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2"/>
  </p:notesMasterIdLst>
  <p:handoutMasterIdLst>
    <p:handoutMasterId r:id="rId33"/>
  </p:handoutMasterIdLst>
  <p:sldIdLst>
    <p:sldId id="360" r:id="rId2"/>
    <p:sldId id="379" r:id="rId3"/>
    <p:sldId id="392" r:id="rId4"/>
    <p:sldId id="393" r:id="rId5"/>
    <p:sldId id="427" r:id="rId6"/>
    <p:sldId id="394" r:id="rId7"/>
    <p:sldId id="428" r:id="rId8"/>
    <p:sldId id="429" r:id="rId9"/>
    <p:sldId id="430" r:id="rId10"/>
    <p:sldId id="431" r:id="rId11"/>
    <p:sldId id="434" r:id="rId12"/>
    <p:sldId id="432" r:id="rId13"/>
    <p:sldId id="433" r:id="rId14"/>
    <p:sldId id="435" r:id="rId15"/>
    <p:sldId id="436" r:id="rId16"/>
    <p:sldId id="437" r:id="rId17"/>
    <p:sldId id="438" r:id="rId18"/>
    <p:sldId id="439" r:id="rId19"/>
    <p:sldId id="440" r:id="rId20"/>
    <p:sldId id="441" r:id="rId21"/>
    <p:sldId id="450" r:id="rId22"/>
    <p:sldId id="455" r:id="rId23"/>
    <p:sldId id="443" r:id="rId24"/>
    <p:sldId id="444" r:id="rId25"/>
    <p:sldId id="445" r:id="rId26"/>
    <p:sldId id="446" r:id="rId27"/>
    <p:sldId id="447" r:id="rId28"/>
    <p:sldId id="448" r:id="rId29"/>
    <p:sldId id="449" r:id="rId30"/>
    <p:sldId id="335" r:id="rId31"/>
  </p:sldIdLst>
  <p:sldSz cx="12192000" cy="6858000"/>
  <p:notesSz cx="9926638" cy="679767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5"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sper" initials="C" lastIdx="1" clrIdx="0">
    <p:extLst>
      <p:ext uri="{19B8F6BF-5375-455C-9EA6-DF929625EA0E}">
        <p15:presenceInfo xmlns:p15="http://schemas.microsoft.com/office/powerpoint/2012/main" userId="Casp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E9E7"/>
    <a:srgbClr val="FFD1D1"/>
    <a:srgbClr val="000066"/>
    <a:srgbClr val="FF8B8B"/>
    <a:srgbClr val="FFA7A7"/>
    <a:srgbClr val="F2D6E4"/>
    <a:srgbClr val="E4AEC9"/>
    <a:srgbClr val="FFBC8F"/>
    <a:srgbClr val="FFDCC5"/>
    <a:srgbClr val="D8D2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725" autoAdjust="0"/>
    <p:restoredTop sz="94595" autoAdjust="0"/>
  </p:normalViewPr>
  <p:slideViewPr>
    <p:cSldViewPr snapToGrid="0">
      <p:cViewPr varScale="1">
        <p:scale>
          <a:sx n="116" d="100"/>
          <a:sy n="116" d="100"/>
        </p:scale>
        <p:origin x="750" y="108"/>
      </p:cViewPr>
      <p:guideLst>
        <p:guide orient="horz" pos="2115"/>
        <p:guide pos="3840"/>
      </p:guideLst>
    </p:cSldViewPr>
  </p:slideViewPr>
  <p:notesTextViewPr>
    <p:cViewPr>
      <p:scale>
        <a:sx n="3" d="2"/>
        <a:sy n="3" d="2"/>
      </p:scale>
      <p:origin x="0" y="0"/>
    </p:cViewPr>
  </p:notesTextViewPr>
  <p:sorterViewPr>
    <p:cViewPr>
      <p:scale>
        <a:sx n="100" d="100"/>
        <a:sy n="100" d="100"/>
      </p:scale>
      <p:origin x="0" y="-32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5622799" y="0"/>
            <a:ext cx="4301543" cy="341064"/>
          </a:xfrm>
          <a:prstGeom prst="rect">
            <a:avLst/>
          </a:prstGeom>
        </p:spPr>
        <p:txBody>
          <a:bodyPr vert="horz" lIns="91440" tIns="45720" rIns="91440" bIns="45720" rtlCol="0"/>
          <a:lstStyle>
            <a:lvl1pPr algn="r">
              <a:defRPr sz="1200"/>
            </a:lvl1pPr>
          </a:lstStyle>
          <a:p>
            <a:fld id="{048524A6-CE3F-4A90-AF45-FC2B647196E7}" type="datetimeFigureOut">
              <a:rPr lang="tr-TR" smtClean="0"/>
              <a:t>28.09.2021</a:t>
            </a:fld>
            <a:endParaRPr lang="tr-TR"/>
          </a:p>
        </p:txBody>
      </p:sp>
      <p:sp>
        <p:nvSpPr>
          <p:cNvPr id="4" name="Altbilgi Yer Tutucusu 3"/>
          <p:cNvSpPr>
            <a:spLocks noGrp="1"/>
          </p:cNvSpPr>
          <p:nvPr>
            <p:ph type="ftr" sz="quarter" idx="2"/>
          </p:nvPr>
        </p:nvSpPr>
        <p:spPr>
          <a:xfrm>
            <a:off x="1" y="6456612"/>
            <a:ext cx="4301543" cy="341064"/>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5622799" y="6456612"/>
            <a:ext cx="4301543" cy="341064"/>
          </a:xfrm>
          <a:prstGeom prst="rect">
            <a:avLst/>
          </a:prstGeom>
        </p:spPr>
        <p:txBody>
          <a:bodyPr vert="horz" lIns="91440" tIns="45720" rIns="91440" bIns="45720" rtlCol="0" anchor="b"/>
          <a:lstStyle>
            <a:lvl1pPr algn="r">
              <a:defRPr sz="1200"/>
            </a:lvl1pPr>
          </a:lstStyle>
          <a:p>
            <a:fld id="{BC212B49-2AA9-4769-BFF0-38AE2E5D13D4}" type="slidenum">
              <a:rPr lang="tr-TR" smtClean="0"/>
              <a:t>‹#›</a:t>
            </a:fld>
            <a:endParaRPr lang="tr-TR"/>
          </a:p>
        </p:txBody>
      </p:sp>
    </p:spTree>
    <p:extLst>
      <p:ext uri="{BB962C8B-B14F-4D97-AF65-F5344CB8AC3E}">
        <p14:creationId xmlns:p14="http://schemas.microsoft.com/office/powerpoint/2010/main" val="3188686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3BB384BF-8403-4CF2-BA85-C831FD6A52F0}" type="datetimeFigureOut">
              <a:rPr lang="tr-TR" smtClean="0"/>
              <a:t>28.09.2021</a:t>
            </a:fld>
            <a:endParaRPr lang="tr-TR"/>
          </a:p>
        </p:txBody>
      </p:sp>
      <p:sp>
        <p:nvSpPr>
          <p:cNvPr id="4" name="Slayt Görüntüsü Yer Tutucusu 3"/>
          <p:cNvSpPr>
            <a:spLocks noGrp="1" noRot="1" noChangeAspect="1"/>
          </p:cNvSpPr>
          <p:nvPr>
            <p:ph type="sldImg" idx="2"/>
          </p:nvPr>
        </p:nvSpPr>
        <p:spPr>
          <a:xfrm>
            <a:off x="2925763" y="850900"/>
            <a:ext cx="4075112" cy="229235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3070D695-6253-43A2-ABD5-115974ABEBE7}" type="slidenum">
              <a:rPr lang="tr-TR" smtClean="0"/>
              <a:t>‹#›</a:t>
            </a:fld>
            <a:endParaRPr lang="tr-TR"/>
          </a:p>
        </p:txBody>
      </p:sp>
    </p:spTree>
    <p:extLst>
      <p:ext uri="{BB962C8B-B14F-4D97-AF65-F5344CB8AC3E}">
        <p14:creationId xmlns:p14="http://schemas.microsoft.com/office/powerpoint/2010/main" val="3140217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6B777E53-4368-40D5-B568-F2DADAB6B3D9}" type="slidenum">
              <a:rPr lang="tr-TR" smtClean="0"/>
              <a:t>2</a:t>
            </a:fld>
            <a:endParaRPr lang="tr-TR" dirty="0"/>
          </a:p>
        </p:txBody>
      </p:sp>
    </p:spTree>
    <p:extLst>
      <p:ext uri="{BB962C8B-B14F-4D97-AF65-F5344CB8AC3E}">
        <p14:creationId xmlns:p14="http://schemas.microsoft.com/office/powerpoint/2010/main" val="28344628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11</a:t>
            </a:fld>
            <a:endParaRPr lang="tr-TR"/>
          </a:p>
        </p:txBody>
      </p:sp>
    </p:spTree>
    <p:extLst>
      <p:ext uri="{BB962C8B-B14F-4D97-AF65-F5344CB8AC3E}">
        <p14:creationId xmlns:p14="http://schemas.microsoft.com/office/powerpoint/2010/main" val="1393375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12</a:t>
            </a:fld>
            <a:endParaRPr lang="tr-TR"/>
          </a:p>
        </p:txBody>
      </p:sp>
    </p:spTree>
    <p:extLst>
      <p:ext uri="{BB962C8B-B14F-4D97-AF65-F5344CB8AC3E}">
        <p14:creationId xmlns:p14="http://schemas.microsoft.com/office/powerpoint/2010/main" val="13520955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13</a:t>
            </a:fld>
            <a:endParaRPr lang="tr-TR"/>
          </a:p>
        </p:txBody>
      </p:sp>
    </p:spTree>
    <p:extLst>
      <p:ext uri="{BB962C8B-B14F-4D97-AF65-F5344CB8AC3E}">
        <p14:creationId xmlns:p14="http://schemas.microsoft.com/office/powerpoint/2010/main" val="8616865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14</a:t>
            </a:fld>
            <a:endParaRPr lang="tr-TR"/>
          </a:p>
        </p:txBody>
      </p:sp>
    </p:spTree>
    <p:extLst>
      <p:ext uri="{BB962C8B-B14F-4D97-AF65-F5344CB8AC3E}">
        <p14:creationId xmlns:p14="http://schemas.microsoft.com/office/powerpoint/2010/main" val="29260622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15</a:t>
            </a:fld>
            <a:endParaRPr lang="tr-TR"/>
          </a:p>
        </p:txBody>
      </p:sp>
    </p:spTree>
    <p:extLst>
      <p:ext uri="{BB962C8B-B14F-4D97-AF65-F5344CB8AC3E}">
        <p14:creationId xmlns:p14="http://schemas.microsoft.com/office/powerpoint/2010/main" val="42117422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16</a:t>
            </a:fld>
            <a:endParaRPr lang="tr-TR"/>
          </a:p>
        </p:txBody>
      </p:sp>
    </p:spTree>
    <p:extLst>
      <p:ext uri="{BB962C8B-B14F-4D97-AF65-F5344CB8AC3E}">
        <p14:creationId xmlns:p14="http://schemas.microsoft.com/office/powerpoint/2010/main" val="35974825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17</a:t>
            </a:fld>
            <a:endParaRPr lang="tr-TR"/>
          </a:p>
        </p:txBody>
      </p:sp>
    </p:spTree>
    <p:extLst>
      <p:ext uri="{BB962C8B-B14F-4D97-AF65-F5344CB8AC3E}">
        <p14:creationId xmlns:p14="http://schemas.microsoft.com/office/powerpoint/2010/main" val="7490508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18</a:t>
            </a:fld>
            <a:endParaRPr lang="tr-TR"/>
          </a:p>
        </p:txBody>
      </p:sp>
    </p:spTree>
    <p:extLst>
      <p:ext uri="{BB962C8B-B14F-4D97-AF65-F5344CB8AC3E}">
        <p14:creationId xmlns:p14="http://schemas.microsoft.com/office/powerpoint/2010/main" val="24552710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19</a:t>
            </a:fld>
            <a:endParaRPr lang="tr-TR"/>
          </a:p>
        </p:txBody>
      </p:sp>
    </p:spTree>
    <p:extLst>
      <p:ext uri="{BB962C8B-B14F-4D97-AF65-F5344CB8AC3E}">
        <p14:creationId xmlns:p14="http://schemas.microsoft.com/office/powerpoint/2010/main" val="37946978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20</a:t>
            </a:fld>
            <a:endParaRPr lang="tr-TR"/>
          </a:p>
        </p:txBody>
      </p:sp>
    </p:spTree>
    <p:extLst>
      <p:ext uri="{BB962C8B-B14F-4D97-AF65-F5344CB8AC3E}">
        <p14:creationId xmlns:p14="http://schemas.microsoft.com/office/powerpoint/2010/main" val="3024104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6B777E53-4368-40D5-B568-F2DADAB6B3D9}" type="slidenum">
              <a:rPr lang="tr-TR" smtClean="0"/>
              <a:t>3</a:t>
            </a:fld>
            <a:endParaRPr lang="tr-TR" dirty="0"/>
          </a:p>
        </p:txBody>
      </p:sp>
    </p:spTree>
    <p:extLst>
      <p:ext uri="{BB962C8B-B14F-4D97-AF65-F5344CB8AC3E}">
        <p14:creationId xmlns:p14="http://schemas.microsoft.com/office/powerpoint/2010/main" val="10002911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23</a:t>
            </a:fld>
            <a:endParaRPr lang="tr-TR"/>
          </a:p>
        </p:txBody>
      </p:sp>
    </p:spTree>
    <p:extLst>
      <p:ext uri="{BB962C8B-B14F-4D97-AF65-F5344CB8AC3E}">
        <p14:creationId xmlns:p14="http://schemas.microsoft.com/office/powerpoint/2010/main" val="31180084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24</a:t>
            </a:fld>
            <a:endParaRPr lang="tr-TR"/>
          </a:p>
        </p:txBody>
      </p:sp>
    </p:spTree>
    <p:extLst>
      <p:ext uri="{BB962C8B-B14F-4D97-AF65-F5344CB8AC3E}">
        <p14:creationId xmlns:p14="http://schemas.microsoft.com/office/powerpoint/2010/main" val="5317604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25</a:t>
            </a:fld>
            <a:endParaRPr lang="tr-TR"/>
          </a:p>
        </p:txBody>
      </p:sp>
    </p:spTree>
    <p:extLst>
      <p:ext uri="{BB962C8B-B14F-4D97-AF65-F5344CB8AC3E}">
        <p14:creationId xmlns:p14="http://schemas.microsoft.com/office/powerpoint/2010/main" val="574856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26</a:t>
            </a:fld>
            <a:endParaRPr lang="tr-TR"/>
          </a:p>
        </p:txBody>
      </p:sp>
    </p:spTree>
    <p:extLst>
      <p:ext uri="{BB962C8B-B14F-4D97-AF65-F5344CB8AC3E}">
        <p14:creationId xmlns:p14="http://schemas.microsoft.com/office/powerpoint/2010/main" val="10130954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27</a:t>
            </a:fld>
            <a:endParaRPr lang="tr-TR"/>
          </a:p>
        </p:txBody>
      </p:sp>
    </p:spTree>
    <p:extLst>
      <p:ext uri="{BB962C8B-B14F-4D97-AF65-F5344CB8AC3E}">
        <p14:creationId xmlns:p14="http://schemas.microsoft.com/office/powerpoint/2010/main" val="22467673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28</a:t>
            </a:fld>
            <a:endParaRPr lang="tr-TR"/>
          </a:p>
        </p:txBody>
      </p:sp>
    </p:spTree>
    <p:extLst>
      <p:ext uri="{BB962C8B-B14F-4D97-AF65-F5344CB8AC3E}">
        <p14:creationId xmlns:p14="http://schemas.microsoft.com/office/powerpoint/2010/main" val="21093184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29</a:t>
            </a:fld>
            <a:endParaRPr lang="tr-TR"/>
          </a:p>
        </p:txBody>
      </p:sp>
    </p:spTree>
    <p:extLst>
      <p:ext uri="{BB962C8B-B14F-4D97-AF65-F5344CB8AC3E}">
        <p14:creationId xmlns:p14="http://schemas.microsoft.com/office/powerpoint/2010/main" val="1598801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4</a:t>
            </a:fld>
            <a:endParaRPr lang="tr-TR"/>
          </a:p>
        </p:txBody>
      </p:sp>
    </p:spTree>
    <p:extLst>
      <p:ext uri="{BB962C8B-B14F-4D97-AF65-F5344CB8AC3E}">
        <p14:creationId xmlns:p14="http://schemas.microsoft.com/office/powerpoint/2010/main" val="472201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5</a:t>
            </a:fld>
            <a:endParaRPr lang="tr-TR"/>
          </a:p>
        </p:txBody>
      </p:sp>
    </p:spTree>
    <p:extLst>
      <p:ext uri="{BB962C8B-B14F-4D97-AF65-F5344CB8AC3E}">
        <p14:creationId xmlns:p14="http://schemas.microsoft.com/office/powerpoint/2010/main" val="1631774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6</a:t>
            </a:fld>
            <a:endParaRPr lang="tr-TR"/>
          </a:p>
        </p:txBody>
      </p:sp>
    </p:spTree>
    <p:extLst>
      <p:ext uri="{BB962C8B-B14F-4D97-AF65-F5344CB8AC3E}">
        <p14:creationId xmlns:p14="http://schemas.microsoft.com/office/powerpoint/2010/main" val="18880821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7</a:t>
            </a:fld>
            <a:endParaRPr lang="tr-TR"/>
          </a:p>
        </p:txBody>
      </p:sp>
    </p:spTree>
    <p:extLst>
      <p:ext uri="{BB962C8B-B14F-4D97-AF65-F5344CB8AC3E}">
        <p14:creationId xmlns:p14="http://schemas.microsoft.com/office/powerpoint/2010/main" val="2655425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8</a:t>
            </a:fld>
            <a:endParaRPr lang="tr-TR"/>
          </a:p>
        </p:txBody>
      </p:sp>
    </p:spTree>
    <p:extLst>
      <p:ext uri="{BB962C8B-B14F-4D97-AF65-F5344CB8AC3E}">
        <p14:creationId xmlns:p14="http://schemas.microsoft.com/office/powerpoint/2010/main" val="36841713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9</a:t>
            </a:fld>
            <a:endParaRPr lang="tr-TR"/>
          </a:p>
        </p:txBody>
      </p:sp>
    </p:spTree>
    <p:extLst>
      <p:ext uri="{BB962C8B-B14F-4D97-AF65-F5344CB8AC3E}">
        <p14:creationId xmlns:p14="http://schemas.microsoft.com/office/powerpoint/2010/main" val="17620455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6B777E53-4368-40D5-B568-F2DADAB6B3D9}" type="slidenum">
              <a:rPr lang="tr-TR" smtClean="0"/>
              <a:t>10</a:t>
            </a:fld>
            <a:endParaRPr lang="tr-TR"/>
          </a:p>
        </p:txBody>
      </p:sp>
    </p:spTree>
    <p:extLst>
      <p:ext uri="{BB962C8B-B14F-4D97-AF65-F5344CB8AC3E}">
        <p14:creationId xmlns:p14="http://schemas.microsoft.com/office/powerpoint/2010/main" val="13078903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plash_SBLogo">
    <p:spTree>
      <p:nvGrpSpPr>
        <p:cNvPr id="1" name=""/>
        <p:cNvGrpSpPr/>
        <p:nvPr/>
      </p:nvGrpSpPr>
      <p:grpSpPr>
        <a:xfrm>
          <a:off x="0" y="0"/>
          <a:ext cx="0" cy="0"/>
          <a:chOff x="0" y="0"/>
          <a:chExt cx="0" cy="0"/>
        </a:xfrm>
      </p:grpSpPr>
      <p:pic>
        <p:nvPicPr>
          <p:cNvPr id="7" name="Resim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41800" y="1574800"/>
            <a:ext cx="3708400" cy="3708400"/>
          </a:xfrm>
          <a:prstGeom prst="rect">
            <a:avLst/>
          </a:prstGeom>
        </p:spPr>
      </p:pic>
    </p:spTree>
    <p:extLst>
      <p:ext uri="{BB962C8B-B14F-4D97-AF65-F5344CB8AC3E}">
        <p14:creationId xmlns:p14="http://schemas.microsoft.com/office/powerpoint/2010/main" val="15183777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3000">
        <p15:prstTrans prst="drape"/>
      </p:transition>
    </mc:Choice>
    <mc:Fallback xmlns="">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2000" fill="hold"/>
                                        <p:tgtEl>
                                          <p:spTgt spid="7"/>
                                        </p:tgtEl>
                                        <p:attrNameLst>
                                          <p:attrName>ppt_w</p:attrName>
                                        </p:attrNameLst>
                                      </p:cBhvr>
                                      <p:tavLst>
                                        <p:tav tm="0">
                                          <p:val>
                                            <p:fltVal val="0"/>
                                          </p:val>
                                        </p:tav>
                                        <p:tav tm="100000">
                                          <p:val>
                                            <p:strVal val="#ppt_w"/>
                                          </p:val>
                                        </p:tav>
                                      </p:tavLst>
                                    </p:anim>
                                    <p:anim calcmode="lin" valueType="num">
                                      <p:cBhvr>
                                        <p:cTn id="8" dur="2000" fill="hold"/>
                                        <p:tgtEl>
                                          <p:spTgt spid="7"/>
                                        </p:tgtEl>
                                        <p:attrNameLst>
                                          <p:attrName>ppt_h</p:attrName>
                                        </p:attrNameLst>
                                      </p:cBhvr>
                                      <p:tavLst>
                                        <p:tav tm="0">
                                          <p:val>
                                            <p:fltVal val="0"/>
                                          </p:val>
                                        </p:tav>
                                        <p:tav tm="100000">
                                          <p:val>
                                            <p:strVal val="#ppt_h"/>
                                          </p:val>
                                        </p:tav>
                                      </p:tavLst>
                                    </p:anim>
                                    <p:anim calcmode="lin" valueType="num">
                                      <p:cBhvr>
                                        <p:cTn id="9" dur="2000" fill="hold"/>
                                        <p:tgtEl>
                                          <p:spTgt spid="7"/>
                                        </p:tgtEl>
                                        <p:attrNameLst>
                                          <p:attrName>style.rotation</p:attrName>
                                        </p:attrNameLst>
                                      </p:cBhvr>
                                      <p:tavLst>
                                        <p:tav tm="0">
                                          <p:val>
                                            <p:fltVal val="90"/>
                                          </p:val>
                                        </p:tav>
                                        <p:tav tm="100000">
                                          <p:val>
                                            <p:fltVal val="0"/>
                                          </p:val>
                                        </p:tav>
                                      </p:tavLst>
                                    </p:anim>
                                    <p:animEffect transition="in" filter="fade">
                                      <p:cBhvr>
                                        <p:cTn id="1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pic>
        <p:nvPicPr>
          <p:cNvPr id="13" name="Resim 12">
            <a:extLst>
              <a:ext uri="{FF2B5EF4-FFF2-40B4-BE49-F238E27FC236}">
                <a16:creationId xmlns="" xmlns:a16="http://schemas.microsoft.com/office/drawing/2014/main" id="{60A8A587-E2FE-CC4C-A2E1-789A183BF66B}"/>
              </a:ext>
            </a:extLst>
          </p:cNvPr>
          <p:cNvPicPr>
            <a:picLocks noChangeAspect="1"/>
          </p:cNvPicPr>
          <p:nvPr userDrawn="1"/>
        </p:nvPicPr>
        <p:blipFill>
          <a:blip r:embed="rId2"/>
          <a:stretch>
            <a:fillRect/>
          </a:stretch>
        </p:blipFill>
        <p:spPr>
          <a:xfrm>
            <a:off x="0" y="0"/>
            <a:ext cx="12192000" cy="6858000"/>
          </a:xfrm>
          <a:prstGeom prst="rect">
            <a:avLst/>
          </a:prstGeom>
        </p:spPr>
      </p:pic>
      <p:pic>
        <p:nvPicPr>
          <p:cNvPr id="16" name="Resim 15"/>
          <p:cNvPicPr>
            <a:picLocks noChangeAspect="1"/>
          </p:cNvPicPr>
          <p:nvPr userDrawn="1"/>
        </p:nvPicPr>
        <p:blipFill rotWithShape="1">
          <a:blip r:embed="rId3">
            <a:duotone>
              <a:prstClr val="black"/>
              <a:srgbClr val="FF0000">
                <a:tint val="45000"/>
                <a:satMod val="400000"/>
              </a:srgbClr>
            </a:duotone>
            <a:extLst>
              <a:ext uri="{28A0092B-C50C-407E-A947-70E740481C1C}">
                <a14:useLocalDpi xmlns:a14="http://schemas.microsoft.com/office/drawing/2010/main" val="0"/>
              </a:ext>
            </a:extLst>
          </a:blip>
          <a:srcRect r="53380" b="39873"/>
          <a:stretch/>
        </p:blipFill>
        <p:spPr>
          <a:xfrm>
            <a:off x="6369270" y="-648400"/>
            <a:ext cx="5822730" cy="7522166"/>
          </a:xfrm>
          <a:prstGeom prst="rect">
            <a:avLst/>
          </a:prstGeom>
        </p:spPr>
      </p:pic>
      <p:sp>
        <p:nvSpPr>
          <p:cNvPr id="14" name="Metin kutusu 13"/>
          <p:cNvSpPr txBox="1"/>
          <p:nvPr userDrawn="1"/>
        </p:nvSpPr>
        <p:spPr>
          <a:xfrm>
            <a:off x="6234000" y="1587065"/>
            <a:ext cx="4690792" cy="646331"/>
          </a:xfrm>
          <a:prstGeom prst="rect">
            <a:avLst/>
          </a:prstGeom>
          <a:noFill/>
        </p:spPr>
        <p:txBody>
          <a:bodyPr wrap="square" rtlCol="0">
            <a:spAutoFit/>
          </a:bodyPr>
          <a:lstStyle/>
          <a:p>
            <a:pPr algn="ctr"/>
            <a:r>
              <a:rPr lang="tr-TR" dirty="0">
                <a:solidFill>
                  <a:schemeClr val="bg1"/>
                </a:solidFill>
              </a:rPr>
              <a:t>T.C.SAĞLIK BAKANLIĞI</a:t>
            </a:r>
          </a:p>
          <a:p>
            <a:pPr algn="ctr"/>
            <a:r>
              <a:rPr lang="tr-TR" dirty="0">
                <a:solidFill>
                  <a:schemeClr val="bg1"/>
                </a:solidFill>
              </a:rPr>
              <a:t>STRATEJİ GELİŞTİRME BAŞKANLIĞI</a:t>
            </a:r>
          </a:p>
        </p:txBody>
      </p:sp>
      <p:pic>
        <p:nvPicPr>
          <p:cNvPr id="15" name="Resim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03536" y="116874"/>
            <a:ext cx="1551722" cy="1554276"/>
          </a:xfrm>
          <a:prstGeom prst="rect">
            <a:avLst/>
          </a:prstGeom>
        </p:spPr>
      </p:pic>
      <p:sp>
        <p:nvSpPr>
          <p:cNvPr id="17" name="Unvan 1"/>
          <p:cNvSpPr>
            <a:spLocks noGrp="1"/>
          </p:cNvSpPr>
          <p:nvPr>
            <p:ph type="ctrTitle"/>
          </p:nvPr>
        </p:nvSpPr>
        <p:spPr>
          <a:xfrm>
            <a:off x="4724400" y="2985439"/>
            <a:ext cx="7172960" cy="683393"/>
          </a:xfrm>
          <a:effectLst>
            <a:reflection blurRad="114300" stA="52000" endA="300" endPos="35000" dir="5400000" sy="-100000" algn="bl" rotWithShape="0"/>
          </a:effectLst>
        </p:spPr>
        <p:txBody>
          <a:bodyPr wrap="none" bIns="0" anchor="t">
            <a:noAutofit/>
          </a:bodyPr>
          <a:lstStyle>
            <a:lvl1pPr algn="ctr">
              <a:defRPr sz="4800">
                <a:solidFill>
                  <a:schemeClr val="bg1"/>
                </a:solidFill>
              </a:defRPr>
            </a:lvl1pPr>
          </a:lstStyle>
          <a:p>
            <a:r>
              <a:rPr lang="tr-TR" dirty="0"/>
              <a:t>Asıl başlık stili için tıklatın</a:t>
            </a:r>
          </a:p>
        </p:txBody>
      </p:sp>
      <p:sp>
        <p:nvSpPr>
          <p:cNvPr id="18" name="Alt Başlık 2"/>
          <p:cNvSpPr>
            <a:spLocks noGrp="1"/>
          </p:cNvSpPr>
          <p:nvPr>
            <p:ph type="subTitle" idx="1"/>
          </p:nvPr>
        </p:nvSpPr>
        <p:spPr>
          <a:xfrm>
            <a:off x="4724400" y="3776899"/>
            <a:ext cx="7172960" cy="305818"/>
          </a:xfrm>
          <a:effectLst>
            <a:reflection blurRad="6350" stA="52000" endA="300" endPos="63000" dir="5400000" sy="-100000" algn="bl" rotWithShape="0"/>
          </a:effectLst>
        </p:spPr>
        <p:txBody>
          <a:bodyPr bIns="0"/>
          <a:lstStyle>
            <a:lvl1pPr marL="0" indent="0" algn="ctr">
              <a:buNone/>
              <a:defRPr sz="1800">
                <a:solidFill>
                  <a:schemeClr val="bg1"/>
                </a:solidFill>
                <a:effectLst>
                  <a:reflection blurRad="254000" stA="21000" endPos="65000" dist="50800" dir="5400000" sy="-100000" algn="bl" rotWithShape="0"/>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dirty="0"/>
              <a:t>Asıl alt başlık stilini düzenlemek için tıklayın</a:t>
            </a:r>
          </a:p>
        </p:txBody>
      </p:sp>
    </p:spTree>
    <p:extLst>
      <p:ext uri="{BB962C8B-B14F-4D97-AF65-F5344CB8AC3E}">
        <p14:creationId xmlns:p14="http://schemas.microsoft.com/office/powerpoint/2010/main" val="738325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Özel Düze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Dikdörtgen 11"/>
          <p:cNvSpPr/>
          <p:nvPr userDrawn="1"/>
        </p:nvSpPr>
        <p:spPr>
          <a:xfrm>
            <a:off x="0" y="1855167"/>
            <a:ext cx="12188825" cy="3067897"/>
          </a:xfrm>
          <a:prstGeom prst="rect">
            <a:avLst/>
          </a:prstGeom>
          <a:gradFill flip="none" rotWithShape="1">
            <a:gsLst>
              <a:gs pos="0">
                <a:schemeClr val="accent2">
                  <a:lumMod val="0"/>
                  <a:lumOff val="100000"/>
                </a:schemeClr>
              </a:gs>
              <a:gs pos="77000">
                <a:schemeClr val="accent2">
                  <a:lumMod val="0"/>
                  <a:lumOff val="100000"/>
                </a:schemeClr>
              </a:gs>
              <a:gs pos="100000">
                <a:schemeClr val="bg1">
                  <a:lumMod val="85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6" name="Resim 15"/>
          <p:cNvPicPr>
            <a:picLocks noChangeAspect="1"/>
          </p:cNvPicPr>
          <p:nvPr userDrawn="1"/>
        </p:nvPicPr>
        <p:blipFill rotWithShape="1">
          <a:blip r:embed="rId3">
            <a:duotone>
              <a:prstClr val="black"/>
              <a:srgbClr val="FF0000">
                <a:tint val="45000"/>
                <a:satMod val="400000"/>
              </a:srgbClr>
            </a:duotone>
            <a:extLst>
              <a:ext uri="{28A0092B-C50C-407E-A947-70E740481C1C}">
                <a14:useLocalDpi xmlns:a14="http://schemas.microsoft.com/office/drawing/2010/main" val="0"/>
              </a:ext>
            </a:extLst>
          </a:blip>
          <a:srcRect r="53380" b="39873"/>
          <a:stretch/>
        </p:blipFill>
        <p:spPr>
          <a:xfrm>
            <a:off x="6369270" y="-648400"/>
            <a:ext cx="5822730" cy="7522166"/>
          </a:xfrm>
          <a:prstGeom prst="rect">
            <a:avLst/>
          </a:prstGeom>
        </p:spPr>
      </p:pic>
      <p:pic>
        <p:nvPicPr>
          <p:cNvPr id="15" name="Resim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178149" y="24492"/>
            <a:ext cx="1002512" cy="1004162"/>
          </a:xfrm>
          <a:prstGeom prst="rect">
            <a:avLst/>
          </a:prstGeom>
        </p:spPr>
      </p:pic>
      <p:sp>
        <p:nvSpPr>
          <p:cNvPr id="17" name="Unvan 1"/>
          <p:cNvSpPr>
            <a:spLocks noGrp="1"/>
          </p:cNvSpPr>
          <p:nvPr>
            <p:ph type="ctrTitle"/>
          </p:nvPr>
        </p:nvSpPr>
        <p:spPr>
          <a:xfrm>
            <a:off x="1524000" y="2916459"/>
            <a:ext cx="9144000" cy="683393"/>
          </a:xfrm>
          <a:effectLst>
            <a:reflection blurRad="114300" stA="52000" endA="300" endPos="35000" dir="5400000" sy="-100000" algn="bl" rotWithShape="0"/>
          </a:effectLst>
        </p:spPr>
        <p:txBody>
          <a:bodyPr wrap="none" bIns="0" anchor="t">
            <a:noAutofit/>
          </a:bodyPr>
          <a:lstStyle>
            <a:lvl1pPr algn="ctr">
              <a:defRPr sz="4800">
                <a:solidFill>
                  <a:schemeClr val="tx1"/>
                </a:solidFill>
              </a:defRPr>
            </a:lvl1pPr>
          </a:lstStyle>
          <a:p>
            <a:r>
              <a:rPr lang="tr-TR"/>
              <a:t>Asıl başlık stili için tıklatın</a:t>
            </a:r>
            <a:endParaRPr lang="tr-TR" dirty="0"/>
          </a:p>
        </p:txBody>
      </p:sp>
      <p:sp>
        <p:nvSpPr>
          <p:cNvPr id="18" name="Alt Başlık 2"/>
          <p:cNvSpPr>
            <a:spLocks noGrp="1"/>
          </p:cNvSpPr>
          <p:nvPr>
            <p:ph type="subTitle" idx="1"/>
          </p:nvPr>
        </p:nvSpPr>
        <p:spPr>
          <a:xfrm>
            <a:off x="1524000" y="3707919"/>
            <a:ext cx="9144000" cy="305818"/>
          </a:xfrm>
          <a:effectLst>
            <a:reflection blurRad="6350" stA="52000" endA="300" endPos="63000" dir="5400000" sy="-100000" algn="bl" rotWithShape="0"/>
          </a:effectLst>
        </p:spPr>
        <p:txBody>
          <a:bodyPr bIns="0"/>
          <a:lstStyle>
            <a:lvl1pPr marL="0" indent="0" algn="ctr">
              <a:buNone/>
              <a:defRPr sz="2400">
                <a:solidFill>
                  <a:schemeClr val="tx1"/>
                </a:solidFill>
                <a:effectLst>
                  <a:reflection blurRad="254000" stA="21000" endPos="65000" dist="50800" dir="5400000" sy="-100000" algn="bl" rotWithShape="0"/>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tr-TR" dirty="0"/>
          </a:p>
        </p:txBody>
      </p:sp>
    </p:spTree>
    <p:extLst>
      <p:ext uri="{BB962C8B-B14F-4D97-AF65-F5344CB8AC3E}">
        <p14:creationId xmlns:p14="http://schemas.microsoft.com/office/powerpoint/2010/main" val="3081345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Özel Düzen">
    <p:bg>
      <p:bgPr>
        <a:blipFill dpi="0" rotWithShape="1">
          <a:blip r:embed="rId2">
            <a:extLst>
              <a:ext uri="{BEBA8EAE-BF5A-486C-A8C5-ECC9F3942E4B}">
                <a14:imgProps xmlns:a14="http://schemas.microsoft.com/office/drawing/2010/main">
                  <a14:imgLayer r:embed="rId3">
                    <a14:imgEffect>
                      <a14:brightnessContrast bright="15000" contrast="17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6" name="Metin kutusu 5"/>
          <p:cNvSpPr txBox="1">
            <a:spLocks noChangeArrowheads="1"/>
          </p:cNvSpPr>
          <p:nvPr userDrawn="1"/>
        </p:nvSpPr>
        <p:spPr bwMode="auto">
          <a:xfrm>
            <a:off x="0" y="994105"/>
            <a:ext cx="1925638" cy="114300"/>
          </a:xfrm>
          <a:prstGeom prst="rect">
            <a:avLst/>
          </a:prstGeom>
          <a:solidFill>
            <a:srgbClr val="DC0C15"/>
          </a:solidFill>
          <a:ln>
            <a:noFill/>
          </a:ln>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endParaRPr lang="tr-TR">
              <a:solidFill>
                <a:schemeClr val="bg1"/>
              </a:solidFill>
            </a:endParaRPr>
          </a:p>
        </p:txBody>
      </p:sp>
      <p:sp>
        <p:nvSpPr>
          <p:cNvPr id="7" name="Metin kutusu 6"/>
          <p:cNvSpPr txBox="1">
            <a:spLocks noChangeArrowheads="1"/>
          </p:cNvSpPr>
          <p:nvPr userDrawn="1"/>
        </p:nvSpPr>
        <p:spPr bwMode="auto">
          <a:xfrm>
            <a:off x="2011363" y="994105"/>
            <a:ext cx="10177462" cy="114300"/>
          </a:xfrm>
          <a:prstGeom prst="rect">
            <a:avLst/>
          </a:prstGeom>
          <a:solidFill>
            <a:srgbClr val="00354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endParaRPr lang="tr-TR">
              <a:solidFill>
                <a:schemeClr val="bg1"/>
              </a:solidFill>
            </a:endParaRPr>
          </a:p>
        </p:txBody>
      </p:sp>
      <p:pic>
        <p:nvPicPr>
          <p:cNvPr id="9" name="Resim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29468" y="42041"/>
            <a:ext cx="914400" cy="914400"/>
          </a:xfrm>
          <a:prstGeom prst="rect">
            <a:avLst/>
          </a:prstGeom>
        </p:spPr>
      </p:pic>
      <p:sp>
        <p:nvSpPr>
          <p:cNvPr id="10" name="Slayt Numarası Yer Tutucusu 12"/>
          <p:cNvSpPr>
            <a:spLocks noGrp="1"/>
          </p:cNvSpPr>
          <p:nvPr>
            <p:ph type="sldNum" sz="quarter" idx="10"/>
          </p:nvPr>
        </p:nvSpPr>
        <p:spPr>
          <a:xfrm>
            <a:off x="11204575" y="6394450"/>
            <a:ext cx="825500" cy="365125"/>
          </a:xfrm>
        </p:spPr>
        <p:txBody>
          <a:bodyPr/>
          <a:lstStyle>
            <a:lvl1pPr>
              <a:defRPr sz="1600">
                <a:solidFill>
                  <a:srgbClr val="C00000"/>
                </a:solidFill>
              </a:defRPr>
            </a:lvl1pPr>
          </a:lstStyle>
          <a:p>
            <a:pPr>
              <a:defRPr/>
            </a:pPr>
            <a:fld id="{104204BE-466C-4FCD-980B-D321A1B2D829}" type="slidenum">
              <a:rPr lang="tr-TR"/>
              <a:pPr>
                <a:defRPr/>
              </a:pPr>
              <a:t>‹#›</a:t>
            </a:fld>
            <a:endParaRPr lang="tr-TR" dirty="0"/>
          </a:p>
        </p:txBody>
      </p:sp>
      <p:sp>
        <p:nvSpPr>
          <p:cNvPr id="11" name="İçerik Yer Tutucusu 2"/>
          <p:cNvSpPr>
            <a:spLocks noGrp="1"/>
          </p:cNvSpPr>
          <p:nvPr>
            <p:ph idx="1"/>
          </p:nvPr>
        </p:nvSpPr>
        <p:spPr>
          <a:xfrm>
            <a:off x="165035" y="1334814"/>
            <a:ext cx="11865197" cy="5021536"/>
          </a:xfrm>
        </p:spPr>
        <p:txBody>
          <a:bodyPr>
            <a:normAutofit/>
          </a:bodyPr>
          <a:lstStyle>
            <a:lvl1pPr>
              <a:defRPr sz="3200"/>
            </a:lvl1pPr>
            <a:lvl2pPr>
              <a:defRPr sz="2800"/>
            </a:lvl2pPr>
            <a:lvl3pPr>
              <a:defRPr sz="2400"/>
            </a:lvl3pPr>
            <a:lvl4pPr>
              <a:defRPr sz="2000"/>
            </a:lvl4pPr>
            <a:lvl5pPr>
              <a:defRPr sz="2000"/>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2" name="Unvan 1"/>
          <p:cNvSpPr>
            <a:spLocks noGrp="1"/>
          </p:cNvSpPr>
          <p:nvPr>
            <p:ph type="title"/>
          </p:nvPr>
        </p:nvSpPr>
        <p:spPr>
          <a:xfrm>
            <a:off x="1043867" y="128361"/>
            <a:ext cx="10986207" cy="728889"/>
          </a:xfrm>
        </p:spPr>
        <p:txBody>
          <a:bodyPr>
            <a:normAutofit/>
          </a:bodyPr>
          <a:lstStyle>
            <a:lvl1pPr>
              <a:defRPr sz="3200">
                <a:solidFill>
                  <a:srgbClr val="DC0C15"/>
                </a:solidFill>
              </a:defRPr>
            </a:lvl1pPr>
          </a:lstStyle>
          <a:p>
            <a:r>
              <a:rPr lang="tr-TR"/>
              <a:t>Asıl başlık stili için tıklatın</a:t>
            </a:r>
          </a:p>
        </p:txBody>
      </p:sp>
    </p:spTree>
    <p:extLst>
      <p:ext uri="{BB962C8B-B14F-4D97-AF65-F5344CB8AC3E}">
        <p14:creationId xmlns:p14="http://schemas.microsoft.com/office/powerpoint/2010/main" val="1945288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4F41AAC5-9689-1844-94F8-374E25585964}"/>
              </a:ext>
            </a:extLst>
          </p:cNvPr>
          <p:cNvSpPr>
            <a:spLocks noGrp="1"/>
          </p:cNvSpPr>
          <p:nvPr>
            <p:ph type="title"/>
          </p:nvPr>
        </p:nvSpPr>
        <p:spPr/>
        <p:txBody>
          <a:bodyPr/>
          <a:lstStyle/>
          <a:p>
            <a:r>
              <a:rPr lang="tr-TR"/>
              <a:t>Asıl başlık stilini düzenlemek için tıklayın</a:t>
            </a:r>
          </a:p>
        </p:txBody>
      </p:sp>
      <p:sp>
        <p:nvSpPr>
          <p:cNvPr id="3" name="Slayt Numarası Yer Tutucusu 2">
            <a:extLst>
              <a:ext uri="{FF2B5EF4-FFF2-40B4-BE49-F238E27FC236}">
                <a16:creationId xmlns="" xmlns:a16="http://schemas.microsoft.com/office/drawing/2014/main" id="{040926A1-2049-B94E-AB2D-A5A3F5949F62}"/>
              </a:ext>
            </a:extLst>
          </p:cNvPr>
          <p:cNvSpPr>
            <a:spLocks noGrp="1"/>
          </p:cNvSpPr>
          <p:nvPr>
            <p:ph type="sldNum" sz="quarter" idx="10"/>
          </p:nvPr>
        </p:nvSpPr>
        <p:spPr/>
        <p:txBody>
          <a:bodyPr/>
          <a:lstStyle/>
          <a:p>
            <a:fld id="{355FEEFD-3B84-5E40-B880-6D259D79DEE1}" type="slidenum">
              <a:rPr lang="tr-TR" smtClean="0"/>
              <a:pPr/>
              <a:t>‹#›</a:t>
            </a:fld>
            <a:endParaRPr lang="tr-TR" dirty="0"/>
          </a:p>
        </p:txBody>
      </p:sp>
    </p:spTree>
    <p:extLst>
      <p:ext uri="{BB962C8B-B14F-4D97-AF65-F5344CB8AC3E}">
        <p14:creationId xmlns:p14="http://schemas.microsoft.com/office/powerpoint/2010/main" val="1954123117"/>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1_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F142EA3-4281-4D36-A0A4-1D47DE556F8E}" type="datetimeFigureOut">
              <a:rPr lang="tr-TR" smtClean="0"/>
              <a:t>28.09.2021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1023DB-B10D-4432-ADF1-E5A75562FF5B}" type="slidenum">
              <a:rPr lang="tr-TR" smtClean="0"/>
              <a:t>‹#›</a:t>
            </a:fld>
            <a:endParaRPr lang="tr-TR"/>
          </a:p>
        </p:txBody>
      </p:sp>
    </p:spTree>
    <p:extLst>
      <p:ext uri="{BB962C8B-B14F-4D97-AF65-F5344CB8AC3E}">
        <p14:creationId xmlns:p14="http://schemas.microsoft.com/office/powerpoint/2010/main" val="2226792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56EDF3C1-8E23-4A12-B85D-7F7F384C8C5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82408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44000">
              <a:srgbClr val="FAFAFA"/>
            </a:gs>
            <a:gs pos="0">
              <a:srgbClr val="FBFBFB"/>
            </a:gs>
            <a:gs pos="100000">
              <a:srgbClr val="F4F4F4"/>
            </a:gs>
          </a:gsLst>
          <a:lin ang="5400000" scaled="1"/>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EDF3C1-8E23-4A12-B85D-7F7F384C8C5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141825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5" r:id="rId3"/>
    <p:sldLayoutId id="2147483663" r:id="rId4"/>
    <p:sldLayoutId id="2147483666" r:id="rId5"/>
    <p:sldLayoutId id="2147483667" r:id="rId6"/>
    <p:sldLayoutId id="2147483668" r:id="rId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mailto:mersin.ickontrol@saglik.gov.tr"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10.jpg"/></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a:extLst>
              <a:ext uri="{FF2B5EF4-FFF2-40B4-BE49-F238E27FC236}">
                <a16:creationId xmlns="" xmlns:a16="http://schemas.microsoft.com/office/drawing/2014/main" id="{60A8A587-E2FE-CC4C-A2E1-789A183BF66B}"/>
              </a:ext>
            </a:extLst>
          </p:cNvPr>
          <p:cNvPicPr>
            <a:picLocks noChangeAspect="1"/>
          </p:cNvPicPr>
          <p:nvPr/>
        </p:nvPicPr>
        <p:blipFill>
          <a:blip r:embed="rId2"/>
          <a:stretch>
            <a:fillRect/>
          </a:stretch>
        </p:blipFill>
        <p:spPr>
          <a:xfrm>
            <a:off x="0" y="8389"/>
            <a:ext cx="12192000" cy="6858000"/>
          </a:xfrm>
          <a:prstGeom prst="rect">
            <a:avLst/>
          </a:prstGeom>
        </p:spPr>
      </p:pic>
      <p:sp>
        <p:nvSpPr>
          <p:cNvPr id="4" name="Alt Başlık 2">
            <a:extLst>
              <a:ext uri="{FF2B5EF4-FFF2-40B4-BE49-F238E27FC236}">
                <a16:creationId xmlns="" xmlns:a16="http://schemas.microsoft.com/office/drawing/2014/main" id="{4B47418F-2317-974E-9869-E21C8FECB8DB}"/>
              </a:ext>
            </a:extLst>
          </p:cNvPr>
          <p:cNvSpPr txBox="1">
            <a:spLocks/>
          </p:cNvSpPr>
          <p:nvPr/>
        </p:nvSpPr>
        <p:spPr>
          <a:xfrm>
            <a:off x="4689362" y="3648596"/>
            <a:ext cx="6963664" cy="2020481"/>
          </a:xfrm>
          <a:prstGeom prst="rect">
            <a:avLst/>
          </a:prstGeom>
          <a:effectLst>
            <a:outerShdw blurRad="50800" dist="38100" dir="2700000" algn="tl" rotWithShape="0">
              <a:prstClr val="black">
                <a:alpha val="64000"/>
              </a:prstClr>
            </a:outerShdw>
          </a:effectLst>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00000"/>
              </a:lnSpc>
              <a:buNone/>
            </a:pPr>
            <a:endParaRPr lang="tr-TR" altLang="tr-TR" b="1" dirty="0">
              <a:solidFill>
                <a:schemeClr val="bg1"/>
              </a:solidFill>
            </a:endParaRPr>
          </a:p>
          <a:p>
            <a:pPr algn="ctr">
              <a:lnSpc>
                <a:spcPct val="100000"/>
              </a:lnSpc>
              <a:buNone/>
            </a:pPr>
            <a:r>
              <a:rPr lang="tr-TR" altLang="tr-TR" b="1" dirty="0" smtClean="0">
                <a:solidFill>
                  <a:schemeClr val="bg1"/>
                </a:solidFill>
              </a:rPr>
              <a:t>İç Kontrol Süreç </a:t>
            </a:r>
            <a:r>
              <a:rPr lang="tr-TR" altLang="tr-TR" b="1" dirty="0">
                <a:solidFill>
                  <a:schemeClr val="bg1"/>
                </a:solidFill>
              </a:rPr>
              <a:t>Yönetimi</a:t>
            </a:r>
          </a:p>
          <a:p>
            <a:pPr algn="ctr">
              <a:lnSpc>
                <a:spcPct val="100000"/>
              </a:lnSpc>
              <a:buNone/>
            </a:pPr>
            <a:r>
              <a:rPr lang="tr-TR" altLang="tr-TR" sz="2000" b="1" dirty="0" smtClean="0">
                <a:solidFill>
                  <a:schemeClr val="bg1"/>
                </a:solidFill>
              </a:rPr>
              <a:t>2021</a:t>
            </a:r>
            <a:r>
              <a:rPr lang="tr-TR" altLang="tr-TR" b="1" dirty="0">
                <a:solidFill>
                  <a:schemeClr val="bg1"/>
                </a:solidFill>
              </a:rPr>
              <a:t/>
            </a:r>
            <a:br>
              <a:rPr lang="tr-TR" altLang="tr-TR" b="1" dirty="0">
                <a:solidFill>
                  <a:schemeClr val="bg1"/>
                </a:solidFill>
              </a:rPr>
            </a:br>
            <a:endParaRPr lang="tr-TR" altLang="tr-TR" b="1" dirty="0">
              <a:solidFill>
                <a:schemeClr val="bg1"/>
              </a:solidFill>
            </a:endParaRPr>
          </a:p>
        </p:txBody>
      </p:sp>
      <p:sp>
        <p:nvSpPr>
          <p:cNvPr id="6" name="Metin kutusu 5"/>
          <p:cNvSpPr txBox="1"/>
          <p:nvPr/>
        </p:nvSpPr>
        <p:spPr>
          <a:xfrm>
            <a:off x="5719999" y="1961570"/>
            <a:ext cx="4690792" cy="1754326"/>
          </a:xfrm>
          <a:prstGeom prst="rect">
            <a:avLst/>
          </a:prstGeom>
          <a:noFill/>
        </p:spPr>
        <p:txBody>
          <a:bodyPr wrap="square" rtlCol="0">
            <a:spAutoFit/>
          </a:bodyPr>
          <a:lstStyle/>
          <a:p>
            <a:pPr algn="ctr"/>
            <a:r>
              <a:rPr lang="tr-TR" dirty="0">
                <a:solidFill>
                  <a:schemeClr val="bg1"/>
                </a:solidFill>
              </a:rPr>
              <a:t>T.C.</a:t>
            </a:r>
          </a:p>
          <a:p>
            <a:pPr algn="ctr"/>
            <a:r>
              <a:rPr lang="tr-TR" dirty="0">
                <a:solidFill>
                  <a:schemeClr val="bg1"/>
                </a:solidFill>
              </a:rPr>
              <a:t>SAĞLIK BAKANLIĞI</a:t>
            </a:r>
          </a:p>
          <a:p>
            <a:pPr algn="ctr"/>
            <a:r>
              <a:rPr lang="tr-TR" dirty="0" smtClean="0">
                <a:solidFill>
                  <a:schemeClr val="bg1"/>
                </a:solidFill>
              </a:rPr>
              <a:t>MERSİN </a:t>
            </a:r>
            <a:r>
              <a:rPr lang="tr-TR" dirty="0">
                <a:solidFill>
                  <a:schemeClr val="bg1"/>
                </a:solidFill>
              </a:rPr>
              <a:t>İL SAĞLIK MÜDÜRLÜĞÜ</a:t>
            </a:r>
          </a:p>
          <a:p>
            <a:pPr algn="ctr"/>
            <a:endParaRPr lang="tr-TR" dirty="0">
              <a:solidFill>
                <a:schemeClr val="bg1"/>
              </a:solidFill>
            </a:endParaRPr>
          </a:p>
          <a:p>
            <a:pPr algn="ctr"/>
            <a:r>
              <a:rPr lang="tr-TR" dirty="0">
                <a:solidFill>
                  <a:schemeClr val="bg1"/>
                </a:solidFill>
              </a:rPr>
              <a:t>MALİ HİZMETLER BİRİMİ</a:t>
            </a:r>
          </a:p>
          <a:p>
            <a:pPr algn="ctr"/>
            <a:endParaRPr lang="tr-TR" dirty="0">
              <a:solidFill>
                <a:schemeClr val="bg1"/>
              </a:solidFill>
            </a:endParaRPr>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89534" y="407294"/>
            <a:ext cx="1551722" cy="1554276"/>
          </a:xfrm>
          <a:prstGeom prst="rect">
            <a:avLst/>
          </a:prstGeom>
        </p:spPr>
      </p:pic>
    </p:spTree>
    <p:extLst>
      <p:ext uri="{BB962C8B-B14F-4D97-AF65-F5344CB8AC3E}">
        <p14:creationId xmlns:p14="http://schemas.microsoft.com/office/powerpoint/2010/main" val="2149233841"/>
      </p:ext>
    </p:extLst>
  </p:cSld>
  <p:clrMapOvr>
    <a:masterClrMapping/>
  </p:clrMapOvr>
  <mc:AlternateContent xmlns:mc="http://schemas.openxmlformats.org/markup-compatibility/2006" xmlns:p14="http://schemas.microsoft.com/office/powerpoint/2010/main">
    <mc:Choice Requires="p14">
      <p:transition spd="slow" p14:dur="175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b="1" dirty="0">
                <a:solidFill>
                  <a:srgbClr val="C00000"/>
                </a:solidFill>
                <a:latin typeface="Times New Roman" panose="02020603050405020304" pitchFamily="18" charset="0"/>
                <a:cs typeface="Times New Roman" panose="02020603050405020304" pitchFamily="18" charset="0"/>
              </a:rPr>
              <a:t>İÇ KONTROLDE FARKLI ÜLKE </a:t>
            </a:r>
            <a:r>
              <a:rPr lang="tr-TR" sz="2800" b="1" dirty="0" smtClean="0">
                <a:solidFill>
                  <a:srgbClr val="C00000"/>
                </a:solidFill>
                <a:latin typeface="Times New Roman" panose="02020603050405020304" pitchFamily="18" charset="0"/>
                <a:cs typeface="Times New Roman" panose="02020603050405020304" pitchFamily="18" charset="0"/>
              </a:rPr>
              <a:t>MODELLERİ                                 *</a:t>
            </a:r>
            <a:endParaRPr sz="2800" b="1" dirty="0">
              <a:solidFill>
                <a:srgbClr val="FF0000"/>
              </a:solidFill>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4" name="object 13">
            <a:extLst>
              <a:ext uri="{FF2B5EF4-FFF2-40B4-BE49-F238E27FC236}">
                <a16:creationId xmlns="" xmlns:a16="http://schemas.microsoft.com/office/drawing/2014/main" id="{3A6462A3-66A6-4A4B-963E-9B1C04E145F0}"/>
              </a:ext>
            </a:extLst>
          </p:cNvPr>
          <p:cNvSpPr txBox="1"/>
          <p:nvPr/>
        </p:nvSpPr>
        <p:spPr>
          <a:xfrm>
            <a:off x="3035582" y="1994959"/>
            <a:ext cx="6137769" cy="3242900"/>
          </a:xfrm>
          <a:prstGeom prst="rect">
            <a:avLst/>
          </a:prstGeom>
        </p:spPr>
        <p:txBody>
          <a:bodyPr vert="horz" wrap="square" lIns="0" tIns="11137" rIns="0" bIns="0" rtlCol="0">
            <a:spAutoFit/>
          </a:bodyPr>
          <a:lstStyle/>
          <a:p>
            <a:pPr marL="296888" marR="423796" indent="-285750">
              <a:lnSpc>
                <a:spcPct val="150000"/>
              </a:lnSpc>
              <a:buFont typeface="Arial" panose="020B0604020202020204" pitchFamily="34" charset="0"/>
              <a:buChar char="•"/>
            </a:pPr>
            <a:r>
              <a:rPr lang="tr-TR" sz="2000" dirty="0">
                <a:solidFill>
                  <a:srgbClr val="FF0000"/>
                </a:solidFill>
                <a:latin typeface="Times New Roman" panose="02020603050405020304" pitchFamily="18" charset="0"/>
                <a:cs typeface="Times New Roman" panose="02020603050405020304" pitchFamily="18" charset="0"/>
              </a:rPr>
              <a:t>COSO Modeli  </a:t>
            </a:r>
          </a:p>
          <a:p>
            <a:pPr marL="296888" marR="423796" indent="-285750">
              <a:lnSpc>
                <a:spcPct val="150000"/>
              </a:lnSpc>
              <a:buFont typeface="Arial" panose="020B0604020202020204" pitchFamily="34" charset="0"/>
              <a:buChar char="•"/>
            </a:pPr>
            <a:r>
              <a:rPr lang="tr-TR" sz="2000" dirty="0" err="1">
                <a:latin typeface="Times New Roman" panose="02020603050405020304" pitchFamily="18" charset="0"/>
                <a:cs typeface="Times New Roman" panose="02020603050405020304" pitchFamily="18" charset="0"/>
              </a:rPr>
              <a:t>CoCo</a:t>
            </a:r>
            <a:r>
              <a:rPr lang="tr-TR" sz="2000" dirty="0">
                <a:latin typeface="Times New Roman" panose="02020603050405020304" pitchFamily="18" charset="0"/>
                <a:cs typeface="Times New Roman" panose="02020603050405020304" pitchFamily="18" charset="0"/>
              </a:rPr>
              <a:t>,</a:t>
            </a:r>
          </a:p>
          <a:p>
            <a:pPr marL="296888" marR="4455" indent="-285750">
              <a:lnSpc>
                <a:spcPct val="150000"/>
              </a:lnSpc>
              <a:buFont typeface="Arial" panose="020B0604020202020204" pitchFamily="34" charset="0"/>
              <a:buChar char="•"/>
            </a:pPr>
            <a:r>
              <a:rPr lang="tr-TR" sz="2000" dirty="0" err="1">
                <a:latin typeface="Times New Roman" panose="02020603050405020304" pitchFamily="18" charset="0"/>
                <a:cs typeface="Times New Roman" panose="02020603050405020304" pitchFamily="18" charset="0"/>
              </a:rPr>
              <a:t>Turnbull</a:t>
            </a:r>
            <a:r>
              <a:rPr lang="tr-TR" sz="2000" dirty="0">
                <a:latin typeface="Times New Roman" panose="02020603050405020304" pitchFamily="18" charset="0"/>
                <a:cs typeface="Times New Roman" panose="02020603050405020304" pitchFamily="18" charset="0"/>
              </a:rPr>
              <a:t> Report,  </a:t>
            </a:r>
          </a:p>
          <a:p>
            <a:pPr marL="296888" marR="4455" indent="-285750">
              <a:lnSpc>
                <a:spcPct val="150000"/>
              </a:lnSpc>
              <a:buFont typeface="Arial" panose="020B0604020202020204" pitchFamily="34" charset="0"/>
              <a:buChar char="•"/>
            </a:pPr>
            <a:r>
              <a:rPr lang="tr-TR" sz="2000" dirty="0" err="1">
                <a:latin typeface="Times New Roman" panose="02020603050405020304" pitchFamily="18" charset="0"/>
                <a:cs typeface="Times New Roman" panose="02020603050405020304" pitchFamily="18" charset="0"/>
              </a:rPr>
              <a:t>King</a:t>
            </a:r>
            <a:r>
              <a:rPr lang="tr-TR" sz="2000" dirty="0">
                <a:latin typeface="Times New Roman" panose="02020603050405020304" pitchFamily="18" charset="0"/>
                <a:cs typeface="Times New Roman" panose="02020603050405020304" pitchFamily="18" charset="0"/>
              </a:rPr>
              <a:t> Report,  </a:t>
            </a:r>
          </a:p>
          <a:p>
            <a:pPr marL="296888" marR="4455" indent="-285750">
              <a:lnSpc>
                <a:spcPct val="150000"/>
              </a:lnSpc>
              <a:buFont typeface="Arial" panose="020B0604020202020204" pitchFamily="34" charset="0"/>
              <a:buChar char="•"/>
            </a:pPr>
            <a:r>
              <a:rPr lang="tr-TR" sz="2000" dirty="0" err="1">
                <a:latin typeface="Times New Roman" panose="02020603050405020304" pitchFamily="18" charset="0"/>
                <a:cs typeface="Times New Roman" panose="02020603050405020304" pitchFamily="18" charset="0"/>
              </a:rPr>
              <a:t>Vienot</a:t>
            </a:r>
            <a:r>
              <a:rPr lang="tr-TR" sz="2000" dirty="0">
                <a:latin typeface="Times New Roman" panose="02020603050405020304" pitchFamily="18" charset="0"/>
                <a:cs typeface="Times New Roman" panose="02020603050405020304" pitchFamily="18" charset="0"/>
              </a:rPr>
              <a:t> Report,  </a:t>
            </a:r>
          </a:p>
          <a:p>
            <a:pPr marL="296888" marR="4455" indent="-285750">
              <a:lnSpc>
                <a:spcPct val="150000"/>
              </a:lnSpc>
              <a:buFont typeface="Arial" panose="020B0604020202020204" pitchFamily="34" charset="0"/>
              <a:buChar char="•"/>
            </a:pPr>
            <a:r>
              <a:rPr lang="tr-TR" sz="2000" dirty="0" err="1">
                <a:latin typeface="Times New Roman" panose="02020603050405020304" pitchFamily="18" charset="0"/>
                <a:cs typeface="Times New Roman" panose="02020603050405020304" pitchFamily="18" charset="0"/>
              </a:rPr>
              <a:t>Kontrag</a:t>
            </a:r>
            <a:endParaRPr lang="tr-TR" sz="2000" dirty="0">
              <a:latin typeface="Times New Roman" panose="02020603050405020304" pitchFamily="18" charset="0"/>
              <a:cs typeface="Times New Roman" panose="02020603050405020304" pitchFamily="18" charset="0"/>
            </a:endParaRPr>
          </a:p>
          <a:p>
            <a:pPr marL="296888" indent="-285750">
              <a:lnSpc>
                <a:spcPct val="150000"/>
              </a:lnSpc>
              <a:buFont typeface="Arial" panose="020B0604020202020204" pitchFamily="34" charset="0"/>
              <a:buChar char="•"/>
            </a:pPr>
            <a:r>
              <a:rPr lang="tr-TR" sz="2000" dirty="0" err="1">
                <a:latin typeface="Times New Roman" panose="02020603050405020304" pitchFamily="18" charset="0"/>
                <a:cs typeface="Times New Roman" panose="02020603050405020304" pitchFamily="18" charset="0"/>
              </a:rPr>
              <a:t>Intosai</a:t>
            </a:r>
            <a:endParaRPr lang="tr-TR" sz="2000" dirty="0">
              <a:latin typeface="Times New Roman" panose="02020603050405020304" pitchFamily="18" charset="0"/>
              <a:cs typeface="Times New Roman" panose="02020603050405020304" pitchFamily="18" charset="0"/>
            </a:endParaRPr>
          </a:p>
        </p:txBody>
      </p:sp>
      <p:sp>
        <p:nvSpPr>
          <p:cNvPr id="6" name="object 2">
            <a:extLst>
              <a:ext uri="{FF2B5EF4-FFF2-40B4-BE49-F238E27FC236}">
                <a16:creationId xmlns="" xmlns:a16="http://schemas.microsoft.com/office/drawing/2014/main" id="{3231902D-BDCD-41F7-A10B-727A6A9CF070}"/>
              </a:ext>
            </a:extLst>
          </p:cNvPr>
          <p:cNvSpPr/>
          <p:nvPr/>
        </p:nvSpPr>
        <p:spPr>
          <a:xfrm>
            <a:off x="6096000" y="1825625"/>
            <a:ext cx="2641600" cy="3512241"/>
          </a:xfrm>
          <a:prstGeom prst="rect">
            <a:avLst/>
          </a:prstGeom>
          <a:blipFill>
            <a:blip r:embed="rId3" cstate="print"/>
            <a:stretch>
              <a:fillRect/>
            </a:stretch>
          </a:blipFill>
        </p:spPr>
        <p:txBody>
          <a:bodyPr wrap="square" lIns="0" tIns="0" rIns="0" bIns="0" rtlCol="0"/>
          <a:lstStyle/>
          <a:p>
            <a:endParaRPr sz="1984"/>
          </a:p>
        </p:txBody>
      </p:sp>
    </p:spTree>
    <p:extLst>
      <p:ext uri="{BB962C8B-B14F-4D97-AF65-F5344CB8AC3E}">
        <p14:creationId xmlns:p14="http://schemas.microsoft.com/office/powerpoint/2010/main" val="136610271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b="1" dirty="0">
                <a:solidFill>
                  <a:srgbClr val="C00000"/>
                </a:solidFill>
                <a:latin typeface="Times New Roman" panose="02020603050405020304" pitchFamily="18" charset="0"/>
                <a:cs typeface="Times New Roman" panose="02020603050405020304" pitchFamily="18" charset="0"/>
              </a:rPr>
              <a:t>İÇ KONTROL SİSTEMİ </a:t>
            </a:r>
            <a:r>
              <a:rPr lang="tr-TR" sz="2800" b="1" dirty="0" smtClean="0">
                <a:solidFill>
                  <a:srgbClr val="C00000"/>
                </a:solidFill>
                <a:latin typeface="Times New Roman" panose="02020603050405020304" pitchFamily="18" charset="0"/>
                <a:cs typeface="Times New Roman" panose="02020603050405020304" pitchFamily="18" charset="0"/>
              </a:rPr>
              <a:t>MEVZUATI                                                     *</a:t>
            </a:r>
            <a:endParaRPr sz="2800" b="1" dirty="0">
              <a:solidFill>
                <a:srgbClr val="FF0000"/>
              </a:solidFill>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cxnSp>
        <p:nvCxnSpPr>
          <p:cNvPr id="42" name="Dirsek Bağlayıcısı 38">
            <a:extLst>
              <a:ext uri="{FF2B5EF4-FFF2-40B4-BE49-F238E27FC236}">
                <a16:creationId xmlns="" xmlns:a16="http://schemas.microsoft.com/office/drawing/2014/main" id="{4667BDBB-9D23-418A-8FC4-E6898AF7F582}"/>
              </a:ext>
            </a:extLst>
          </p:cNvPr>
          <p:cNvCxnSpPr/>
          <p:nvPr/>
        </p:nvCxnSpPr>
        <p:spPr>
          <a:xfrm>
            <a:off x="9350519" y="5632255"/>
            <a:ext cx="859956" cy="368352"/>
          </a:xfrm>
          <a:prstGeom prst="bentConnector3">
            <a:avLst>
              <a:gd name="adj1" fmla="val 462"/>
            </a:avLst>
          </a:prstGeom>
          <a:ln w="2222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Dirsek Bağlayıcısı 36">
            <a:extLst>
              <a:ext uri="{FF2B5EF4-FFF2-40B4-BE49-F238E27FC236}">
                <a16:creationId xmlns="" xmlns:a16="http://schemas.microsoft.com/office/drawing/2014/main" id="{34304092-66D3-4069-BB8F-3A714BD031F3}"/>
              </a:ext>
            </a:extLst>
          </p:cNvPr>
          <p:cNvCxnSpPr/>
          <p:nvPr/>
        </p:nvCxnSpPr>
        <p:spPr>
          <a:xfrm>
            <a:off x="5933984" y="4700014"/>
            <a:ext cx="916327" cy="360521"/>
          </a:xfrm>
          <a:prstGeom prst="bentConnector3">
            <a:avLst>
              <a:gd name="adj1" fmla="val 2143"/>
            </a:avLst>
          </a:prstGeom>
          <a:ln w="2222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Dirsek Bağlayıcısı 33">
            <a:extLst>
              <a:ext uri="{FF2B5EF4-FFF2-40B4-BE49-F238E27FC236}">
                <a16:creationId xmlns="" xmlns:a16="http://schemas.microsoft.com/office/drawing/2014/main" id="{E6EBEF10-7CF7-4295-A73E-C8CA75AB349B}"/>
              </a:ext>
            </a:extLst>
          </p:cNvPr>
          <p:cNvCxnSpPr/>
          <p:nvPr/>
        </p:nvCxnSpPr>
        <p:spPr>
          <a:xfrm rot="16200000" flipH="1">
            <a:off x="2696868" y="3444423"/>
            <a:ext cx="421373" cy="1106176"/>
          </a:xfrm>
          <a:prstGeom prst="bentConnector2">
            <a:avLst/>
          </a:prstGeom>
          <a:ln w="22225">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nvGrpSpPr>
          <p:cNvPr id="45" name="Grup 44">
            <a:extLst>
              <a:ext uri="{FF2B5EF4-FFF2-40B4-BE49-F238E27FC236}">
                <a16:creationId xmlns="" xmlns:a16="http://schemas.microsoft.com/office/drawing/2014/main" id="{59EA1015-6D53-4326-9B64-14D205751D65}"/>
              </a:ext>
            </a:extLst>
          </p:cNvPr>
          <p:cNvGrpSpPr/>
          <p:nvPr/>
        </p:nvGrpSpPr>
        <p:grpSpPr>
          <a:xfrm>
            <a:off x="1863433" y="2042024"/>
            <a:ext cx="1432043" cy="1806772"/>
            <a:chOff x="1380066" y="1961352"/>
            <a:chExt cx="2016000" cy="2047629"/>
          </a:xfrm>
        </p:grpSpPr>
        <p:sp>
          <p:nvSpPr>
            <p:cNvPr id="46" name="Dikdörtgen 45">
              <a:extLst>
                <a:ext uri="{FF2B5EF4-FFF2-40B4-BE49-F238E27FC236}">
                  <a16:creationId xmlns="" xmlns:a16="http://schemas.microsoft.com/office/drawing/2014/main" id="{D4FBA1E6-A1A1-4A98-A323-A12DB17A7D2E}"/>
                </a:ext>
              </a:extLst>
            </p:cNvPr>
            <p:cNvSpPr/>
            <p:nvPr/>
          </p:nvSpPr>
          <p:spPr>
            <a:xfrm>
              <a:off x="1380066" y="2755920"/>
              <a:ext cx="2016000" cy="125306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579">
                <a:solidFill>
                  <a:schemeClr val="tx1"/>
                </a:solidFill>
              </a:endParaRPr>
            </a:p>
          </p:txBody>
        </p:sp>
        <p:sp>
          <p:nvSpPr>
            <p:cNvPr id="47" name="Yamuk 46">
              <a:extLst>
                <a:ext uri="{FF2B5EF4-FFF2-40B4-BE49-F238E27FC236}">
                  <a16:creationId xmlns="" xmlns:a16="http://schemas.microsoft.com/office/drawing/2014/main" id="{529CA39B-9EF8-4FF3-BB2A-AA7DADB20891}"/>
                </a:ext>
              </a:extLst>
            </p:cNvPr>
            <p:cNvSpPr/>
            <p:nvPr/>
          </p:nvSpPr>
          <p:spPr>
            <a:xfrm>
              <a:off x="1380066" y="1961352"/>
              <a:ext cx="2015067" cy="443181"/>
            </a:xfrm>
            <a:prstGeom prst="trapezoid">
              <a:avLst>
                <a:gd name="adj" fmla="val 10287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579">
                <a:solidFill>
                  <a:schemeClr val="tx1"/>
                </a:solidFill>
              </a:endParaRPr>
            </a:p>
          </p:txBody>
        </p:sp>
        <p:sp>
          <p:nvSpPr>
            <p:cNvPr id="48" name="Dikdörtgen 47">
              <a:extLst>
                <a:ext uri="{FF2B5EF4-FFF2-40B4-BE49-F238E27FC236}">
                  <a16:creationId xmlns="" xmlns:a16="http://schemas.microsoft.com/office/drawing/2014/main" id="{97D91488-263F-47A3-88A1-5315D8B0B958}"/>
                </a:ext>
              </a:extLst>
            </p:cNvPr>
            <p:cNvSpPr/>
            <p:nvPr/>
          </p:nvSpPr>
          <p:spPr>
            <a:xfrm>
              <a:off x="1380066" y="2399491"/>
              <a:ext cx="2016000" cy="12530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579">
                <a:solidFill>
                  <a:schemeClr val="tx1"/>
                </a:solidFill>
              </a:endParaRPr>
            </a:p>
          </p:txBody>
        </p:sp>
      </p:grpSp>
      <p:sp>
        <p:nvSpPr>
          <p:cNvPr id="49" name="Metin kutusu 48">
            <a:extLst>
              <a:ext uri="{FF2B5EF4-FFF2-40B4-BE49-F238E27FC236}">
                <a16:creationId xmlns="" xmlns:a16="http://schemas.microsoft.com/office/drawing/2014/main" id="{AB3BD1F0-2AFE-4EE7-B93B-A5054BD09B28}"/>
              </a:ext>
            </a:extLst>
          </p:cNvPr>
          <p:cNvSpPr txBox="1"/>
          <p:nvPr/>
        </p:nvSpPr>
        <p:spPr>
          <a:xfrm>
            <a:off x="1967419" y="2152520"/>
            <a:ext cx="1266223" cy="1307409"/>
          </a:xfrm>
          <a:prstGeom prst="rect">
            <a:avLst/>
          </a:prstGeom>
          <a:noFill/>
        </p:spPr>
        <p:txBody>
          <a:bodyPr wrap="square" rtlCol="0">
            <a:spAutoFit/>
          </a:bodyPr>
          <a:lstStyle/>
          <a:p>
            <a:pPr algn="ctr"/>
            <a:r>
              <a:rPr lang="tr-TR" sz="1579" dirty="0">
                <a:solidFill>
                  <a:schemeClr val="bg1"/>
                </a:solidFill>
              </a:rPr>
              <a:t>5018 sayılı Kamu Mali Yönetim ve Kontrol Kanunu</a:t>
            </a:r>
          </a:p>
        </p:txBody>
      </p:sp>
      <p:grpSp>
        <p:nvGrpSpPr>
          <p:cNvPr id="50" name="Grup 49">
            <a:extLst>
              <a:ext uri="{FF2B5EF4-FFF2-40B4-BE49-F238E27FC236}">
                <a16:creationId xmlns="" xmlns:a16="http://schemas.microsoft.com/office/drawing/2014/main" id="{D1E7F30D-336E-4DFF-A112-1307B3B19197}"/>
              </a:ext>
            </a:extLst>
          </p:cNvPr>
          <p:cNvGrpSpPr/>
          <p:nvPr/>
        </p:nvGrpSpPr>
        <p:grpSpPr>
          <a:xfrm>
            <a:off x="3522748" y="2513093"/>
            <a:ext cx="1482449" cy="1806772"/>
            <a:chOff x="1380066" y="1961352"/>
            <a:chExt cx="2016000" cy="2047629"/>
          </a:xfrm>
        </p:grpSpPr>
        <p:sp>
          <p:nvSpPr>
            <p:cNvPr id="51" name="Dikdörtgen 50">
              <a:extLst>
                <a:ext uri="{FF2B5EF4-FFF2-40B4-BE49-F238E27FC236}">
                  <a16:creationId xmlns="" xmlns:a16="http://schemas.microsoft.com/office/drawing/2014/main" id="{AB8F3D72-D86C-4AD2-82CC-CA7FDB181E37}"/>
                </a:ext>
              </a:extLst>
            </p:cNvPr>
            <p:cNvSpPr/>
            <p:nvPr/>
          </p:nvSpPr>
          <p:spPr>
            <a:xfrm>
              <a:off x="1380066" y="2755920"/>
              <a:ext cx="2016000" cy="125306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579"/>
            </a:p>
          </p:txBody>
        </p:sp>
        <p:sp>
          <p:nvSpPr>
            <p:cNvPr id="52" name="Yamuk 51">
              <a:extLst>
                <a:ext uri="{FF2B5EF4-FFF2-40B4-BE49-F238E27FC236}">
                  <a16:creationId xmlns="" xmlns:a16="http://schemas.microsoft.com/office/drawing/2014/main" id="{FB13BC2A-85DE-4A76-AF20-8D0C4CBC09A0}"/>
                </a:ext>
              </a:extLst>
            </p:cNvPr>
            <p:cNvSpPr/>
            <p:nvPr/>
          </p:nvSpPr>
          <p:spPr>
            <a:xfrm>
              <a:off x="1380066" y="1961352"/>
              <a:ext cx="2015067" cy="443181"/>
            </a:xfrm>
            <a:prstGeom prst="trapezoid">
              <a:avLst>
                <a:gd name="adj" fmla="val 10287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579"/>
            </a:p>
          </p:txBody>
        </p:sp>
        <p:sp>
          <p:nvSpPr>
            <p:cNvPr id="53" name="Dikdörtgen 52">
              <a:extLst>
                <a:ext uri="{FF2B5EF4-FFF2-40B4-BE49-F238E27FC236}">
                  <a16:creationId xmlns="" xmlns:a16="http://schemas.microsoft.com/office/drawing/2014/main" id="{551B6CED-4FB0-4D37-95AF-2F0D146E2D72}"/>
                </a:ext>
              </a:extLst>
            </p:cNvPr>
            <p:cNvSpPr/>
            <p:nvPr/>
          </p:nvSpPr>
          <p:spPr>
            <a:xfrm>
              <a:off x="1380066" y="2399491"/>
              <a:ext cx="2016000" cy="12530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579"/>
            </a:p>
          </p:txBody>
        </p:sp>
      </p:grpSp>
      <p:grpSp>
        <p:nvGrpSpPr>
          <p:cNvPr id="54" name="Grup 53">
            <a:extLst>
              <a:ext uri="{FF2B5EF4-FFF2-40B4-BE49-F238E27FC236}">
                <a16:creationId xmlns="" xmlns:a16="http://schemas.microsoft.com/office/drawing/2014/main" id="{023F5F5C-1911-4F92-A5F6-42831B9F7D20}"/>
              </a:ext>
            </a:extLst>
          </p:cNvPr>
          <p:cNvGrpSpPr/>
          <p:nvPr/>
        </p:nvGrpSpPr>
        <p:grpSpPr>
          <a:xfrm>
            <a:off x="5244707" y="2963693"/>
            <a:ext cx="1380851" cy="1806772"/>
            <a:chOff x="1380066" y="1961352"/>
            <a:chExt cx="2016000" cy="2047629"/>
          </a:xfrm>
        </p:grpSpPr>
        <p:sp>
          <p:nvSpPr>
            <p:cNvPr id="55" name="Dikdörtgen 54">
              <a:extLst>
                <a:ext uri="{FF2B5EF4-FFF2-40B4-BE49-F238E27FC236}">
                  <a16:creationId xmlns="" xmlns:a16="http://schemas.microsoft.com/office/drawing/2014/main" id="{9F52AE56-BF29-4B79-BB97-C3334EB78702}"/>
                </a:ext>
              </a:extLst>
            </p:cNvPr>
            <p:cNvSpPr/>
            <p:nvPr/>
          </p:nvSpPr>
          <p:spPr>
            <a:xfrm>
              <a:off x="1380066" y="2755920"/>
              <a:ext cx="2016000" cy="125306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579"/>
            </a:p>
          </p:txBody>
        </p:sp>
        <p:sp>
          <p:nvSpPr>
            <p:cNvPr id="56" name="Yamuk 55">
              <a:extLst>
                <a:ext uri="{FF2B5EF4-FFF2-40B4-BE49-F238E27FC236}">
                  <a16:creationId xmlns="" xmlns:a16="http://schemas.microsoft.com/office/drawing/2014/main" id="{9E94627F-52E9-4F56-8838-EDA61C089B25}"/>
                </a:ext>
              </a:extLst>
            </p:cNvPr>
            <p:cNvSpPr/>
            <p:nvPr/>
          </p:nvSpPr>
          <p:spPr>
            <a:xfrm>
              <a:off x="1380066" y="1961352"/>
              <a:ext cx="2015067" cy="443181"/>
            </a:xfrm>
            <a:prstGeom prst="trapezoid">
              <a:avLst>
                <a:gd name="adj" fmla="val 10287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579"/>
            </a:p>
          </p:txBody>
        </p:sp>
        <p:sp>
          <p:nvSpPr>
            <p:cNvPr id="57" name="Dikdörtgen 56">
              <a:extLst>
                <a:ext uri="{FF2B5EF4-FFF2-40B4-BE49-F238E27FC236}">
                  <a16:creationId xmlns="" xmlns:a16="http://schemas.microsoft.com/office/drawing/2014/main" id="{FE25BFDE-1E87-41A1-96B3-4B0806C14057}"/>
                </a:ext>
              </a:extLst>
            </p:cNvPr>
            <p:cNvSpPr/>
            <p:nvPr/>
          </p:nvSpPr>
          <p:spPr>
            <a:xfrm>
              <a:off x="1380066" y="2399491"/>
              <a:ext cx="2016000" cy="12530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579"/>
            </a:p>
          </p:txBody>
        </p:sp>
      </p:grpSp>
      <p:grpSp>
        <p:nvGrpSpPr>
          <p:cNvPr id="58" name="Grup 57">
            <a:extLst>
              <a:ext uri="{FF2B5EF4-FFF2-40B4-BE49-F238E27FC236}">
                <a16:creationId xmlns="" xmlns:a16="http://schemas.microsoft.com/office/drawing/2014/main" id="{88F8C282-F16B-4BCC-91FB-E217304E3F76}"/>
              </a:ext>
            </a:extLst>
          </p:cNvPr>
          <p:cNvGrpSpPr/>
          <p:nvPr/>
        </p:nvGrpSpPr>
        <p:grpSpPr>
          <a:xfrm>
            <a:off x="6878971" y="3373736"/>
            <a:ext cx="1490667" cy="1806772"/>
            <a:chOff x="1380066" y="1961352"/>
            <a:chExt cx="2016000" cy="2047629"/>
          </a:xfrm>
        </p:grpSpPr>
        <p:sp>
          <p:nvSpPr>
            <p:cNvPr id="59" name="Dikdörtgen 58">
              <a:extLst>
                <a:ext uri="{FF2B5EF4-FFF2-40B4-BE49-F238E27FC236}">
                  <a16:creationId xmlns="" xmlns:a16="http://schemas.microsoft.com/office/drawing/2014/main" id="{42C85E43-36A9-4F4E-93FB-9F5864C7C9F8}"/>
                </a:ext>
              </a:extLst>
            </p:cNvPr>
            <p:cNvSpPr/>
            <p:nvPr/>
          </p:nvSpPr>
          <p:spPr>
            <a:xfrm>
              <a:off x="1380066" y="2755920"/>
              <a:ext cx="2016000" cy="125306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579"/>
            </a:p>
          </p:txBody>
        </p:sp>
        <p:sp>
          <p:nvSpPr>
            <p:cNvPr id="60" name="Yamuk 59">
              <a:extLst>
                <a:ext uri="{FF2B5EF4-FFF2-40B4-BE49-F238E27FC236}">
                  <a16:creationId xmlns="" xmlns:a16="http://schemas.microsoft.com/office/drawing/2014/main" id="{F32D65AA-ACF9-410D-9CCA-25A14745E347}"/>
                </a:ext>
              </a:extLst>
            </p:cNvPr>
            <p:cNvSpPr/>
            <p:nvPr/>
          </p:nvSpPr>
          <p:spPr>
            <a:xfrm>
              <a:off x="1380066" y="1961352"/>
              <a:ext cx="2015067" cy="443181"/>
            </a:xfrm>
            <a:prstGeom prst="trapezoid">
              <a:avLst>
                <a:gd name="adj" fmla="val 10287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579"/>
            </a:p>
          </p:txBody>
        </p:sp>
        <p:sp>
          <p:nvSpPr>
            <p:cNvPr id="61" name="Dikdörtgen 60">
              <a:extLst>
                <a:ext uri="{FF2B5EF4-FFF2-40B4-BE49-F238E27FC236}">
                  <a16:creationId xmlns="" xmlns:a16="http://schemas.microsoft.com/office/drawing/2014/main" id="{DC356CF1-889D-4DD0-A648-B96BC505BAAE}"/>
                </a:ext>
              </a:extLst>
            </p:cNvPr>
            <p:cNvSpPr/>
            <p:nvPr/>
          </p:nvSpPr>
          <p:spPr>
            <a:xfrm>
              <a:off x="1380066" y="2399491"/>
              <a:ext cx="2016000" cy="12530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579"/>
            </a:p>
          </p:txBody>
        </p:sp>
      </p:grpSp>
      <p:grpSp>
        <p:nvGrpSpPr>
          <p:cNvPr id="62" name="Grup 61">
            <a:extLst>
              <a:ext uri="{FF2B5EF4-FFF2-40B4-BE49-F238E27FC236}">
                <a16:creationId xmlns="" xmlns:a16="http://schemas.microsoft.com/office/drawing/2014/main" id="{1CDBB342-3099-41A1-B45F-11DEAD9CDA29}"/>
              </a:ext>
            </a:extLst>
          </p:cNvPr>
          <p:cNvGrpSpPr/>
          <p:nvPr/>
        </p:nvGrpSpPr>
        <p:grpSpPr>
          <a:xfrm>
            <a:off x="8587556" y="3840849"/>
            <a:ext cx="1402963" cy="1806772"/>
            <a:chOff x="1380066" y="1961352"/>
            <a:chExt cx="2016000" cy="2047629"/>
          </a:xfrm>
        </p:grpSpPr>
        <p:sp>
          <p:nvSpPr>
            <p:cNvPr id="63" name="Dikdörtgen 62">
              <a:extLst>
                <a:ext uri="{FF2B5EF4-FFF2-40B4-BE49-F238E27FC236}">
                  <a16:creationId xmlns="" xmlns:a16="http://schemas.microsoft.com/office/drawing/2014/main" id="{1CBA088C-975E-4953-802A-3AE5C2B6B222}"/>
                </a:ext>
              </a:extLst>
            </p:cNvPr>
            <p:cNvSpPr/>
            <p:nvPr/>
          </p:nvSpPr>
          <p:spPr>
            <a:xfrm>
              <a:off x="1380066" y="2755920"/>
              <a:ext cx="2016000" cy="125306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579"/>
            </a:p>
          </p:txBody>
        </p:sp>
        <p:sp>
          <p:nvSpPr>
            <p:cNvPr id="64" name="Yamuk 63">
              <a:extLst>
                <a:ext uri="{FF2B5EF4-FFF2-40B4-BE49-F238E27FC236}">
                  <a16:creationId xmlns="" xmlns:a16="http://schemas.microsoft.com/office/drawing/2014/main" id="{8159F11D-B21C-400E-91AE-0E9AABC9B88A}"/>
                </a:ext>
              </a:extLst>
            </p:cNvPr>
            <p:cNvSpPr/>
            <p:nvPr/>
          </p:nvSpPr>
          <p:spPr>
            <a:xfrm>
              <a:off x="1380066" y="1961352"/>
              <a:ext cx="2015067" cy="443181"/>
            </a:xfrm>
            <a:prstGeom prst="trapezoid">
              <a:avLst>
                <a:gd name="adj" fmla="val 10287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579"/>
            </a:p>
          </p:txBody>
        </p:sp>
        <p:sp>
          <p:nvSpPr>
            <p:cNvPr id="65" name="Dikdörtgen 64">
              <a:extLst>
                <a:ext uri="{FF2B5EF4-FFF2-40B4-BE49-F238E27FC236}">
                  <a16:creationId xmlns="" xmlns:a16="http://schemas.microsoft.com/office/drawing/2014/main" id="{4DC54E4E-E568-4A15-921C-8015873C108F}"/>
                </a:ext>
              </a:extLst>
            </p:cNvPr>
            <p:cNvSpPr/>
            <p:nvPr/>
          </p:nvSpPr>
          <p:spPr>
            <a:xfrm>
              <a:off x="1380066" y="2399491"/>
              <a:ext cx="2016000" cy="12530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579"/>
            </a:p>
          </p:txBody>
        </p:sp>
      </p:grpSp>
      <p:sp>
        <p:nvSpPr>
          <p:cNvPr id="66" name="Metin kutusu 65">
            <a:extLst>
              <a:ext uri="{FF2B5EF4-FFF2-40B4-BE49-F238E27FC236}">
                <a16:creationId xmlns="" xmlns:a16="http://schemas.microsoft.com/office/drawing/2014/main" id="{B8BA7B08-41D3-4B22-B011-B4A01F77D25A}"/>
              </a:ext>
            </a:extLst>
          </p:cNvPr>
          <p:cNvSpPr txBox="1"/>
          <p:nvPr/>
        </p:nvSpPr>
        <p:spPr>
          <a:xfrm>
            <a:off x="3723769" y="2593540"/>
            <a:ext cx="1155846" cy="1307409"/>
          </a:xfrm>
          <a:prstGeom prst="rect">
            <a:avLst/>
          </a:prstGeom>
          <a:noFill/>
        </p:spPr>
        <p:txBody>
          <a:bodyPr wrap="square" rtlCol="0">
            <a:spAutoFit/>
          </a:bodyPr>
          <a:lstStyle/>
          <a:p>
            <a:pPr algn="ctr"/>
            <a:r>
              <a:rPr lang="tr-TR" sz="1579" dirty="0">
                <a:solidFill>
                  <a:schemeClr val="bg1"/>
                </a:solidFill>
              </a:rPr>
              <a:t>İç Kontrol ve Ön Mali Kontrole İlişkin Usul ve Esaslar</a:t>
            </a:r>
          </a:p>
        </p:txBody>
      </p:sp>
      <p:sp>
        <p:nvSpPr>
          <p:cNvPr id="67" name="Metin kutusu 66">
            <a:extLst>
              <a:ext uri="{FF2B5EF4-FFF2-40B4-BE49-F238E27FC236}">
                <a16:creationId xmlns="" xmlns:a16="http://schemas.microsoft.com/office/drawing/2014/main" id="{03BEE6B8-B1DD-40BD-80D6-C20B7F341B98}"/>
              </a:ext>
            </a:extLst>
          </p:cNvPr>
          <p:cNvSpPr txBox="1"/>
          <p:nvPr/>
        </p:nvSpPr>
        <p:spPr>
          <a:xfrm>
            <a:off x="5288177" y="3143293"/>
            <a:ext cx="1286429" cy="1064394"/>
          </a:xfrm>
          <a:prstGeom prst="rect">
            <a:avLst/>
          </a:prstGeom>
          <a:noFill/>
        </p:spPr>
        <p:txBody>
          <a:bodyPr wrap="square" rtlCol="0">
            <a:spAutoFit/>
          </a:bodyPr>
          <a:lstStyle/>
          <a:p>
            <a:pPr algn="ctr"/>
            <a:r>
              <a:rPr lang="tr-TR" sz="1579" dirty="0">
                <a:solidFill>
                  <a:schemeClr val="bg1"/>
                </a:solidFill>
              </a:rPr>
              <a:t>Kamu İç Kontrol Standartları Tebliğ</a:t>
            </a:r>
          </a:p>
        </p:txBody>
      </p:sp>
      <p:sp>
        <p:nvSpPr>
          <p:cNvPr id="68" name="Metin kutusu 67">
            <a:extLst>
              <a:ext uri="{FF2B5EF4-FFF2-40B4-BE49-F238E27FC236}">
                <a16:creationId xmlns="" xmlns:a16="http://schemas.microsoft.com/office/drawing/2014/main" id="{B3065974-CA94-4EC2-92CE-01ACD49C513E}"/>
              </a:ext>
            </a:extLst>
          </p:cNvPr>
          <p:cNvSpPr txBox="1"/>
          <p:nvPr/>
        </p:nvSpPr>
        <p:spPr>
          <a:xfrm>
            <a:off x="6942184" y="3485101"/>
            <a:ext cx="1322787" cy="1307409"/>
          </a:xfrm>
          <a:prstGeom prst="rect">
            <a:avLst/>
          </a:prstGeom>
          <a:noFill/>
        </p:spPr>
        <p:txBody>
          <a:bodyPr wrap="square" rtlCol="0">
            <a:spAutoFit/>
          </a:bodyPr>
          <a:lstStyle/>
          <a:p>
            <a:pPr algn="ctr"/>
            <a:r>
              <a:rPr lang="tr-TR" sz="1579" dirty="0">
                <a:solidFill>
                  <a:schemeClr val="bg1"/>
                </a:solidFill>
                <a:latin typeface="Times New Roman" panose="02020603050405020304" pitchFamily="18" charset="0"/>
                <a:cs typeface="Times New Roman" panose="02020603050405020304" pitchFamily="18" charset="0"/>
              </a:rPr>
              <a:t>Kamu İç Kontrol Standartlarına Uyum Eylem Planı Rehberi</a:t>
            </a:r>
          </a:p>
        </p:txBody>
      </p:sp>
      <p:sp>
        <p:nvSpPr>
          <p:cNvPr id="69" name="Metin kutusu 68">
            <a:extLst>
              <a:ext uri="{FF2B5EF4-FFF2-40B4-BE49-F238E27FC236}">
                <a16:creationId xmlns="" xmlns:a16="http://schemas.microsoft.com/office/drawing/2014/main" id="{BDA412B2-F802-4EFE-8F3A-F8099AAEC46F}"/>
              </a:ext>
            </a:extLst>
          </p:cNvPr>
          <p:cNvSpPr txBox="1"/>
          <p:nvPr/>
        </p:nvSpPr>
        <p:spPr>
          <a:xfrm>
            <a:off x="10298480" y="4245914"/>
            <a:ext cx="1296666" cy="1387688"/>
          </a:xfrm>
          <a:prstGeom prst="rect">
            <a:avLst/>
          </a:prstGeom>
          <a:noFill/>
        </p:spPr>
        <p:txBody>
          <a:bodyPr wrap="square" rtlCol="0">
            <a:spAutoFit/>
          </a:bodyPr>
          <a:lstStyle/>
          <a:p>
            <a:pPr algn="ctr"/>
            <a:r>
              <a:rPr lang="tr-TR" sz="1403" dirty="0">
                <a:solidFill>
                  <a:schemeClr val="bg1"/>
                </a:solidFill>
              </a:rPr>
              <a:t>Maliye Bakanlığı Kamu İç Kontrol Standartlarına Uyum Genelgesi</a:t>
            </a:r>
          </a:p>
        </p:txBody>
      </p:sp>
      <p:sp>
        <p:nvSpPr>
          <p:cNvPr id="70" name="Metin kutusu 69">
            <a:extLst>
              <a:ext uri="{FF2B5EF4-FFF2-40B4-BE49-F238E27FC236}">
                <a16:creationId xmlns="" xmlns:a16="http://schemas.microsoft.com/office/drawing/2014/main" id="{D11500C9-5FDE-4638-8CEC-A81BA28093C4}"/>
              </a:ext>
            </a:extLst>
          </p:cNvPr>
          <p:cNvSpPr txBox="1"/>
          <p:nvPr/>
        </p:nvSpPr>
        <p:spPr>
          <a:xfrm>
            <a:off x="10254236" y="5630196"/>
            <a:ext cx="1364912" cy="335348"/>
          </a:xfrm>
          <a:prstGeom prst="rect">
            <a:avLst/>
          </a:prstGeom>
          <a:noFill/>
        </p:spPr>
        <p:txBody>
          <a:bodyPr wrap="square" rtlCol="0">
            <a:spAutoFit/>
          </a:bodyPr>
          <a:lstStyle/>
          <a:p>
            <a:r>
              <a:rPr lang="tr-TR" sz="1579" dirty="0">
                <a:solidFill>
                  <a:schemeClr val="bg1"/>
                </a:solidFill>
              </a:rPr>
              <a:t>  02.12.2013</a:t>
            </a:r>
          </a:p>
        </p:txBody>
      </p:sp>
      <p:grpSp>
        <p:nvGrpSpPr>
          <p:cNvPr id="71" name="Grup 70">
            <a:extLst>
              <a:ext uri="{FF2B5EF4-FFF2-40B4-BE49-F238E27FC236}">
                <a16:creationId xmlns="" xmlns:a16="http://schemas.microsoft.com/office/drawing/2014/main" id="{E5CEC5B6-11E0-49DA-8845-7E4654277682}"/>
              </a:ext>
            </a:extLst>
          </p:cNvPr>
          <p:cNvGrpSpPr/>
          <p:nvPr/>
        </p:nvGrpSpPr>
        <p:grpSpPr>
          <a:xfrm>
            <a:off x="10258150" y="4363173"/>
            <a:ext cx="1459814" cy="1806772"/>
            <a:chOff x="1380066" y="1961352"/>
            <a:chExt cx="2016000" cy="2047629"/>
          </a:xfrm>
        </p:grpSpPr>
        <p:sp>
          <p:nvSpPr>
            <p:cNvPr id="72" name="Dikdörtgen 71">
              <a:extLst>
                <a:ext uri="{FF2B5EF4-FFF2-40B4-BE49-F238E27FC236}">
                  <a16:creationId xmlns="" xmlns:a16="http://schemas.microsoft.com/office/drawing/2014/main" id="{1FFEC9D6-DDB1-4DB4-A020-D4D1CB350DB5}"/>
                </a:ext>
              </a:extLst>
            </p:cNvPr>
            <p:cNvSpPr/>
            <p:nvPr/>
          </p:nvSpPr>
          <p:spPr>
            <a:xfrm>
              <a:off x="1380066" y="2755920"/>
              <a:ext cx="2016000" cy="125306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579"/>
            </a:p>
          </p:txBody>
        </p:sp>
        <p:sp>
          <p:nvSpPr>
            <p:cNvPr id="73" name="Yamuk 72">
              <a:extLst>
                <a:ext uri="{FF2B5EF4-FFF2-40B4-BE49-F238E27FC236}">
                  <a16:creationId xmlns="" xmlns:a16="http://schemas.microsoft.com/office/drawing/2014/main" id="{BE08AFF9-B67A-4F55-80B9-01C8AAF458AC}"/>
                </a:ext>
              </a:extLst>
            </p:cNvPr>
            <p:cNvSpPr/>
            <p:nvPr/>
          </p:nvSpPr>
          <p:spPr>
            <a:xfrm>
              <a:off x="1380066" y="1961352"/>
              <a:ext cx="2015067" cy="443181"/>
            </a:xfrm>
            <a:prstGeom prst="trapezoid">
              <a:avLst>
                <a:gd name="adj" fmla="val 10287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579"/>
            </a:p>
          </p:txBody>
        </p:sp>
        <p:sp>
          <p:nvSpPr>
            <p:cNvPr id="74" name="Dikdörtgen 73">
              <a:extLst>
                <a:ext uri="{FF2B5EF4-FFF2-40B4-BE49-F238E27FC236}">
                  <a16:creationId xmlns="" xmlns:a16="http://schemas.microsoft.com/office/drawing/2014/main" id="{8ED484DC-52FF-4680-AF4F-5D25CE184FFB}"/>
                </a:ext>
              </a:extLst>
            </p:cNvPr>
            <p:cNvSpPr/>
            <p:nvPr/>
          </p:nvSpPr>
          <p:spPr>
            <a:xfrm>
              <a:off x="1380066" y="2399491"/>
              <a:ext cx="2016000" cy="12530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579"/>
            </a:p>
          </p:txBody>
        </p:sp>
      </p:grpSp>
      <p:cxnSp>
        <p:nvCxnSpPr>
          <p:cNvPr id="75" name="Dirsek Bağlayıcısı 54">
            <a:extLst>
              <a:ext uri="{FF2B5EF4-FFF2-40B4-BE49-F238E27FC236}">
                <a16:creationId xmlns="" xmlns:a16="http://schemas.microsoft.com/office/drawing/2014/main" id="{D0963867-2092-4519-9B03-3DCE8E95816F}"/>
              </a:ext>
            </a:extLst>
          </p:cNvPr>
          <p:cNvCxnSpPr>
            <a:stCxn id="51" idx="2"/>
          </p:cNvCxnSpPr>
          <p:nvPr/>
        </p:nvCxnSpPr>
        <p:spPr>
          <a:xfrm rot="16200000" flipH="1">
            <a:off x="4558840" y="4024998"/>
            <a:ext cx="343230" cy="932964"/>
          </a:xfrm>
          <a:prstGeom prst="bentConnector2">
            <a:avLst/>
          </a:prstGeom>
          <a:ln w="2222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76" name="Dirsek Bağlayıcısı 60">
            <a:extLst>
              <a:ext uri="{FF2B5EF4-FFF2-40B4-BE49-F238E27FC236}">
                <a16:creationId xmlns="" xmlns:a16="http://schemas.microsoft.com/office/drawing/2014/main" id="{37F9AF15-BA42-4C31-92A3-C60AD2912B7E}"/>
              </a:ext>
            </a:extLst>
          </p:cNvPr>
          <p:cNvCxnSpPr/>
          <p:nvPr/>
        </p:nvCxnSpPr>
        <p:spPr>
          <a:xfrm>
            <a:off x="7656446" y="5167250"/>
            <a:ext cx="859956" cy="368352"/>
          </a:xfrm>
          <a:prstGeom prst="bentConnector3">
            <a:avLst>
              <a:gd name="adj1" fmla="val 462"/>
            </a:avLst>
          </a:prstGeom>
          <a:ln w="2222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77" name="Metin kutusu 76">
            <a:extLst>
              <a:ext uri="{FF2B5EF4-FFF2-40B4-BE49-F238E27FC236}">
                <a16:creationId xmlns="" xmlns:a16="http://schemas.microsoft.com/office/drawing/2014/main" id="{2C218C59-5B5E-421E-8F91-FEE0053B81D4}"/>
              </a:ext>
            </a:extLst>
          </p:cNvPr>
          <p:cNvSpPr txBox="1"/>
          <p:nvPr/>
        </p:nvSpPr>
        <p:spPr>
          <a:xfrm>
            <a:off x="10599662" y="4855717"/>
            <a:ext cx="952242" cy="1064394"/>
          </a:xfrm>
          <a:prstGeom prst="rect">
            <a:avLst/>
          </a:prstGeom>
          <a:noFill/>
        </p:spPr>
        <p:txBody>
          <a:bodyPr wrap="square" rtlCol="0">
            <a:spAutoFit/>
          </a:bodyPr>
          <a:lstStyle/>
          <a:p>
            <a:r>
              <a:rPr lang="tr-TR" sz="1579" dirty="0">
                <a:solidFill>
                  <a:schemeClr val="bg1"/>
                </a:solidFill>
                <a:latin typeface="Times New Roman" panose="02020603050405020304" pitchFamily="18" charset="0"/>
                <a:cs typeface="Times New Roman" panose="02020603050405020304" pitchFamily="18" charset="0"/>
              </a:rPr>
              <a:t>Kamu İç Kontrol Rehberi</a:t>
            </a:r>
          </a:p>
          <a:p>
            <a:endParaRPr lang="tr-TR" sz="1579" dirty="0"/>
          </a:p>
        </p:txBody>
      </p:sp>
      <p:sp>
        <p:nvSpPr>
          <p:cNvPr id="78" name="Metin kutusu 77">
            <a:extLst>
              <a:ext uri="{FF2B5EF4-FFF2-40B4-BE49-F238E27FC236}">
                <a16:creationId xmlns="" xmlns:a16="http://schemas.microsoft.com/office/drawing/2014/main" id="{6C82BD4B-BCE1-4DEE-9B7C-C4F05D88F6E7}"/>
              </a:ext>
            </a:extLst>
          </p:cNvPr>
          <p:cNvSpPr txBox="1"/>
          <p:nvPr/>
        </p:nvSpPr>
        <p:spPr>
          <a:xfrm>
            <a:off x="2035119" y="3527351"/>
            <a:ext cx="1259693" cy="335348"/>
          </a:xfrm>
          <a:prstGeom prst="rect">
            <a:avLst/>
          </a:prstGeom>
          <a:noFill/>
        </p:spPr>
        <p:txBody>
          <a:bodyPr wrap="square" rtlCol="0">
            <a:spAutoFit/>
          </a:bodyPr>
          <a:lstStyle/>
          <a:p>
            <a:r>
              <a:rPr lang="tr-TR" sz="1579" dirty="0">
                <a:solidFill>
                  <a:schemeClr val="bg1"/>
                </a:solidFill>
              </a:rPr>
              <a:t>10.12.2003</a:t>
            </a:r>
          </a:p>
        </p:txBody>
      </p:sp>
      <p:sp>
        <p:nvSpPr>
          <p:cNvPr id="79" name="Metin kutusu 78">
            <a:extLst>
              <a:ext uri="{FF2B5EF4-FFF2-40B4-BE49-F238E27FC236}">
                <a16:creationId xmlns="" xmlns:a16="http://schemas.microsoft.com/office/drawing/2014/main" id="{0DE3A79C-1170-4B10-AF18-7B1BA77371B2}"/>
              </a:ext>
            </a:extLst>
          </p:cNvPr>
          <p:cNvSpPr txBox="1"/>
          <p:nvPr/>
        </p:nvSpPr>
        <p:spPr>
          <a:xfrm>
            <a:off x="3723217" y="3998419"/>
            <a:ext cx="1330726" cy="335348"/>
          </a:xfrm>
          <a:prstGeom prst="rect">
            <a:avLst/>
          </a:prstGeom>
          <a:noFill/>
        </p:spPr>
        <p:txBody>
          <a:bodyPr wrap="square" rtlCol="0">
            <a:spAutoFit/>
          </a:bodyPr>
          <a:lstStyle/>
          <a:p>
            <a:r>
              <a:rPr lang="tr-TR" sz="1579" dirty="0">
                <a:solidFill>
                  <a:schemeClr val="bg1"/>
                </a:solidFill>
              </a:rPr>
              <a:t>31.12.2005</a:t>
            </a:r>
          </a:p>
        </p:txBody>
      </p:sp>
      <p:sp>
        <p:nvSpPr>
          <p:cNvPr id="80" name="Metin kutusu 79">
            <a:extLst>
              <a:ext uri="{FF2B5EF4-FFF2-40B4-BE49-F238E27FC236}">
                <a16:creationId xmlns="" xmlns:a16="http://schemas.microsoft.com/office/drawing/2014/main" id="{E5B03D43-3EBC-4B5B-AD1C-46F0C9A8F801}"/>
              </a:ext>
            </a:extLst>
          </p:cNvPr>
          <p:cNvSpPr txBox="1"/>
          <p:nvPr/>
        </p:nvSpPr>
        <p:spPr>
          <a:xfrm>
            <a:off x="5436447" y="4439228"/>
            <a:ext cx="1399282" cy="335348"/>
          </a:xfrm>
          <a:prstGeom prst="rect">
            <a:avLst/>
          </a:prstGeom>
          <a:noFill/>
        </p:spPr>
        <p:txBody>
          <a:bodyPr wrap="square" rtlCol="0">
            <a:spAutoFit/>
          </a:bodyPr>
          <a:lstStyle/>
          <a:p>
            <a:r>
              <a:rPr lang="tr-TR" sz="1579" dirty="0">
                <a:solidFill>
                  <a:schemeClr val="bg1"/>
                </a:solidFill>
              </a:rPr>
              <a:t>26.12.2007</a:t>
            </a:r>
          </a:p>
        </p:txBody>
      </p:sp>
      <p:sp>
        <p:nvSpPr>
          <p:cNvPr id="81" name="Metin kutusu 80">
            <a:extLst>
              <a:ext uri="{FF2B5EF4-FFF2-40B4-BE49-F238E27FC236}">
                <a16:creationId xmlns="" xmlns:a16="http://schemas.microsoft.com/office/drawing/2014/main" id="{07FBF7C0-1621-4B8D-AC30-AC0C908A78D8}"/>
              </a:ext>
            </a:extLst>
          </p:cNvPr>
          <p:cNvSpPr txBox="1"/>
          <p:nvPr/>
        </p:nvSpPr>
        <p:spPr>
          <a:xfrm>
            <a:off x="7009702" y="4850349"/>
            <a:ext cx="1255270" cy="335348"/>
          </a:xfrm>
          <a:prstGeom prst="rect">
            <a:avLst/>
          </a:prstGeom>
          <a:noFill/>
        </p:spPr>
        <p:txBody>
          <a:bodyPr wrap="square" rtlCol="0">
            <a:spAutoFit/>
          </a:bodyPr>
          <a:lstStyle/>
          <a:p>
            <a:r>
              <a:rPr lang="tr-TR" sz="1579" dirty="0">
                <a:solidFill>
                  <a:schemeClr val="bg1"/>
                </a:solidFill>
              </a:rPr>
              <a:t>  04.02.2009</a:t>
            </a:r>
          </a:p>
        </p:txBody>
      </p:sp>
      <p:sp>
        <p:nvSpPr>
          <p:cNvPr id="82" name="Metin kutusu 81">
            <a:extLst>
              <a:ext uri="{FF2B5EF4-FFF2-40B4-BE49-F238E27FC236}">
                <a16:creationId xmlns="" xmlns:a16="http://schemas.microsoft.com/office/drawing/2014/main" id="{A7A647A6-9802-46CA-858D-328164618235}"/>
              </a:ext>
            </a:extLst>
          </p:cNvPr>
          <p:cNvSpPr txBox="1"/>
          <p:nvPr/>
        </p:nvSpPr>
        <p:spPr>
          <a:xfrm>
            <a:off x="10356817" y="5841615"/>
            <a:ext cx="1341762" cy="335348"/>
          </a:xfrm>
          <a:prstGeom prst="rect">
            <a:avLst/>
          </a:prstGeom>
          <a:noFill/>
        </p:spPr>
        <p:txBody>
          <a:bodyPr wrap="square" rtlCol="0">
            <a:spAutoFit/>
          </a:bodyPr>
          <a:lstStyle/>
          <a:p>
            <a:r>
              <a:rPr lang="tr-TR" sz="1579" dirty="0"/>
              <a:t>  </a:t>
            </a:r>
            <a:r>
              <a:rPr lang="tr-TR" sz="1579" dirty="0">
                <a:solidFill>
                  <a:schemeClr val="bg1"/>
                </a:solidFill>
              </a:rPr>
              <a:t>07.02.2014</a:t>
            </a:r>
          </a:p>
        </p:txBody>
      </p:sp>
      <p:sp>
        <p:nvSpPr>
          <p:cNvPr id="83" name="Metin kutusu 82">
            <a:extLst>
              <a:ext uri="{FF2B5EF4-FFF2-40B4-BE49-F238E27FC236}">
                <a16:creationId xmlns="" xmlns:a16="http://schemas.microsoft.com/office/drawing/2014/main" id="{982AB672-46A5-4243-A647-31B9F79FEAEB}"/>
              </a:ext>
            </a:extLst>
          </p:cNvPr>
          <p:cNvSpPr txBox="1"/>
          <p:nvPr/>
        </p:nvSpPr>
        <p:spPr>
          <a:xfrm>
            <a:off x="8630822" y="3936282"/>
            <a:ext cx="1399378" cy="1387688"/>
          </a:xfrm>
          <a:prstGeom prst="rect">
            <a:avLst/>
          </a:prstGeom>
          <a:noFill/>
        </p:spPr>
        <p:txBody>
          <a:bodyPr wrap="square" rtlCol="0">
            <a:spAutoFit/>
          </a:bodyPr>
          <a:lstStyle/>
          <a:p>
            <a:pPr algn="ctr"/>
            <a:r>
              <a:rPr lang="tr-TR" sz="1403" dirty="0">
                <a:solidFill>
                  <a:schemeClr val="bg1"/>
                </a:solidFill>
              </a:rPr>
              <a:t>Maliye Bakanlığı Kamu İç Kontrol Standartlarına Uyum Genelgesi</a:t>
            </a:r>
          </a:p>
        </p:txBody>
      </p:sp>
      <p:sp>
        <p:nvSpPr>
          <p:cNvPr id="84" name="Metin kutusu 83">
            <a:extLst>
              <a:ext uri="{FF2B5EF4-FFF2-40B4-BE49-F238E27FC236}">
                <a16:creationId xmlns="" xmlns:a16="http://schemas.microsoft.com/office/drawing/2014/main" id="{1A691829-8DD6-420C-BFC8-7326E059D30C}"/>
              </a:ext>
            </a:extLst>
          </p:cNvPr>
          <p:cNvSpPr txBox="1"/>
          <p:nvPr/>
        </p:nvSpPr>
        <p:spPr>
          <a:xfrm>
            <a:off x="8668568" y="5318671"/>
            <a:ext cx="1362169" cy="335348"/>
          </a:xfrm>
          <a:prstGeom prst="rect">
            <a:avLst/>
          </a:prstGeom>
          <a:noFill/>
        </p:spPr>
        <p:txBody>
          <a:bodyPr wrap="square" rtlCol="0">
            <a:spAutoFit/>
          </a:bodyPr>
          <a:lstStyle/>
          <a:p>
            <a:r>
              <a:rPr lang="tr-TR" sz="1579" dirty="0">
                <a:solidFill>
                  <a:schemeClr val="bg1"/>
                </a:solidFill>
              </a:rPr>
              <a:t>  02.12.2013  </a:t>
            </a:r>
          </a:p>
        </p:txBody>
      </p:sp>
      <p:sp>
        <p:nvSpPr>
          <p:cNvPr id="85" name="object 2">
            <a:extLst>
              <a:ext uri="{FF2B5EF4-FFF2-40B4-BE49-F238E27FC236}">
                <a16:creationId xmlns="" xmlns:a16="http://schemas.microsoft.com/office/drawing/2014/main" id="{413C878B-DDE8-4A9C-A5AE-93051474DB74}"/>
              </a:ext>
            </a:extLst>
          </p:cNvPr>
          <p:cNvSpPr/>
          <p:nvPr/>
        </p:nvSpPr>
        <p:spPr>
          <a:xfrm>
            <a:off x="10380013" y="1295425"/>
            <a:ext cx="1391539" cy="2123708"/>
          </a:xfrm>
          <a:prstGeom prst="rect">
            <a:avLst/>
          </a:prstGeom>
          <a:blipFill>
            <a:blip r:embed="rId3" cstate="print"/>
            <a:stretch>
              <a:fillRect/>
            </a:stretch>
          </a:blipFill>
        </p:spPr>
        <p:txBody>
          <a:bodyPr wrap="square" lIns="0" tIns="0" rIns="0" bIns="0" rtlCol="0"/>
          <a:lstStyle/>
          <a:p>
            <a:endParaRPr sz="1984"/>
          </a:p>
        </p:txBody>
      </p:sp>
    </p:spTree>
    <p:extLst>
      <p:ext uri="{BB962C8B-B14F-4D97-AF65-F5344CB8AC3E}">
        <p14:creationId xmlns:p14="http://schemas.microsoft.com/office/powerpoint/2010/main" val="181697376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dirty="0">
                <a:solidFill>
                  <a:srgbClr val="C00000"/>
                </a:solidFill>
                <a:latin typeface="Times New Roman" panose="02020603050405020304" pitchFamily="18" charset="0"/>
                <a:cs typeface="Times New Roman" panose="02020603050405020304" pitchFamily="18" charset="0"/>
              </a:rPr>
              <a:t>İÇ KONTROLÜN </a:t>
            </a:r>
            <a:r>
              <a:rPr lang="tr-TR" sz="2800" dirty="0" smtClean="0">
                <a:solidFill>
                  <a:srgbClr val="C00000"/>
                </a:solidFill>
                <a:latin typeface="Times New Roman" panose="02020603050405020304" pitchFamily="18" charset="0"/>
                <a:cs typeface="Times New Roman" panose="02020603050405020304" pitchFamily="18" charset="0"/>
              </a:rPr>
              <a:t>TANIMI                                                                          *</a:t>
            </a:r>
            <a:endParaRPr sz="2800" b="1" dirty="0">
              <a:solidFill>
                <a:srgbClr val="FF0000"/>
              </a:solidFill>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4" name="object 7">
            <a:extLst>
              <a:ext uri="{FF2B5EF4-FFF2-40B4-BE49-F238E27FC236}">
                <a16:creationId xmlns="" xmlns:a16="http://schemas.microsoft.com/office/drawing/2014/main" id="{1DE71EC1-E07B-4AB6-8007-B1EB99BD13AF}"/>
              </a:ext>
            </a:extLst>
          </p:cNvPr>
          <p:cNvSpPr txBox="1"/>
          <p:nvPr/>
        </p:nvSpPr>
        <p:spPr>
          <a:xfrm>
            <a:off x="1064207" y="1996611"/>
            <a:ext cx="10077925" cy="3972395"/>
          </a:xfrm>
          <a:prstGeom prst="rect">
            <a:avLst/>
          </a:prstGeom>
        </p:spPr>
        <p:txBody>
          <a:bodyPr vert="horz" wrap="square" lIns="0" tIns="11137" rIns="0" bIns="0" rtlCol="0">
            <a:spAutoFit/>
          </a:bodyPr>
          <a:lstStyle/>
          <a:p>
            <a:pPr marL="11138">
              <a:lnSpc>
                <a:spcPct val="150000"/>
              </a:lnSpc>
              <a:tabLst>
                <a:tab pos="5656383" algn="l"/>
              </a:tabLst>
            </a:pPr>
            <a:r>
              <a:rPr lang="tr-TR" sz="2200" b="1" dirty="0">
                <a:latin typeface="Times New Roman" panose="02020603050405020304" pitchFamily="18" charset="0"/>
                <a:cs typeface="Times New Roman" panose="02020603050405020304" pitchFamily="18" charset="0"/>
              </a:rPr>
              <a:t>5018 </a:t>
            </a:r>
            <a:r>
              <a:rPr lang="tr-TR" sz="2200" b="1" dirty="0" err="1">
                <a:latin typeface="Times New Roman" panose="02020603050405020304" pitchFamily="18" charset="0"/>
                <a:cs typeface="Times New Roman" panose="02020603050405020304" pitchFamily="18" charset="0"/>
              </a:rPr>
              <a:t>nolu</a:t>
            </a:r>
            <a:r>
              <a:rPr lang="tr-TR" sz="2200" b="1" dirty="0">
                <a:latin typeface="Times New Roman" panose="02020603050405020304" pitchFamily="18" charset="0"/>
                <a:cs typeface="Times New Roman" panose="02020603050405020304" pitchFamily="18" charset="0"/>
              </a:rPr>
              <a:t> Kamu Malî Yönetimi ve Kontrol Kanunu </a:t>
            </a:r>
          </a:p>
          <a:p>
            <a:pPr marL="11138" algn="just">
              <a:lnSpc>
                <a:spcPct val="150000"/>
              </a:lnSpc>
              <a:tabLst>
                <a:tab pos="5656383" algn="l"/>
              </a:tabLst>
            </a:pPr>
            <a:r>
              <a:rPr lang="tr-TR" sz="2100" b="1" dirty="0">
                <a:latin typeface="Times New Roman" panose="02020603050405020304" pitchFamily="18" charset="0"/>
                <a:cs typeface="Times New Roman" panose="02020603050405020304" pitchFamily="18" charset="0"/>
              </a:rPr>
              <a:t>Madde 55- </a:t>
            </a:r>
            <a:r>
              <a:rPr lang="tr-TR" sz="2100" dirty="0">
                <a:latin typeface="Times New Roman" panose="02020603050405020304" pitchFamily="18" charset="0"/>
                <a:cs typeface="Times New Roman" panose="02020603050405020304" pitchFamily="18" charset="0"/>
              </a:rPr>
              <a:t>İç kontrol; idarenin  amaçlarına, belirlenmiş politikalara ve mevzuata uygun olarak faaliyetlerin etkili, ekonomik ve verimli bir şekilde yürütülmesini, varlık ve kaynakların korunmasını, muhasebe kayıtlarının doğru ve tam olarak tutulmasını, malî bilgi ve yönetim bilgisinin zamanında ve güvenilir olarak üretilmesini sağlamak üzere idare tarafından oluşturulan organizasyon, yöntem ve süreçle iç denetimi kapsayan malî ve diğer kontroller bütünüdür.</a:t>
            </a:r>
          </a:p>
          <a:p>
            <a:pPr marL="11138">
              <a:lnSpc>
                <a:spcPct val="150000"/>
              </a:lnSpc>
              <a:tabLst>
                <a:tab pos="5656383" algn="l"/>
              </a:tabLst>
            </a:pPr>
            <a:endParaRP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908946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dirty="0">
                <a:solidFill>
                  <a:srgbClr val="C00000"/>
                </a:solidFill>
                <a:latin typeface="Times New Roman" panose="02020603050405020304" pitchFamily="18" charset="0"/>
                <a:cs typeface="Times New Roman" panose="02020603050405020304" pitchFamily="18" charset="0"/>
              </a:rPr>
              <a:t>İÇ KONTROLÜN AMACI</a:t>
            </a:r>
            <a:endParaRPr sz="2800" b="1" dirty="0">
              <a:solidFill>
                <a:srgbClr val="FF0000"/>
              </a:solidFill>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4" name="object 7">
            <a:extLst>
              <a:ext uri="{FF2B5EF4-FFF2-40B4-BE49-F238E27FC236}">
                <a16:creationId xmlns="" xmlns:a16="http://schemas.microsoft.com/office/drawing/2014/main" id="{2A45A61B-7C50-42C6-B1AC-D9F7667B2D2A}"/>
              </a:ext>
            </a:extLst>
          </p:cNvPr>
          <p:cNvSpPr txBox="1"/>
          <p:nvPr/>
        </p:nvSpPr>
        <p:spPr>
          <a:xfrm>
            <a:off x="1069553" y="2001042"/>
            <a:ext cx="10826113" cy="4520942"/>
          </a:xfrm>
          <a:prstGeom prst="rect">
            <a:avLst/>
          </a:prstGeom>
        </p:spPr>
        <p:txBody>
          <a:bodyPr vert="horz" wrap="square" lIns="0" tIns="11137" rIns="0" bIns="0" rtlCol="0">
            <a:spAutoFit/>
          </a:bodyPr>
          <a:lstStyle/>
          <a:p>
            <a:pPr marL="11138" algn="just">
              <a:lnSpc>
                <a:spcPct val="150000"/>
              </a:lnSpc>
              <a:tabLst>
                <a:tab pos="5656383" algn="l"/>
              </a:tabLst>
            </a:pPr>
            <a:r>
              <a:rPr lang="tr-TR" sz="2200" b="1" dirty="0">
                <a:latin typeface="Times New Roman" panose="02020603050405020304" pitchFamily="18" charset="0"/>
                <a:cs typeface="Times New Roman" panose="02020603050405020304" pitchFamily="18" charset="0"/>
              </a:rPr>
              <a:t>5018 </a:t>
            </a:r>
            <a:r>
              <a:rPr lang="tr-TR" sz="2200" b="1" dirty="0" err="1">
                <a:latin typeface="Times New Roman" panose="02020603050405020304" pitchFamily="18" charset="0"/>
                <a:cs typeface="Times New Roman" panose="02020603050405020304" pitchFamily="18" charset="0"/>
              </a:rPr>
              <a:t>nolu</a:t>
            </a:r>
            <a:r>
              <a:rPr lang="tr-TR" sz="2200" b="1" dirty="0">
                <a:latin typeface="Times New Roman" panose="02020603050405020304" pitchFamily="18" charset="0"/>
                <a:cs typeface="Times New Roman" panose="02020603050405020304" pitchFamily="18" charset="0"/>
              </a:rPr>
              <a:t> Kamu Malî Yönetimi ve Kontrol Kanunu </a:t>
            </a:r>
          </a:p>
          <a:p>
            <a:pPr marL="11138" algn="just">
              <a:lnSpc>
                <a:spcPct val="150000"/>
              </a:lnSpc>
              <a:tabLst>
                <a:tab pos="5656383" algn="l"/>
              </a:tabLst>
            </a:pPr>
            <a:r>
              <a:rPr lang="tr-TR" sz="2100" b="1" dirty="0">
                <a:latin typeface="Times New Roman" panose="02020603050405020304" pitchFamily="18" charset="0"/>
                <a:cs typeface="Times New Roman" panose="02020603050405020304" pitchFamily="18" charset="0"/>
              </a:rPr>
              <a:t>Madde 56- </a:t>
            </a:r>
            <a:r>
              <a:rPr lang="tr-TR" sz="2100" dirty="0">
                <a:latin typeface="Times New Roman" panose="02020603050405020304" pitchFamily="18" charset="0"/>
                <a:cs typeface="Times New Roman" panose="02020603050405020304" pitchFamily="18" charset="0"/>
              </a:rPr>
              <a:t>İç kontrolün amacı;</a:t>
            </a:r>
          </a:p>
          <a:p>
            <a:pPr marL="11138" algn="just">
              <a:lnSpc>
                <a:spcPct val="150000"/>
              </a:lnSpc>
              <a:tabLst>
                <a:tab pos="5656383" algn="l"/>
              </a:tabLst>
            </a:pPr>
            <a:r>
              <a:rPr lang="tr-TR" sz="2100" dirty="0">
                <a:latin typeface="Times New Roman" panose="02020603050405020304" pitchFamily="18" charset="0"/>
                <a:cs typeface="Times New Roman" panose="02020603050405020304" pitchFamily="18" charset="0"/>
              </a:rPr>
              <a:t>a) Kamu gelir, gider, varlık ve yükümlülüklerinin etkili, ekonomik ve verimli bir </a:t>
            </a:r>
            <a:r>
              <a:rPr lang="tr-TR" sz="2100" dirty="0" smtClean="0">
                <a:latin typeface="Times New Roman" panose="02020603050405020304" pitchFamily="18" charset="0"/>
                <a:cs typeface="Times New Roman" panose="02020603050405020304" pitchFamily="18" charset="0"/>
              </a:rPr>
              <a:t>şekilde yönetilmesini</a:t>
            </a:r>
            <a:r>
              <a:rPr lang="tr-TR" sz="2100" dirty="0">
                <a:latin typeface="Times New Roman" panose="02020603050405020304" pitchFamily="18" charset="0"/>
                <a:cs typeface="Times New Roman" panose="02020603050405020304" pitchFamily="18" charset="0"/>
              </a:rPr>
              <a:t>,</a:t>
            </a:r>
          </a:p>
          <a:p>
            <a:pPr marL="11138" algn="just">
              <a:lnSpc>
                <a:spcPct val="150000"/>
              </a:lnSpc>
              <a:tabLst>
                <a:tab pos="5656383" algn="l"/>
              </a:tabLst>
            </a:pPr>
            <a:r>
              <a:rPr lang="tr-TR" sz="2100" dirty="0">
                <a:latin typeface="Times New Roman" panose="02020603050405020304" pitchFamily="18" charset="0"/>
                <a:cs typeface="Times New Roman" panose="02020603050405020304" pitchFamily="18" charset="0"/>
              </a:rPr>
              <a:t>b) Kamu idarelerinin kanunlara ve diğer düzenlemelere uygun olarak </a:t>
            </a:r>
            <a:r>
              <a:rPr lang="tr-TR" sz="2100" dirty="0" smtClean="0">
                <a:latin typeface="Times New Roman" panose="02020603050405020304" pitchFamily="18" charset="0"/>
                <a:cs typeface="Times New Roman" panose="02020603050405020304" pitchFamily="18" charset="0"/>
              </a:rPr>
              <a:t>faaliyet göstermesini</a:t>
            </a:r>
            <a:r>
              <a:rPr lang="tr-TR" sz="2100" dirty="0">
                <a:latin typeface="Times New Roman" panose="02020603050405020304" pitchFamily="18" charset="0"/>
                <a:cs typeface="Times New Roman" panose="02020603050405020304" pitchFamily="18" charset="0"/>
              </a:rPr>
              <a:t>,</a:t>
            </a:r>
          </a:p>
          <a:p>
            <a:pPr marL="11138" algn="just">
              <a:lnSpc>
                <a:spcPct val="150000"/>
              </a:lnSpc>
              <a:tabLst>
                <a:tab pos="5656383" algn="l"/>
              </a:tabLst>
            </a:pPr>
            <a:r>
              <a:rPr lang="tr-TR" sz="2100" dirty="0">
                <a:latin typeface="Times New Roman" panose="02020603050405020304" pitchFamily="18" charset="0"/>
                <a:cs typeface="Times New Roman" panose="02020603050405020304" pitchFamily="18" charset="0"/>
              </a:rPr>
              <a:t>c) Her türlü malî karar ve işlemlerde usulsüzlük ve yolsuzluğun önlenmesini,</a:t>
            </a:r>
          </a:p>
          <a:p>
            <a:pPr marL="11138" algn="just">
              <a:lnSpc>
                <a:spcPct val="150000"/>
              </a:lnSpc>
              <a:tabLst>
                <a:tab pos="5656383" algn="l"/>
              </a:tabLst>
            </a:pPr>
            <a:r>
              <a:rPr lang="tr-TR" sz="2100" dirty="0">
                <a:latin typeface="Times New Roman" panose="02020603050405020304" pitchFamily="18" charset="0"/>
                <a:cs typeface="Times New Roman" panose="02020603050405020304" pitchFamily="18" charset="0"/>
              </a:rPr>
              <a:t>d) Karar oluşturmak ve izlemek için düzenli, zamanında ve güvenilir rapor ve </a:t>
            </a:r>
            <a:r>
              <a:rPr lang="tr-TR" sz="2100" dirty="0" smtClean="0">
                <a:latin typeface="Times New Roman" panose="02020603050405020304" pitchFamily="18" charset="0"/>
                <a:cs typeface="Times New Roman" panose="02020603050405020304" pitchFamily="18" charset="0"/>
              </a:rPr>
              <a:t>bilgi edinilmesini</a:t>
            </a:r>
            <a:r>
              <a:rPr lang="tr-TR" sz="2100" dirty="0">
                <a:latin typeface="Times New Roman" panose="02020603050405020304" pitchFamily="18" charset="0"/>
                <a:cs typeface="Times New Roman" panose="02020603050405020304" pitchFamily="18" charset="0"/>
              </a:rPr>
              <a:t>,</a:t>
            </a:r>
          </a:p>
          <a:p>
            <a:pPr marL="11138" algn="just">
              <a:lnSpc>
                <a:spcPct val="150000"/>
              </a:lnSpc>
              <a:tabLst>
                <a:tab pos="5656383" algn="l"/>
              </a:tabLst>
            </a:pPr>
            <a:r>
              <a:rPr lang="tr-TR" sz="2100" dirty="0">
                <a:latin typeface="Times New Roman" panose="02020603050405020304" pitchFamily="18" charset="0"/>
                <a:cs typeface="Times New Roman" panose="02020603050405020304" pitchFamily="18" charset="0"/>
              </a:rPr>
              <a:t>e) (Değişik: 22/12/2005-5436/10 </a:t>
            </a:r>
            <a:r>
              <a:rPr lang="tr-TR" sz="2100" dirty="0" err="1">
                <a:latin typeface="Times New Roman" panose="02020603050405020304" pitchFamily="18" charset="0"/>
                <a:cs typeface="Times New Roman" panose="02020603050405020304" pitchFamily="18" charset="0"/>
              </a:rPr>
              <a:t>md.</a:t>
            </a:r>
            <a:r>
              <a:rPr lang="tr-TR" sz="2100" dirty="0">
                <a:latin typeface="Times New Roman" panose="02020603050405020304" pitchFamily="18" charset="0"/>
                <a:cs typeface="Times New Roman" panose="02020603050405020304" pitchFamily="18" charset="0"/>
              </a:rPr>
              <a:t>) Varlıkların kötüye kullanılması ve </a:t>
            </a:r>
            <a:r>
              <a:rPr lang="tr-TR" sz="2100" dirty="0" smtClean="0">
                <a:latin typeface="Times New Roman" panose="02020603050405020304" pitchFamily="18" charset="0"/>
                <a:cs typeface="Times New Roman" panose="02020603050405020304" pitchFamily="18" charset="0"/>
              </a:rPr>
              <a:t>israfını önlemek </a:t>
            </a:r>
            <a:r>
              <a:rPr lang="tr-TR" sz="2100" dirty="0">
                <a:latin typeface="Times New Roman" panose="02020603050405020304" pitchFamily="18" charset="0"/>
                <a:cs typeface="Times New Roman" panose="02020603050405020304" pitchFamily="18" charset="0"/>
              </a:rPr>
              <a:t>ve kayıplara karşı korunmasını sağlamaktır. </a:t>
            </a:r>
            <a:endParaRPr sz="2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060822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dirty="0">
                <a:solidFill>
                  <a:srgbClr val="C00000"/>
                </a:solidFill>
                <a:latin typeface="Times New Roman" panose="02020603050405020304" pitchFamily="18" charset="0"/>
                <a:cs typeface="Times New Roman" panose="02020603050405020304" pitchFamily="18" charset="0"/>
              </a:rPr>
              <a:t>İÇ KONTROLÜN YAPISI VE İŞLEYİŞİ</a:t>
            </a:r>
            <a:endParaRPr sz="2800" b="1" dirty="0">
              <a:solidFill>
                <a:srgbClr val="FF0000"/>
              </a:solidFill>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4" name="object 7">
            <a:extLst>
              <a:ext uri="{FF2B5EF4-FFF2-40B4-BE49-F238E27FC236}">
                <a16:creationId xmlns="" xmlns:a16="http://schemas.microsoft.com/office/drawing/2014/main" id="{EDC403C2-9656-4AEE-9FAE-6484E50C5D3F}"/>
              </a:ext>
            </a:extLst>
          </p:cNvPr>
          <p:cNvSpPr txBox="1"/>
          <p:nvPr/>
        </p:nvSpPr>
        <p:spPr>
          <a:xfrm>
            <a:off x="1069554" y="1997802"/>
            <a:ext cx="10817646" cy="4397062"/>
          </a:xfrm>
          <a:prstGeom prst="rect">
            <a:avLst/>
          </a:prstGeom>
        </p:spPr>
        <p:txBody>
          <a:bodyPr vert="horz" wrap="square" lIns="0" tIns="11137" rIns="0" bIns="0" rtlCol="0">
            <a:spAutoFit/>
          </a:bodyPr>
          <a:lstStyle/>
          <a:p>
            <a:pPr marL="11138">
              <a:lnSpc>
                <a:spcPct val="150000"/>
              </a:lnSpc>
              <a:tabLst>
                <a:tab pos="5656383" algn="l"/>
              </a:tabLst>
            </a:pPr>
            <a:r>
              <a:rPr lang="tr-TR" sz="2200" b="1" dirty="0">
                <a:latin typeface="Times New Roman" panose="02020603050405020304" pitchFamily="18" charset="0"/>
                <a:cs typeface="Times New Roman" panose="02020603050405020304" pitchFamily="18" charset="0"/>
              </a:rPr>
              <a:t>5018 </a:t>
            </a:r>
            <a:r>
              <a:rPr lang="tr-TR" sz="2200" b="1" dirty="0" err="1">
                <a:latin typeface="Times New Roman" panose="02020603050405020304" pitchFamily="18" charset="0"/>
                <a:cs typeface="Times New Roman" panose="02020603050405020304" pitchFamily="18" charset="0"/>
              </a:rPr>
              <a:t>nolu</a:t>
            </a:r>
            <a:r>
              <a:rPr lang="tr-TR" sz="2200" b="1" dirty="0">
                <a:latin typeface="Times New Roman" panose="02020603050405020304" pitchFamily="18" charset="0"/>
                <a:cs typeface="Times New Roman" panose="02020603050405020304" pitchFamily="18" charset="0"/>
              </a:rPr>
              <a:t> Kamu Malî Yönetimi ve Kontrol Kanunu </a:t>
            </a:r>
          </a:p>
          <a:p>
            <a:pPr marL="11138">
              <a:lnSpc>
                <a:spcPct val="150000"/>
              </a:lnSpc>
              <a:tabLst>
                <a:tab pos="5656383" algn="l"/>
              </a:tabLst>
            </a:pPr>
            <a:r>
              <a:rPr lang="tr-TR" sz="2100" b="1" dirty="0">
                <a:latin typeface="Times New Roman" panose="02020603050405020304" pitchFamily="18" charset="0"/>
                <a:cs typeface="Times New Roman" panose="02020603050405020304" pitchFamily="18" charset="0"/>
              </a:rPr>
              <a:t>Madde 57-</a:t>
            </a:r>
            <a:r>
              <a:rPr lang="tr-TR" sz="2100" dirty="0">
                <a:latin typeface="Times New Roman" panose="02020603050405020304" pitchFamily="18" charset="0"/>
                <a:cs typeface="Times New Roman" panose="02020603050405020304" pitchFamily="18" charset="0"/>
              </a:rPr>
              <a:t> Kamu idarelerinin malî yönetim ve kontrol sistemleri; harcama birimleri, muhasebe ve malî hizmetler ile ön malî kontrol ve iç denetimden oluşur.</a:t>
            </a:r>
          </a:p>
          <a:p>
            <a:pPr marL="11138">
              <a:lnSpc>
                <a:spcPct val="150000"/>
              </a:lnSpc>
              <a:tabLst>
                <a:tab pos="5656383" algn="l"/>
              </a:tabLst>
            </a:pPr>
            <a:r>
              <a:rPr lang="tr-TR" sz="2100" dirty="0">
                <a:latin typeface="Times New Roman" panose="02020603050405020304" pitchFamily="18" charset="0"/>
                <a:cs typeface="Times New Roman" panose="02020603050405020304" pitchFamily="18" charset="0"/>
              </a:rPr>
              <a:t>Yeterli ve etkili bir kontrol sisteminin oluşturulabilmesi için; mesleki değerlere ve dürüst</a:t>
            </a:r>
          </a:p>
          <a:p>
            <a:pPr marL="11138" algn="just">
              <a:lnSpc>
                <a:spcPct val="150000"/>
              </a:lnSpc>
              <a:tabLst>
                <a:tab pos="5656383" algn="l"/>
              </a:tabLst>
            </a:pPr>
            <a:r>
              <a:rPr lang="tr-TR" sz="2100" dirty="0">
                <a:latin typeface="Times New Roman" panose="02020603050405020304" pitchFamily="18" charset="0"/>
                <a:cs typeface="Times New Roman" panose="02020603050405020304" pitchFamily="18" charset="0"/>
              </a:rPr>
              <a:t>yönetim anlayışına sahip olunması, malî yetki ve sorumlulukların bilgili ve yeterli yöneticilerle personele verilmesi, belirlenmiş standartlara uyulmasının sağlanması, mevzuata aykırı faaliyetlerin önlenmesi ve kapsamlı bir yönetim anlayışı ile uygun bir çalışma ortamının ve saydamlığın sağlanması bakımından ilgili idarelerin üst yöneticileri ile diğer yöneticileri tarafından görev, yetki ve sorumluluklar göz önünde bulundurulmak suretiyle gerekli önlemler alınır. </a:t>
            </a:r>
            <a:endParaRPr sz="2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054101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dirty="0">
                <a:solidFill>
                  <a:srgbClr val="C00000"/>
                </a:solidFill>
                <a:latin typeface="Times New Roman" panose="02020603050405020304" pitchFamily="18" charset="0"/>
                <a:cs typeface="Times New Roman" panose="02020603050405020304" pitchFamily="18" charset="0"/>
              </a:rPr>
              <a:t>İÇ KONTROL STANDARTLARI</a:t>
            </a:r>
            <a:endParaRPr sz="2800" b="1" dirty="0">
              <a:solidFill>
                <a:srgbClr val="FF0000"/>
              </a:solidFill>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4" name="object 3">
            <a:extLst>
              <a:ext uri="{FF2B5EF4-FFF2-40B4-BE49-F238E27FC236}">
                <a16:creationId xmlns="" xmlns:a16="http://schemas.microsoft.com/office/drawing/2014/main" id="{BCD38E97-8B09-4CD9-B098-105231644C37}"/>
              </a:ext>
            </a:extLst>
          </p:cNvPr>
          <p:cNvSpPr txBox="1"/>
          <p:nvPr/>
        </p:nvSpPr>
        <p:spPr>
          <a:xfrm>
            <a:off x="1064303" y="1997599"/>
            <a:ext cx="10475764" cy="3470862"/>
          </a:xfrm>
          <a:prstGeom prst="rect">
            <a:avLst/>
          </a:prstGeom>
        </p:spPr>
        <p:txBody>
          <a:bodyPr vert="horz" wrap="square" lIns="0" tIns="54015" rIns="0" bIns="0" rtlCol="0">
            <a:spAutoFit/>
          </a:bodyPr>
          <a:lstStyle/>
          <a:p>
            <a:pPr marL="11138" marR="94114">
              <a:lnSpc>
                <a:spcPct val="150000"/>
              </a:lnSpc>
              <a:tabLst>
                <a:tab pos="211620" algn="l"/>
              </a:tabLst>
            </a:pPr>
            <a:r>
              <a:rPr lang="tr-TR" sz="2200" b="1" dirty="0">
                <a:latin typeface="Times New Roman" panose="02020603050405020304" pitchFamily="18" charset="0"/>
                <a:cs typeface="Times New Roman" panose="02020603050405020304" pitchFamily="18" charset="0"/>
              </a:rPr>
              <a:t>İç Kontrol ve Ön Malî Kontrole İlişkin Usul ve Esaslar</a:t>
            </a:r>
          </a:p>
          <a:p>
            <a:pPr marL="11138" marR="94114" algn="just">
              <a:lnSpc>
                <a:spcPct val="150000"/>
              </a:lnSpc>
              <a:tabLst>
                <a:tab pos="211620" algn="l"/>
              </a:tabLst>
            </a:pPr>
            <a:r>
              <a:rPr lang="tr-TR" sz="2100" b="1" dirty="0">
                <a:latin typeface="Times New Roman" panose="02020603050405020304" pitchFamily="18" charset="0"/>
                <a:cs typeface="Times New Roman" panose="02020603050405020304" pitchFamily="18" charset="0"/>
              </a:rPr>
              <a:t>Madde 5- </a:t>
            </a:r>
            <a:r>
              <a:rPr lang="tr-TR" sz="2100" dirty="0">
                <a:latin typeface="Times New Roman" panose="02020603050405020304" pitchFamily="18" charset="0"/>
                <a:cs typeface="Times New Roman" panose="02020603050405020304" pitchFamily="18" charset="0"/>
              </a:rPr>
              <a:t>İç kontrol standartları, merkezi uyumlaştırma görevi çerçevesinde Bakanlık tarafından belirlenir ve yayımlanır. İdareler, malî ve malî olmayan tüm işlemlerinde bu standartlara uymakla ve gereğini yerine getirmekle yükümlüdür.</a:t>
            </a:r>
          </a:p>
          <a:p>
            <a:pPr marL="11138" marR="94114" algn="just">
              <a:lnSpc>
                <a:spcPct val="150000"/>
              </a:lnSpc>
              <a:tabLst>
                <a:tab pos="211620" algn="l"/>
              </a:tabLst>
            </a:pPr>
            <a:endParaRPr lang="tr-TR" sz="2100" dirty="0">
              <a:latin typeface="Times New Roman" panose="02020603050405020304" pitchFamily="18" charset="0"/>
              <a:cs typeface="Times New Roman" panose="02020603050405020304" pitchFamily="18" charset="0"/>
            </a:endParaRPr>
          </a:p>
          <a:p>
            <a:pPr marL="11138" marR="94114" algn="just">
              <a:lnSpc>
                <a:spcPct val="150000"/>
              </a:lnSpc>
              <a:tabLst>
                <a:tab pos="211620" algn="l"/>
              </a:tabLst>
            </a:pPr>
            <a:r>
              <a:rPr lang="tr-TR" sz="2100" dirty="0">
                <a:latin typeface="Times New Roman" panose="02020603050405020304" pitchFamily="18" charset="0"/>
                <a:cs typeface="Times New Roman" panose="02020603050405020304" pitchFamily="18" charset="0"/>
              </a:rPr>
              <a:t>Kanuna ve iç kontrol standartlarına aykırı olmamak koşuluyla, idarelerce görev alanları çerçevesinde her türlü yöntem, süreç ve özellikli işlemlere ilişkin standartlar belirlenebilir. </a:t>
            </a:r>
            <a:endParaRPr sz="2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252714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dirty="0">
                <a:solidFill>
                  <a:srgbClr val="C00000"/>
                </a:solidFill>
                <a:latin typeface="Times New Roman" panose="02020603050405020304" pitchFamily="18" charset="0"/>
                <a:cs typeface="Times New Roman" panose="02020603050405020304" pitchFamily="18" charset="0"/>
              </a:rPr>
              <a:t>İÇ KONTROLÜN TEMEL İLKELERİ </a:t>
            </a:r>
            <a:endParaRPr sz="2800" b="1" dirty="0">
              <a:solidFill>
                <a:srgbClr val="FF0000"/>
              </a:solidFill>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4" name="object 3">
            <a:extLst>
              <a:ext uri="{FF2B5EF4-FFF2-40B4-BE49-F238E27FC236}">
                <a16:creationId xmlns="" xmlns:a16="http://schemas.microsoft.com/office/drawing/2014/main" id="{65F8CBEF-688B-4597-8B5A-894394A2E841}"/>
              </a:ext>
            </a:extLst>
          </p:cNvPr>
          <p:cNvSpPr txBox="1"/>
          <p:nvPr/>
        </p:nvSpPr>
        <p:spPr>
          <a:xfrm>
            <a:off x="1062920" y="1996839"/>
            <a:ext cx="10786179" cy="4440359"/>
          </a:xfrm>
          <a:prstGeom prst="rect">
            <a:avLst/>
          </a:prstGeom>
        </p:spPr>
        <p:txBody>
          <a:bodyPr vert="horz" wrap="square" lIns="0" tIns="54015" rIns="0" bIns="0" rtlCol="0">
            <a:spAutoFit/>
          </a:bodyPr>
          <a:lstStyle/>
          <a:p>
            <a:pPr marL="11138" marR="94114">
              <a:lnSpc>
                <a:spcPct val="150000"/>
              </a:lnSpc>
              <a:tabLst>
                <a:tab pos="211620" algn="l"/>
              </a:tabLst>
            </a:pPr>
            <a:r>
              <a:rPr lang="tr-TR" sz="2200" b="1" dirty="0">
                <a:latin typeface="Times New Roman" panose="02020603050405020304" pitchFamily="18" charset="0"/>
                <a:cs typeface="Times New Roman" panose="02020603050405020304" pitchFamily="18" charset="0"/>
              </a:rPr>
              <a:t>İç Kontrol ve Ön Malî Kontrole İlişkin Usul ve Esaslar</a:t>
            </a:r>
          </a:p>
          <a:p>
            <a:pPr marL="11138" marR="94114">
              <a:lnSpc>
                <a:spcPct val="150000"/>
              </a:lnSpc>
              <a:tabLst>
                <a:tab pos="211620" algn="l"/>
              </a:tabLst>
            </a:pPr>
            <a:r>
              <a:rPr lang="tr-TR" sz="2100" b="1" dirty="0">
                <a:latin typeface="Times New Roman" panose="02020603050405020304" pitchFamily="18" charset="0"/>
                <a:cs typeface="Times New Roman" panose="02020603050405020304" pitchFamily="18" charset="0"/>
              </a:rPr>
              <a:t>Madde 6- </a:t>
            </a:r>
            <a:r>
              <a:rPr lang="tr-TR" sz="2100" dirty="0">
                <a:latin typeface="Times New Roman" panose="02020603050405020304" pitchFamily="18" charset="0"/>
                <a:cs typeface="Times New Roman" panose="02020603050405020304" pitchFamily="18" charset="0"/>
              </a:rPr>
              <a:t>İç kontrolün temel ilkeleri şunlardır:</a:t>
            </a:r>
          </a:p>
          <a:p>
            <a:pPr marL="468338" marR="94114" indent="-457200">
              <a:lnSpc>
                <a:spcPct val="150000"/>
              </a:lnSpc>
              <a:buFont typeface="+mj-lt"/>
              <a:buAutoNum type="alphaLcPeriod"/>
              <a:tabLst>
                <a:tab pos="211620" algn="l"/>
              </a:tabLst>
            </a:pPr>
            <a:r>
              <a:rPr lang="tr-TR" sz="2100" dirty="0">
                <a:latin typeface="Times New Roman" panose="02020603050405020304" pitchFamily="18" charset="0"/>
                <a:cs typeface="Times New Roman" panose="02020603050405020304" pitchFamily="18" charset="0"/>
              </a:rPr>
              <a:t>İç kontrol faaliyetleri idarenin yönetim sorumluluğu çerçevesinde yürütülür.</a:t>
            </a:r>
          </a:p>
          <a:p>
            <a:pPr marL="468338" marR="94114" indent="-457200">
              <a:lnSpc>
                <a:spcPct val="150000"/>
              </a:lnSpc>
              <a:buFont typeface="+mj-lt"/>
              <a:buAutoNum type="alphaLcPeriod"/>
              <a:tabLst>
                <a:tab pos="211620" algn="l"/>
              </a:tabLst>
            </a:pPr>
            <a:r>
              <a:rPr lang="tr-TR" sz="2100" dirty="0">
                <a:latin typeface="Times New Roman" panose="02020603050405020304" pitchFamily="18" charset="0"/>
                <a:cs typeface="Times New Roman" panose="02020603050405020304" pitchFamily="18" charset="0"/>
              </a:rPr>
              <a:t>İç kontrol faaliyet ve düzenlemelerinde öncelikle riskli alanlar dikkate alınır.</a:t>
            </a:r>
          </a:p>
          <a:p>
            <a:pPr marL="468338" marR="94114" indent="-457200">
              <a:lnSpc>
                <a:spcPct val="150000"/>
              </a:lnSpc>
              <a:buFont typeface="+mj-lt"/>
              <a:buAutoNum type="alphaLcPeriod"/>
              <a:tabLst>
                <a:tab pos="211620" algn="l"/>
              </a:tabLst>
            </a:pPr>
            <a:r>
              <a:rPr lang="tr-TR" sz="2100" dirty="0">
                <a:latin typeface="Times New Roman" panose="02020603050405020304" pitchFamily="18" charset="0"/>
                <a:cs typeface="Times New Roman" panose="02020603050405020304" pitchFamily="18" charset="0"/>
              </a:rPr>
              <a:t>İç kontrole ilişkin sorumluluk, işlem sürecinde yer alan bütün görevlileri kapsar.</a:t>
            </a:r>
          </a:p>
          <a:p>
            <a:pPr marL="468338" marR="94114" indent="-457200">
              <a:lnSpc>
                <a:spcPct val="150000"/>
              </a:lnSpc>
              <a:buFont typeface="+mj-lt"/>
              <a:buAutoNum type="alphaLcPeriod"/>
              <a:tabLst>
                <a:tab pos="211620" algn="l"/>
              </a:tabLst>
            </a:pPr>
            <a:r>
              <a:rPr lang="tr-TR" sz="2100" dirty="0">
                <a:latin typeface="Times New Roman" panose="02020603050405020304" pitchFamily="18" charset="0"/>
                <a:cs typeface="Times New Roman" panose="02020603050405020304" pitchFamily="18" charset="0"/>
              </a:rPr>
              <a:t>İç kontrol malî ve malî olmayan tüm işlemleri kapsar.</a:t>
            </a:r>
          </a:p>
          <a:p>
            <a:pPr marL="468338" marR="94114" indent="-457200">
              <a:lnSpc>
                <a:spcPct val="150000"/>
              </a:lnSpc>
              <a:buFont typeface="+mj-lt"/>
              <a:buAutoNum type="alphaLcPeriod"/>
              <a:tabLst>
                <a:tab pos="211620" algn="l"/>
              </a:tabLst>
            </a:pPr>
            <a:r>
              <a:rPr lang="tr-TR" sz="2100" dirty="0">
                <a:latin typeface="Times New Roman" panose="02020603050405020304" pitchFamily="18" charset="0"/>
                <a:cs typeface="Times New Roman" panose="02020603050405020304" pitchFamily="18" charset="0"/>
              </a:rPr>
              <a:t>İç kontrol sistemi yılda en az bir kez değerlendirilir ve alınması gereken önlemler belirlenir.</a:t>
            </a:r>
          </a:p>
          <a:p>
            <a:pPr marL="468338" marR="94114" indent="-457200">
              <a:lnSpc>
                <a:spcPct val="150000"/>
              </a:lnSpc>
              <a:buFont typeface="+mj-lt"/>
              <a:buAutoNum type="alphaLcPeriod"/>
              <a:tabLst>
                <a:tab pos="211620" algn="l"/>
              </a:tabLst>
            </a:pPr>
            <a:r>
              <a:rPr lang="tr-TR" sz="2100" dirty="0">
                <a:latin typeface="Times New Roman" panose="02020603050405020304" pitchFamily="18" charset="0"/>
                <a:cs typeface="Times New Roman" panose="02020603050405020304" pitchFamily="18" charset="0"/>
              </a:rPr>
              <a:t>İç kontrol düzenleme ve uygulamalarında mevzuata uygunluk, saydamlık, hesap verebilirlik ve ekonomiklik, etkinlik, etkililik gibi iyi malî yönetim ilkeleri esas alınır.</a:t>
            </a:r>
            <a:endParaRPr sz="2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075530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b="1" dirty="0">
                <a:solidFill>
                  <a:srgbClr val="C00000"/>
                </a:solidFill>
                <a:latin typeface="Times New Roman" panose="02020603050405020304" pitchFamily="18" charset="0"/>
                <a:cs typeface="Times New Roman" panose="02020603050405020304" pitchFamily="18" charset="0"/>
              </a:rPr>
              <a:t>İÇ KONTROL NE DEĞİLDİR?</a:t>
            </a:r>
            <a:endParaRPr sz="2800" b="1" dirty="0">
              <a:solidFill>
                <a:srgbClr val="FF0000"/>
              </a:solidFill>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4" name="object 13">
            <a:extLst>
              <a:ext uri="{FF2B5EF4-FFF2-40B4-BE49-F238E27FC236}">
                <a16:creationId xmlns="" xmlns:a16="http://schemas.microsoft.com/office/drawing/2014/main" id="{5BBE8E75-815F-4F5D-A6FB-681825894005}"/>
              </a:ext>
            </a:extLst>
          </p:cNvPr>
          <p:cNvSpPr txBox="1"/>
          <p:nvPr/>
        </p:nvSpPr>
        <p:spPr>
          <a:xfrm>
            <a:off x="1069241" y="1999394"/>
            <a:ext cx="10817959" cy="4373979"/>
          </a:xfrm>
          <a:prstGeom prst="rect">
            <a:avLst/>
          </a:prstGeom>
        </p:spPr>
        <p:txBody>
          <a:bodyPr vert="horz" wrap="square" lIns="0" tIns="11137" rIns="0" bIns="0" rtlCol="0">
            <a:spAutoFit/>
          </a:bodyPr>
          <a:lstStyle/>
          <a:p>
            <a:pPr marL="293688" marR="163170" indent="-293688">
              <a:lnSpc>
                <a:spcPct val="150000"/>
              </a:lnSpc>
              <a:buFont typeface="Arial" panose="020B0604020202020204" pitchFamily="34" charset="0"/>
              <a:buChar char="•"/>
            </a:pPr>
            <a:r>
              <a:rPr sz="2100" dirty="0">
                <a:latin typeface="Times New Roman" panose="02020603050405020304" pitchFamily="18" charset="0"/>
                <a:cs typeface="Times New Roman" panose="02020603050405020304" pitchFamily="18" charset="0"/>
              </a:rPr>
              <a:t>İç kontrol; Evrakların Kontrolü değildir. Ne kadar “kontrol” sahibi  olduğumuzla </a:t>
            </a:r>
            <a:r>
              <a:rPr sz="2100" dirty="0" err="1">
                <a:latin typeface="Times New Roman" panose="02020603050405020304" pitchFamily="18" charset="0"/>
                <a:cs typeface="Times New Roman" panose="02020603050405020304" pitchFamily="18" charset="0"/>
              </a:rPr>
              <a:t>ilgilidir</a:t>
            </a:r>
            <a:r>
              <a:rPr sz="2100" dirty="0">
                <a:latin typeface="Times New Roman" panose="02020603050405020304" pitchFamily="18" charset="0"/>
                <a:cs typeface="Times New Roman" panose="02020603050405020304" pitchFamily="18" charset="0"/>
              </a:rPr>
              <a:t>.</a:t>
            </a:r>
          </a:p>
          <a:p>
            <a:pPr marL="293688" marR="138110" indent="-293688">
              <a:lnSpc>
                <a:spcPct val="150000"/>
              </a:lnSpc>
              <a:buFont typeface="Arial" panose="020B0604020202020204" pitchFamily="34" charset="0"/>
              <a:buChar char="•"/>
            </a:pPr>
            <a:r>
              <a:rPr sz="2100" dirty="0">
                <a:latin typeface="Times New Roman" panose="02020603050405020304" pitchFamily="18" charset="0"/>
                <a:cs typeface="Times New Roman" panose="02020603050405020304" pitchFamily="18" charset="0"/>
              </a:rPr>
              <a:t>İç kontrol sadece belirli evrakların, kişilerin veya olayların kontrol  edilmesi demek </a:t>
            </a:r>
            <a:r>
              <a:rPr sz="2100" dirty="0" err="1">
                <a:latin typeface="Times New Roman" panose="02020603050405020304" pitchFamily="18" charset="0"/>
                <a:cs typeface="Times New Roman" panose="02020603050405020304" pitchFamily="18" charset="0"/>
              </a:rPr>
              <a:t>değildir</a:t>
            </a:r>
            <a:r>
              <a:rPr sz="2100" dirty="0">
                <a:latin typeface="Times New Roman" panose="02020603050405020304" pitchFamily="18" charset="0"/>
                <a:cs typeface="Times New Roman" panose="02020603050405020304" pitchFamily="18" charset="0"/>
              </a:rPr>
              <a:t>.</a:t>
            </a:r>
          </a:p>
          <a:p>
            <a:pPr marL="293688" marR="4455" indent="-293688">
              <a:lnSpc>
                <a:spcPct val="150000"/>
              </a:lnSpc>
              <a:buFont typeface="Arial" panose="020B0604020202020204" pitchFamily="34" charset="0"/>
              <a:buChar char="•"/>
              <a:tabLst>
                <a:tab pos="1467418" algn="l"/>
              </a:tabLst>
            </a:pPr>
            <a:r>
              <a:rPr sz="2100" dirty="0">
                <a:latin typeface="Times New Roman" panose="02020603050405020304" pitchFamily="18" charset="0"/>
                <a:cs typeface="Times New Roman" panose="02020603050405020304" pitchFamily="18" charset="0"/>
              </a:rPr>
              <a:t>İç kontrol, varılmak istenen hedefe doğru gidip </a:t>
            </a:r>
            <a:r>
              <a:rPr sz="2100" dirty="0" err="1">
                <a:latin typeface="Times New Roman" panose="02020603050405020304" pitchFamily="18" charset="0"/>
                <a:cs typeface="Times New Roman" panose="02020603050405020304" pitchFamily="18" charset="0"/>
              </a:rPr>
              <a:t>gitmediğimiz</a:t>
            </a:r>
            <a:r>
              <a:rPr sz="2100" dirty="0">
                <a:latin typeface="Times New Roman" panose="02020603050405020304" pitchFamily="18" charset="0"/>
                <a:cs typeface="Times New Roman" panose="02020603050405020304" pitchFamily="18" charset="0"/>
              </a:rPr>
              <a:t> </a:t>
            </a:r>
            <a:r>
              <a:rPr lang="tr-TR" sz="2100" dirty="0">
                <a:latin typeface="Times New Roman" panose="02020603050405020304" pitchFamily="18" charset="0"/>
                <a:cs typeface="Times New Roman" panose="02020603050405020304" pitchFamily="18" charset="0"/>
              </a:rPr>
              <a:t> </a:t>
            </a:r>
            <a:r>
              <a:rPr sz="2100" dirty="0" err="1">
                <a:latin typeface="Times New Roman" panose="02020603050405020304" pitchFamily="18" charset="0"/>
                <a:cs typeface="Times New Roman" panose="02020603050405020304" pitchFamily="18" charset="0"/>
              </a:rPr>
              <a:t>ve</a:t>
            </a:r>
            <a:r>
              <a:rPr sz="2100" dirty="0">
                <a:latin typeface="Times New Roman" panose="02020603050405020304" pitchFamily="18" charset="0"/>
                <a:cs typeface="Times New Roman" panose="02020603050405020304" pitchFamily="18" charset="0"/>
              </a:rPr>
              <a:t> </a:t>
            </a:r>
            <a:r>
              <a:rPr sz="2100" dirty="0" err="1">
                <a:latin typeface="Times New Roman" panose="02020603050405020304" pitchFamily="18" charset="0"/>
                <a:cs typeface="Times New Roman" panose="02020603050405020304" pitchFamily="18" charset="0"/>
              </a:rPr>
              <a:t>bu</a:t>
            </a:r>
            <a:r>
              <a:rPr lang="tr-TR" sz="2100" dirty="0">
                <a:latin typeface="Times New Roman" panose="02020603050405020304" pitchFamily="18" charset="0"/>
                <a:cs typeface="Times New Roman" panose="02020603050405020304" pitchFamily="18" charset="0"/>
              </a:rPr>
              <a:t> </a:t>
            </a:r>
            <a:r>
              <a:rPr sz="2100" dirty="0" err="1">
                <a:latin typeface="Times New Roman" panose="02020603050405020304" pitchFamily="18" charset="0"/>
                <a:cs typeface="Times New Roman" panose="02020603050405020304" pitchFamily="18" charset="0"/>
              </a:rPr>
              <a:t>amaçla</a:t>
            </a:r>
            <a:r>
              <a:rPr sz="2100" dirty="0">
                <a:latin typeface="Times New Roman" panose="02020603050405020304" pitchFamily="18" charset="0"/>
                <a:cs typeface="Times New Roman" panose="02020603050405020304" pitchFamily="18" charset="0"/>
              </a:rPr>
              <a:t> </a:t>
            </a:r>
            <a:r>
              <a:rPr sz="2100" dirty="0" err="1">
                <a:latin typeface="Times New Roman" panose="02020603050405020304" pitchFamily="18" charset="0"/>
                <a:cs typeface="Times New Roman" panose="02020603050405020304" pitchFamily="18" charset="0"/>
              </a:rPr>
              <a:t>yapılan</a:t>
            </a:r>
            <a:r>
              <a:rPr lang="tr-TR" sz="2100" dirty="0">
                <a:latin typeface="Times New Roman" panose="02020603050405020304" pitchFamily="18" charset="0"/>
                <a:cs typeface="Times New Roman" panose="02020603050405020304" pitchFamily="18" charset="0"/>
              </a:rPr>
              <a:t> </a:t>
            </a:r>
            <a:r>
              <a:rPr sz="2100" dirty="0" err="1">
                <a:latin typeface="Times New Roman" panose="02020603050405020304" pitchFamily="18" charset="0"/>
                <a:cs typeface="Times New Roman" panose="02020603050405020304" pitchFamily="18" charset="0"/>
              </a:rPr>
              <a:t>faaliyetlerde</a:t>
            </a:r>
            <a:r>
              <a:rPr sz="2100" dirty="0">
                <a:latin typeface="Times New Roman" panose="02020603050405020304" pitchFamily="18" charset="0"/>
                <a:cs typeface="Times New Roman" panose="02020603050405020304" pitchFamily="18" charset="0"/>
              </a:rPr>
              <a:t> ne kadar “kontrol” sahibi olduğumuzla  </a:t>
            </a:r>
            <a:r>
              <a:rPr sz="2100" dirty="0" err="1">
                <a:latin typeface="Times New Roman" panose="02020603050405020304" pitchFamily="18" charset="0"/>
                <a:cs typeface="Times New Roman" panose="02020603050405020304" pitchFamily="18" charset="0"/>
              </a:rPr>
              <a:t>ilgilidir</a:t>
            </a:r>
            <a:r>
              <a:rPr sz="2100" dirty="0">
                <a:latin typeface="Times New Roman" panose="02020603050405020304" pitchFamily="18" charset="0"/>
                <a:cs typeface="Times New Roman" panose="02020603050405020304" pitchFamily="18" charset="0"/>
              </a:rPr>
              <a:t>.</a:t>
            </a:r>
          </a:p>
          <a:p>
            <a:pPr marL="293688" indent="-293688">
              <a:lnSpc>
                <a:spcPct val="150000"/>
              </a:lnSpc>
              <a:buFont typeface="Arial" panose="020B0604020202020204" pitchFamily="34" charset="0"/>
              <a:buChar char="•"/>
            </a:pPr>
            <a:r>
              <a:rPr sz="2100" dirty="0">
                <a:latin typeface="Times New Roman" panose="02020603050405020304" pitchFamily="18" charset="0"/>
                <a:cs typeface="Times New Roman" panose="02020603050405020304" pitchFamily="18" charset="0"/>
              </a:rPr>
              <a:t>İç kontrol; Amaç değildir. İdareyi hedeflerine </a:t>
            </a:r>
            <a:r>
              <a:rPr sz="2100" dirty="0" err="1">
                <a:latin typeface="Times New Roman" panose="02020603050405020304" pitchFamily="18" charset="0"/>
                <a:cs typeface="Times New Roman" panose="02020603050405020304" pitchFamily="18" charset="0"/>
              </a:rPr>
              <a:t>ulaştırma</a:t>
            </a:r>
            <a:r>
              <a:rPr sz="2100" dirty="0">
                <a:latin typeface="Times New Roman" panose="02020603050405020304" pitchFamily="18" charset="0"/>
                <a:cs typeface="Times New Roman" panose="02020603050405020304" pitchFamily="18" charset="0"/>
              </a:rPr>
              <a:t> </a:t>
            </a:r>
            <a:r>
              <a:rPr sz="2100" dirty="0" err="1">
                <a:latin typeface="Times New Roman" panose="02020603050405020304" pitchFamily="18" charset="0"/>
                <a:cs typeface="Times New Roman" panose="02020603050405020304" pitchFamily="18" charset="0"/>
              </a:rPr>
              <a:t>amacı</a:t>
            </a:r>
            <a:r>
              <a:rPr lang="tr-TR" sz="2100" dirty="0">
                <a:latin typeface="Times New Roman" panose="02020603050405020304" pitchFamily="18" charset="0"/>
                <a:cs typeface="Times New Roman" panose="02020603050405020304" pitchFamily="18" charset="0"/>
              </a:rPr>
              <a:t> </a:t>
            </a:r>
            <a:r>
              <a:rPr sz="2100" dirty="0" err="1">
                <a:latin typeface="Times New Roman" panose="02020603050405020304" pitchFamily="18" charset="0"/>
                <a:cs typeface="Times New Roman" panose="02020603050405020304" pitchFamily="18" charset="0"/>
              </a:rPr>
              <a:t>taşıyan</a:t>
            </a:r>
            <a:r>
              <a:rPr sz="2100" dirty="0">
                <a:latin typeface="Times New Roman" panose="02020603050405020304" pitchFamily="18" charset="0"/>
                <a:cs typeface="Times New Roman" panose="02020603050405020304" pitchFamily="18" charset="0"/>
              </a:rPr>
              <a:t> bir yönetim aracıdır. Ancak hedefleri </a:t>
            </a:r>
            <a:r>
              <a:rPr sz="2100" dirty="0" err="1">
                <a:latin typeface="Times New Roman" panose="02020603050405020304" pitchFamily="18" charset="0"/>
                <a:cs typeface="Times New Roman" panose="02020603050405020304" pitchFamily="18" charset="0"/>
              </a:rPr>
              <a:t>belirlemez</a:t>
            </a:r>
            <a:r>
              <a:rPr sz="2100" dirty="0">
                <a:latin typeface="Times New Roman" panose="02020603050405020304" pitchFamily="18" charset="0"/>
                <a:cs typeface="Times New Roman" panose="02020603050405020304" pitchFamily="18" charset="0"/>
              </a:rPr>
              <a:t>.</a:t>
            </a:r>
          </a:p>
          <a:p>
            <a:pPr marL="293688" indent="-293688">
              <a:lnSpc>
                <a:spcPct val="150000"/>
              </a:lnSpc>
              <a:buFont typeface="Arial" panose="020B0604020202020204" pitchFamily="34" charset="0"/>
              <a:buChar char="•"/>
            </a:pPr>
            <a:r>
              <a:rPr sz="2100" dirty="0">
                <a:latin typeface="Times New Roman" panose="02020603050405020304" pitchFamily="18" charset="0"/>
                <a:cs typeface="Times New Roman" panose="02020603050405020304" pitchFamily="18" charset="0"/>
              </a:rPr>
              <a:t>Belirlenmiş hedeflere ulaşabilmek için makul güvence sağlar. </a:t>
            </a:r>
            <a:r>
              <a:rPr sz="2100" dirty="0" err="1">
                <a:latin typeface="Times New Roman" panose="02020603050405020304" pitchFamily="18" charset="0"/>
                <a:cs typeface="Times New Roman" panose="02020603050405020304" pitchFamily="18" charset="0"/>
              </a:rPr>
              <a:t>İç</a:t>
            </a:r>
            <a:r>
              <a:rPr lang="tr-TR" sz="2100" dirty="0">
                <a:latin typeface="Times New Roman" panose="02020603050405020304" pitchFamily="18" charset="0"/>
                <a:cs typeface="Times New Roman" panose="02020603050405020304" pitchFamily="18" charset="0"/>
              </a:rPr>
              <a:t> </a:t>
            </a:r>
            <a:r>
              <a:rPr sz="2100" dirty="0" err="1">
                <a:latin typeface="Times New Roman" panose="02020603050405020304" pitchFamily="18" charset="0"/>
                <a:cs typeface="Times New Roman" panose="02020603050405020304" pitchFamily="18" charset="0"/>
              </a:rPr>
              <a:t>kontrol</a:t>
            </a:r>
            <a:r>
              <a:rPr sz="2100" dirty="0">
                <a:latin typeface="Times New Roman" panose="02020603050405020304" pitchFamily="18" charset="0"/>
                <a:cs typeface="Times New Roman" panose="02020603050405020304" pitchFamily="18" charset="0"/>
              </a:rPr>
              <a:t>; statik bir sistem </a:t>
            </a:r>
            <a:r>
              <a:rPr sz="2100" dirty="0" err="1">
                <a:latin typeface="Times New Roman" panose="02020603050405020304" pitchFamily="18" charset="0"/>
                <a:cs typeface="Times New Roman" panose="02020603050405020304" pitchFamily="18" charset="0"/>
              </a:rPr>
              <a:t>değildir</a:t>
            </a:r>
            <a:r>
              <a:rPr sz="2100" dirty="0">
                <a:latin typeface="Times New Roman" panose="02020603050405020304" pitchFamily="18" charset="0"/>
                <a:cs typeface="Times New Roman" panose="02020603050405020304" pitchFamily="18" charset="0"/>
              </a:rPr>
              <a:t>.</a:t>
            </a:r>
          </a:p>
          <a:p>
            <a:pPr marL="293688" indent="-293688">
              <a:lnSpc>
                <a:spcPct val="150000"/>
              </a:lnSpc>
              <a:buFont typeface="Arial" panose="020B0604020202020204" pitchFamily="34" charset="0"/>
              <a:buChar char="•"/>
            </a:pPr>
            <a:r>
              <a:rPr sz="2100" dirty="0">
                <a:latin typeface="Times New Roman" panose="02020603050405020304" pitchFamily="18" charset="0"/>
                <a:cs typeface="Times New Roman" panose="02020603050405020304" pitchFamily="18" charset="0"/>
              </a:rPr>
              <a:t>Sürekli gözden geçirilmesi ve geliştirilmesi </a:t>
            </a:r>
            <a:r>
              <a:rPr sz="2100" dirty="0" err="1">
                <a:latin typeface="Times New Roman" panose="02020603050405020304" pitchFamily="18" charset="0"/>
                <a:cs typeface="Times New Roman" panose="02020603050405020304" pitchFamily="18" charset="0"/>
              </a:rPr>
              <a:t>gerekir</a:t>
            </a:r>
            <a:r>
              <a:rPr sz="2100" dirty="0">
                <a:latin typeface="Times New Roman" panose="02020603050405020304" pitchFamily="18" charset="0"/>
                <a:cs typeface="Times New Roman" panose="02020603050405020304" pitchFamily="18" charset="0"/>
              </a:rPr>
              <a:t>.</a:t>
            </a:r>
          </a:p>
          <a:p>
            <a:pPr marL="293688" indent="-293688">
              <a:lnSpc>
                <a:spcPct val="150000"/>
              </a:lnSpc>
              <a:buFont typeface="Arial" panose="020B0604020202020204" pitchFamily="34" charset="0"/>
              <a:buChar char="•"/>
            </a:pPr>
            <a:r>
              <a:rPr sz="2100" dirty="0">
                <a:latin typeface="Times New Roman" panose="02020603050405020304" pitchFamily="18" charset="0"/>
                <a:cs typeface="Times New Roman" panose="02020603050405020304" pitchFamily="18" charset="0"/>
              </a:rPr>
              <a:t>Belirlenmiş hedeflere ulaşabilmek için makul güvence sağlar.</a:t>
            </a:r>
          </a:p>
        </p:txBody>
      </p:sp>
    </p:spTree>
    <p:extLst>
      <p:ext uri="{BB962C8B-B14F-4D97-AF65-F5344CB8AC3E}">
        <p14:creationId xmlns:p14="http://schemas.microsoft.com/office/powerpoint/2010/main" val="86056197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b="1" dirty="0">
                <a:solidFill>
                  <a:srgbClr val="C00000"/>
                </a:solidFill>
                <a:latin typeface="Times New Roman" panose="02020603050405020304" pitchFamily="18" charset="0"/>
                <a:cs typeface="Times New Roman" panose="02020603050405020304" pitchFamily="18" charset="0"/>
              </a:rPr>
              <a:t>İÇ KONTROL NE FAYDA SAĞLAR?</a:t>
            </a:r>
            <a:endParaRPr sz="2800" b="1" dirty="0">
              <a:solidFill>
                <a:srgbClr val="FF0000"/>
              </a:solidFill>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4" name="object 13">
            <a:extLst>
              <a:ext uri="{FF2B5EF4-FFF2-40B4-BE49-F238E27FC236}">
                <a16:creationId xmlns="" xmlns:a16="http://schemas.microsoft.com/office/drawing/2014/main" id="{FFC50DFF-29D7-4F17-9B67-5CBFEC02F431}"/>
              </a:ext>
            </a:extLst>
          </p:cNvPr>
          <p:cNvSpPr txBox="1"/>
          <p:nvPr/>
        </p:nvSpPr>
        <p:spPr>
          <a:xfrm>
            <a:off x="1064952" y="1997075"/>
            <a:ext cx="9507798" cy="3889230"/>
          </a:xfrm>
          <a:prstGeom prst="rect">
            <a:avLst/>
          </a:prstGeom>
        </p:spPr>
        <p:txBody>
          <a:bodyPr vert="horz" wrap="square" lIns="0" tIns="11137" rIns="0" bIns="0" rtlCol="0">
            <a:spAutoFit/>
          </a:bodyPr>
          <a:lstStyle/>
          <a:p>
            <a:pPr marL="296888" indent="-285750">
              <a:lnSpc>
                <a:spcPct val="150000"/>
              </a:lnSpc>
              <a:buFont typeface="Arial" panose="020B0604020202020204" pitchFamily="34" charset="0"/>
              <a:buChar char="•"/>
            </a:pPr>
            <a:r>
              <a:rPr lang="tr-TR" sz="2100" spc="-75" dirty="0">
                <a:latin typeface="Times New Roman" panose="02020603050405020304" pitchFamily="18" charset="0"/>
                <a:cs typeface="Times New Roman" panose="02020603050405020304" pitchFamily="18" charset="0"/>
              </a:rPr>
              <a:t>Yönetimi </a:t>
            </a:r>
            <a:r>
              <a:rPr lang="tr-TR" sz="2100" spc="-110" dirty="0">
                <a:latin typeface="Times New Roman" panose="02020603050405020304" pitchFamily="18" charset="0"/>
                <a:cs typeface="Times New Roman" panose="02020603050405020304" pitchFamily="18" charset="0"/>
              </a:rPr>
              <a:t>dış </a:t>
            </a:r>
            <a:r>
              <a:rPr lang="tr-TR" sz="2100" spc="-48" dirty="0">
                <a:latin typeface="Times New Roman" panose="02020603050405020304" pitchFamily="18" charset="0"/>
                <a:cs typeface="Times New Roman" panose="02020603050405020304" pitchFamily="18" charset="0"/>
              </a:rPr>
              <a:t>denetime </a:t>
            </a:r>
            <a:r>
              <a:rPr lang="tr-TR" sz="2100" spc="-88" dirty="0">
                <a:latin typeface="Times New Roman" panose="02020603050405020304" pitchFamily="18" charset="0"/>
                <a:cs typeface="Times New Roman" panose="02020603050405020304" pitchFamily="18" charset="0"/>
              </a:rPr>
              <a:t>hazır </a:t>
            </a:r>
            <a:r>
              <a:rPr lang="tr-TR" sz="2100" spc="-79" dirty="0">
                <a:latin typeface="Times New Roman" panose="02020603050405020304" pitchFamily="18" charset="0"/>
                <a:cs typeface="Times New Roman" panose="02020603050405020304" pitchFamily="18" charset="0"/>
              </a:rPr>
              <a:t>kılar, </a:t>
            </a:r>
            <a:r>
              <a:rPr lang="tr-TR" sz="2100" spc="-110" dirty="0">
                <a:latin typeface="Times New Roman" panose="02020603050405020304" pitchFamily="18" charset="0"/>
                <a:cs typeface="Times New Roman" panose="02020603050405020304" pitchFamily="18" charset="0"/>
              </a:rPr>
              <a:t>hesap </a:t>
            </a:r>
            <a:r>
              <a:rPr lang="tr-TR" sz="2100" spc="-31" dirty="0">
                <a:latin typeface="Times New Roman" panose="02020603050405020304" pitchFamily="18" charset="0"/>
                <a:cs typeface="Times New Roman" panose="02020603050405020304" pitchFamily="18" charset="0"/>
              </a:rPr>
              <a:t>verebilirliği</a:t>
            </a:r>
            <a:r>
              <a:rPr lang="tr-TR" sz="2100" spc="-153" dirty="0">
                <a:latin typeface="Times New Roman" panose="02020603050405020304" pitchFamily="18" charset="0"/>
                <a:cs typeface="Times New Roman" panose="02020603050405020304" pitchFamily="18" charset="0"/>
              </a:rPr>
              <a:t> </a:t>
            </a:r>
            <a:r>
              <a:rPr lang="tr-TR" sz="2100" spc="-57" dirty="0">
                <a:latin typeface="Times New Roman" panose="02020603050405020304" pitchFamily="18" charset="0"/>
                <a:cs typeface="Times New Roman" panose="02020603050405020304" pitchFamily="18" charset="0"/>
              </a:rPr>
              <a:t>güçlendirir.</a:t>
            </a:r>
            <a:endParaRPr lang="tr-TR" sz="2100" dirty="0">
              <a:latin typeface="Times New Roman" panose="02020603050405020304" pitchFamily="18" charset="0"/>
              <a:cs typeface="Times New Roman" panose="02020603050405020304" pitchFamily="18" charset="0"/>
            </a:endParaRPr>
          </a:p>
          <a:p>
            <a:pPr marL="296888" marR="382587" indent="-285750">
              <a:lnSpc>
                <a:spcPct val="150000"/>
              </a:lnSpc>
              <a:buFont typeface="Arial" panose="020B0604020202020204" pitchFamily="34" charset="0"/>
              <a:buChar char="•"/>
            </a:pPr>
            <a:r>
              <a:rPr lang="tr-TR" sz="2100" spc="-145" dirty="0">
                <a:latin typeface="Times New Roman" panose="02020603050405020304" pitchFamily="18" charset="0"/>
                <a:cs typeface="Times New Roman" panose="02020603050405020304" pitchFamily="18" charset="0"/>
              </a:rPr>
              <a:t>Yeni </a:t>
            </a:r>
            <a:r>
              <a:rPr lang="tr-TR" sz="2100" spc="-44" dirty="0">
                <a:latin typeface="Times New Roman" panose="02020603050405020304" pitchFamily="18" charset="0"/>
                <a:cs typeface="Times New Roman" panose="02020603050405020304" pitchFamily="18" charset="0"/>
              </a:rPr>
              <a:t>yönetici </a:t>
            </a:r>
            <a:r>
              <a:rPr lang="tr-TR" sz="2100" spc="-105" dirty="0">
                <a:latin typeface="Times New Roman" panose="02020603050405020304" pitchFamily="18" charset="0"/>
                <a:cs typeface="Times New Roman" panose="02020603050405020304" pitchFamily="18" charset="0"/>
              </a:rPr>
              <a:t>ve </a:t>
            </a:r>
            <a:r>
              <a:rPr lang="tr-TR" sz="2100" spc="-61" dirty="0">
                <a:latin typeface="Times New Roman" panose="02020603050405020304" pitchFamily="18" charset="0"/>
                <a:cs typeface="Times New Roman" panose="02020603050405020304" pitchFamily="18" charset="0"/>
              </a:rPr>
              <a:t>personelin </a:t>
            </a:r>
            <a:r>
              <a:rPr lang="tr-TR" sz="2100" spc="-88" dirty="0">
                <a:latin typeface="Times New Roman" panose="02020603050405020304" pitchFamily="18" charset="0"/>
                <a:cs typeface="Times New Roman" panose="02020603050405020304" pitchFamily="18" charset="0"/>
              </a:rPr>
              <a:t>adaptasyon </a:t>
            </a:r>
            <a:r>
              <a:rPr lang="tr-TR" sz="2100" spc="-105" dirty="0">
                <a:latin typeface="Times New Roman" panose="02020603050405020304" pitchFamily="18" charset="0"/>
                <a:cs typeface="Times New Roman" panose="02020603050405020304" pitchFamily="18" charset="0"/>
              </a:rPr>
              <a:t>ve </a:t>
            </a:r>
            <a:r>
              <a:rPr lang="tr-TR" sz="2100" spc="-48" dirty="0">
                <a:latin typeface="Times New Roman" panose="02020603050405020304" pitchFamily="18" charset="0"/>
                <a:cs typeface="Times New Roman" panose="02020603050405020304" pitchFamily="18" charset="0"/>
              </a:rPr>
              <a:t>verim</a:t>
            </a:r>
            <a:r>
              <a:rPr lang="tr-TR" sz="2100" spc="-153" dirty="0">
                <a:latin typeface="Times New Roman" panose="02020603050405020304" pitchFamily="18" charset="0"/>
                <a:cs typeface="Times New Roman" panose="02020603050405020304" pitchFamily="18" charset="0"/>
              </a:rPr>
              <a:t> </a:t>
            </a:r>
            <a:r>
              <a:rPr lang="tr-TR" sz="2100" spc="-57" dirty="0">
                <a:latin typeface="Times New Roman" panose="02020603050405020304" pitchFamily="18" charset="0"/>
                <a:cs typeface="Times New Roman" panose="02020603050405020304" pitchFamily="18" charset="0"/>
              </a:rPr>
              <a:t>alınabilme  </a:t>
            </a:r>
            <a:r>
              <a:rPr lang="tr-TR" sz="2100" spc="-70" dirty="0">
                <a:latin typeface="Times New Roman" panose="02020603050405020304" pitchFamily="18" charset="0"/>
                <a:cs typeface="Times New Roman" panose="02020603050405020304" pitchFamily="18" charset="0"/>
              </a:rPr>
              <a:t>süresini</a:t>
            </a:r>
            <a:r>
              <a:rPr lang="tr-TR" sz="2100" spc="-105" dirty="0">
                <a:latin typeface="Times New Roman" panose="02020603050405020304" pitchFamily="18" charset="0"/>
                <a:cs typeface="Times New Roman" panose="02020603050405020304" pitchFamily="18" charset="0"/>
              </a:rPr>
              <a:t> </a:t>
            </a:r>
            <a:r>
              <a:rPr lang="tr-TR" sz="2100" spc="-75" dirty="0">
                <a:latin typeface="Times New Roman" panose="02020603050405020304" pitchFamily="18" charset="0"/>
                <a:cs typeface="Times New Roman" panose="02020603050405020304" pitchFamily="18" charset="0"/>
              </a:rPr>
              <a:t>kısaltır.</a:t>
            </a:r>
            <a:endParaRPr lang="tr-TR" sz="2100" dirty="0">
              <a:latin typeface="Times New Roman" panose="02020603050405020304" pitchFamily="18" charset="0"/>
              <a:cs typeface="Times New Roman" panose="02020603050405020304" pitchFamily="18" charset="0"/>
            </a:endParaRPr>
          </a:p>
          <a:p>
            <a:pPr marL="296888" indent="-285750">
              <a:lnSpc>
                <a:spcPct val="150000"/>
              </a:lnSpc>
              <a:buFont typeface="Arial" panose="020B0604020202020204" pitchFamily="34" charset="0"/>
              <a:buChar char="•"/>
            </a:pPr>
            <a:r>
              <a:rPr lang="tr-TR" sz="2100" spc="-96" dirty="0">
                <a:latin typeface="Times New Roman" panose="02020603050405020304" pitchFamily="18" charset="0"/>
                <a:cs typeface="Times New Roman" panose="02020603050405020304" pitchFamily="18" charset="0"/>
              </a:rPr>
              <a:t>Kurumsallaşma </a:t>
            </a:r>
            <a:r>
              <a:rPr lang="tr-TR" sz="2100" spc="-105" dirty="0">
                <a:latin typeface="Times New Roman" panose="02020603050405020304" pitchFamily="18" charset="0"/>
                <a:cs typeface="Times New Roman" panose="02020603050405020304" pitchFamily="18" charset="0"/>
              </a:rPr>
              <a:t>ve </a:t>
            </a:r>
            <a:r>
              <a:rPr lang="tr-TR" sz="2100" spc="-70" dirty="0">
                <a:latin typeface="Times New Roman" panose="02020603050405020304" pitchFamily="18" charset="0"/>
                <a:cs typeface="Times New Roman" panose="02020603050405020304" pitchFamily="18" charset="0"/>
              </a:rPr>
              <a:t>kurumsal </a:t>
            </a:r>
            <a:r>
              <a:rPr lang="tr-TR" sz="2100" spc="-35" dirty="0">
                <a:latin typeface="Times New Roman" panose="02020603050405020304" pitchFamily="18" charset="0"/>
                <a:cs typeface="Times New Roman" panose="02020603050405020304" pitchFamily="18" charset="0"/>
              </a:rPr>
              <a:t>yönetimi</a:t>
            </a:r>
            <a:r>
              <a:rPr lang="tr-TR" sz="2100" spc="-100" dirty="0">
                <a:latin typeface="Times New Roman" panose="02020603050405020304" pitchFamily="18" charset="0"/>
                <a:cs typeface="Times New Roman" panose="02020603050405020304" pitchFamily="18" charset="0"/>
              </a:rPr>
              <a:t> </a:t>
            </a:r>
            <a:r>
              <a:rPr lang="tr-TR" sz="2100" spc="-70" dirty="0">
                <a:latin typeface="Times New Roman" panose="02020603050405020304" pitchFamily="18" charset="0"/>
                <a:cs typeface="Times New Roman" panose="02020603050405020304" pitchFamily="18" charset="0"/>
              </a:rPr>
              <a:t>güçlendirir.</a:t>
            </a:r>
            <a:endParaRPr lang="tr-TR" sz="2100" dirty="0">
              <a:latin typeface="Times New Roman" panose="02020603050405020304" pitchFamily="18" charset="0"/>
              <a:cs typeface="Times New Roman" panose="02020603050405020304" pitchFamily="18" charset="0"/>
            </a:endParaRPr>
          </a:p>
          <a:p>
            <a:pPr marL="296888" indent="-285750">
              <a:lnSpc>
                <a:spcPct val="150000"/>
              </a:lnSpc>
              <a:buFont typeface="Arial" panose="020B0604020202020204" pitchFamily="34" charset="0"/>
              <a:buChar char="•"/>
            </a:pPr>
            <a:r>
              <a:rPr lang="tr-TR" sz="2100" spc="-79" dirty="0">
                <a:latin typeface="Times New Roman" panose="02020603050405020304" pitchFamily="18" charset="0"/>
                <a:cs typeface="Times New Roman" panose="02020603050405020304" pitchFamily="18" charset="0"/>
              </a:rPr>
              <a:t>Risklerin </a:t>
            </a:r>
            <a:r>
              <a:rPr lang="tr-TR" sz="2100" spc="-110" dirty="0">
                <a:latin typeface="Times New Roman" panose="02020603050405020304" pitchFamily="18" charset="0"/>
                <a:cs typeface="Times New Roman" panose="02020603050405020304" pitchFamily="18" charset="0"/>
              </a:rPr>
              <a:t>kayıp </a:t>
            </a:r>
            <a:r>
              <a:rPr lang="tr-TR" sz="2100" spc="-92" dirty="0">
                <a:latin typeface="Times New Roman" panose="02020603050405020304" pitchFamily="18" charset="0"/>
                <a:cs typeface="Times New Roman" panose="02020603050405020304" pitchFamily="18" charset="0"/>
              </a:rPr>
              <a:t>gerçekleşmeden </a:t>
            </a:r>
            <a:r>
              <a:rPr lang="tr-TR" sz="2100" spc="-57" dirty="0">
                <a:latin typeface="Times New Roman" panose="02020603050405020304" pitchFamily="18" charset="0"/>
                <a:cs typeface="Times New Roman" panose="02020603050405020304" pitchFamily="18" charset="0"/>
              </a:rPr>
              <a:t>önlenmesini </a:t>
            </a:r>
            <a:r>
              <a:rPr lang="tr-TR" sz="2100" spc="-118" dirty="0">
                <a:latin typeface="Times New Roman" panose="02020603050405020304" pitchFamily="18" charset="0"/>
                <a:cs typeface="Times New Roman" panose="02020603050405020304" pitchFamily="18" charset="0"/>
              </a:rPr>
              <a:t>sağlar.</a:t>
            </a:r>
            <a:r>
              <a:rPr lang="tr-TR" sz="2100" spc="-61" dirty="0">
                <a:latin typeface="Times New Roman" panose="02020603050405020304" pitchFamily="18" charset="0"/>
                <a:cs typeface="Times New Roman" panose="02020603050405020304" pitchFamily="18" charset="0"/>
              </a:rPr>
              <a:t> </a:t>
            </a:r>
          </a:p>
          <a:p>
            <a:pPr marL="296888" indent="-285750">
              <a:lnSpc>
                <a:spcPct val="150000"/>
              </a:lnSpc>
              <a:buFont typeface="Arial" panose="020B0604020202020204" pitchFamily="34" charset="0"/>
              <a:buChar char="•"/>
            </a:pPr>
            <a:r>
              <a:rPr lang="tr-TR" sz="2100" spc="-88" dirty="0">
                <a:latin typeface="Times New Roman" panose="02020603050405020304" pitchFamily="18" charset="0"/>
                <a:cs typeface="Times New Roman" panose="02020603050405020304" pitchFamily="18" charset="0"/>
              </a:rPr>
              <a:t>Kurum</a:t>
            </a:r>
            <a:r>
              <a:rPr lang="tr-TR" sz="2100" dirty="0">
                <a:latin typeface="Times New Roman" panose="02020603050405020304" pitchFamily="18" charset="0"/>
                <a:cs typeface="Times New Roman" panose="02020603050405020304" pitchFamily="18" charset="0"/>
              </a:rPr>
              <a:t> </a:t>
            </a:r>
            <a:r>
              <a:rPr lang="tr-TR" sz="2100" spc="-70" dirty="0">
                <a:latin typeface="Times New Roman" panose="02020603050405020304" pitchFamily="18" charset="0"/>
                <a:cs typeface="Times New Roman" panose="02020603050405020304" pitchFamily="18" charset="0"/>
              </a:rPr>
              <a:t>genelinde </a:t>
            </a:r>
            <a:r>
              <a:rPr lang="tr-TR" sz="2100" spc="-88" dirty="0">
                <a:latin typeface="Times New Roman" panose="02020603050405020304" pitchFamily="18" charset="0"/>
                <a:cs typeface="Times New Roman" panose="02020603050405020304" pitchFamily="18" charset="0"/>
              </a:rPr>
              <a:t>görev </a:t>
            </a:r>
            <a:r>
              <a:rPr lang="tr-TR" sz="2100" spc="-105" dirty="0">
                <a:latin typeface="Times New Roman" panose="02020603050405020304" pitchFamily="18" charset="0"/>
                <a:cs typeface="Times New Roman" panose="02020603050405020304" pitchFamily="18" charset="0"/>
              </a:rPr>
              <a:t>ve </a:t>
            </a:r>
            <a:r>
              <a:rPr lang="tr-TR" sz="2100" spc="-48" dirty="0">
                <a:latin typeface="Times New Roman" panose="02020603050405020304" pitchFamily="18" charset="0"/>
                <a:cs typeface="Times New Roman" panose="02020603050405020304" pitchFamily="18" charset="0"/>
              </a:rPr>
              <a:t>sorumlulukları</a:t>
            </a:r>
            <a:r>
              <a:rPr lang="tr-TR" sz="2100" spc="-123" dirty="0">
                <a:latin typeface="Times New Roman" panose="02020603050405020304" pitchFamily="18" charset="0"/>
                <a:cs typeface="Times New Roman" panose="02020603050405020304" pitchFamily="18" charset="0"/>
              </a:rPr>
              <a:t> </a:t>
            </a:r>
            <a:r>
              <a:rPr lang="tr-TR" sz="2100" spc="-35" dirty="0">
                <a:latin typeface="Times New Roman" panose="02020603050405020304" pitchFamily="18" charset="0"/>
                <a:cs typeface="Times New Roman" panose="02020603050405020304" pitchFamily="18" charset="0"/>
              </a:rPr>
              <a:t>netleştirir.</a:t>
            </a:r>
            <a:endParaRPr lang="tr-TR" sz="2100" dirty="0">
              <a:latin typeface="Times New Roman" panose="02020603050405020304" pitchFamily="18" charset="0"/>
              <a:cs typeface="Times New Roman" panose="02020603050405020304" pitchFamily="18" charset="0"/>
            </a:endParaRPr>
          </a:p>
          <a:p>
            <a:pPr marL="296888" indent="-285750">
              <a:lnSpc>
                <a:spcPct val="150000"/>
              </a:lnSpc>
              <a:buFont typeface="Arial" panose="020B0604020202020204" pitchFamily="34" charset="0"/>
              <a:buChar char="•"/>
            </a:pPr>
            <a:r>
              <a:rPr lang="tr-TR" sz="2100" spc="-123" dirty="0">
                <a:latin typeface="Times New Roman" panose="02020603050405020304" pitchFamily="18" charset="0"/>
                <a:cs typeface="Times New Roman" panose="02020603050405020304" pitchFamily="18" charset="0"/>
              </a:rPr>
              <a:t>İş </a:t>
            </a:r>
            <a:r>
              <a:rPr lang="tr-TR" sz="2100" spc="-83" dirty="0">
                <a:latin typeface="Times New Roman" panose="02020603050405020304" pitchFamily="18" charset="0"/>
                <a:cs typeface="Times New Roman" panose="02020603050405020304" pitchFamily="18" charset="0"/>
              </a:rPr>
              <a:t>akışlarını </a:t>
            </a:r>
            <a:r>
              <a:rPr lang="tr-TR" sz="2100" spc="-105" dirty="0">
                <a:latin typeface="Times New Roman" panose="02020603050405020304" pitchFamily="18" charset="0"/>
                <a:cs typeface="Times New Roman" panose="02020603050405020304" pitchFamily="18" charset="0"/>
              </a:rPr>
              <a:t>ve </a:t>
            </a:r>
            <a:r>
              <a:rPr lang="tr-TR" sz="2100" spc="-92" dirty="0">
                <a:latin typeface="Times New Roman" panose="02020603050405020304" pitchFamily="18" charset="0"/>
                <a:cs typeface="Times New Roman" panose="02020603050405020304" pitchFamily="18" charset="0"/>
              </a:rPr>
              <a:t>iş </a:t>
            </a:r>
            <a:r>
              <a:rPr lang="tr-TR" sz="2100" spc="-114" dirty="0">
                <a:latin typeface="Times New Roman" panose="02020603050405020304" pitchFamily="18" charset="0"/>
                <a:cs typeface="Times New Roman" panose="02020603050405020304" pitchFamily="18" charset="0"/>
              </a:rPr>
              <a:t>yapışı </a:t>
            </a:r>
            <a:r>
              <a:rPr lang="tr-TR" sz="2100" spc="-79" dirty="0">
                <a:latin typeface="Times New Roman" panose="02020603050405020304" pitchFamily="18" charset="0"/>
                <a:cs typeface="Times New Roman" panose="02020603050405020304" pitchFamily="18" charset="0"/>
              </a:rPr>
              <a:t>standardize </a:t>
            </a:r>
            <a:r>
              <a:rPr lang="tr-TR" sz="2100" spc="-88" dirty="0">
                <a:latin typeface="Times New Roman" panose="02020603050405020304" pitchFamily="18" charset="0"/>
                <a:cs typeface="Times New Roman" panose="02020603050405020304" pitchFamily="18" charset="0"/>
              </a:rPr>
              <a:t>eder,</a:t>
            </a:r>
            <a:r>
              <a:rPr lang="tr-TR" sz="2100" spc="-35" dirty="0">
                <a:latin typeface="Times New Roman" panose="02020603050405020304" pitchFamily="18" charset="0"/>
                <a:cs typeface="Times New Roman" panose="02020603050405020304" pitchFamily="18" charset="0"/>
              </a:rPr>
              <a:t> </a:t>
            </a:r>
            <a:r>
              <a:rPr lang="tr-TR" sz="2100" spc="-75" dirty="0">
                <a:latin typeface="Times New Roman" panose="02020603050405020304" pitchFamily="18" charset="0"/>
                <a:cs typeface="Times New Roman" panose="02020603050405020304" pitchFamily="18" charset="0"/>
              </a:rPr>
              <a:t>uygulamaları</a:t>
            </a:r>
            <a:r>
              <a:rPr lang="tr-TR" sz="2100" dirty="0">
                <a:latin typeface="Times New Roman" panose="02020603050405020304" pitchFamily="18" charset="0"/>
                <a:cs typeface="Times New Roman" panose="02020603050405020304" pitchFamily="18" charset="0"/>
              </a:rPr>
              <a:t> </a:t>
            </a:r>
            <a:r>
              <a:rPr lang="tr-TR" sz="2100" spc="-53" dirty="0">
                <a:latin typeface="Times New Roman" panose="02020603050405020304" pitchFamily="18" charset="0"/>
                <a:cs typeface="Times New Roman" panose="02020603050405020304" pitchFamily="18" charset="0"/>
              </a:rPr>
              <a:t>standartlara</a:t>
            </a:r>
            <a:r>
              <a:rPr lang="tr-TR" sz="2100" spc="-105" dirty="0">
                <a:latin typeface="Times New Roman" panose="02020603050405020304" pitchFamily="18" charset="0"/>
                <a:cs typeface="Times New Roman" panose="02020603050405020304" pitchFamily="18" charset="0"/>
              </a:rPr>
              <a:t> </a:t>
            </a:r>
            <a:r>
              <a:rPr lang="tr-TR" sz="2100" spc="-96" dirty="0">
                <a:latin typeface="Times New Roman" panose="02020603050405020304" pitchFamily="18" charset="0"/>
                <a:cs typeface="Times New Roman" panose="02020603050405020304" pitchFamily="18" charset="0"/>
              </a:rPr>
              <a:t>bağlar.</a:t>
            </a:r>
            <a:endParaRPr lang="tr-TR" sz="2100" dirty="0">
              <a:latin typeface="Times New Roman" panose="02020603050405020304" pitchFamily="18" charset="0"/>
              <a:cs typeface="Times New Roman" panose="02020603050405020304" pitchFamily="18" charset="0"/>
            </a:endParaRPr>
          </a:p>
          <a:p>
            <a:pPr marL="296888" indent="-285750" algn="just">
              <a:lnSpc>
                <a:spcPct val="150000"/>
              </a:lnSpc>
              <a:buFont typeface="Arial" panose="020B0604020202020204" pitchFamily="34" charset="0"/>
              <a:buChar char="•"/>
            </a:pPr>
            <a:r>
              <a:rPr lang="tr-TR" sz="2100" spc="-88" dirty="0">
                <a:latin typeface="Times New Roman" panose="02020603050405020304" pitchFamily="18" charset="0"/>
                <a:cs typeface="Times New Roman" panose="02020603050405020304" pitchFamily="18" charset="0"/>
              </a:rPr>
              <a:t>Üst </a:t>
            </a:r>
            <a:r>
              <a:rPr lang="tr-TR" sz="2100" spc="-35" dirty="0">
                <a:latin typeface="Times New Roman" panose="02020603050405020304" pitchFamily="18" charset="0"/>
                <a:cs typeface="Times New Roman" panose="02020603050405020304" pitchFamily="18" charset="0"/>
              </a:rPr>
              <a:t>yönetimin </a:t>
            </a:r>
            <a:r>
              <a:rPr lang="tr-TR" sz="2100" spc="-48" dirty="0">
                <a:latin typeface="Times New Roman" panose="02020603050405020304" pitchFamily="18" charset="0"/>
                <a:cs typeface="Times New Roman" panose="02020603050405020304" pitchFamily="18" charset="0"/>
              </a:rPr>
              <a:t>kurum </a:t>
            </a:r>
            <a:r>
              <a:rPr lang="tr-TR" sz="2100" spc="-66" dirty="0">
                <a:latin typeface="Times New Roman" panose="02020603050405020304" pitchFamily="18" charset="0"/>
                <a:cs typeface="Times New Roman" panose="02020603050405020304" pitchFamily="18" charset="0"/>
              </a:rPr>
              <a:t>performansını izlemesini </a:t>
            </a:r>
            <a:r>
              <a:rPr lang="tr-TR" sz="2100" spc="-105" dirty="0">
                <a:latin typeface="Times New Roman" panose="02020603050405020304" pitchFamily="18" charset="0"/>
                <a:cs typeface="Times New Roman" panose="02020603050405020304" pitchFamily="18" charset="0"/>
              </a:rPr>
              <a:t>ve</a:t>
            </a:r>
            <a:r>
              <a:rPr lang="tr-TR" sz="2100" spc="-267" dirty="0">
                <a:latin typeface="Times New Roman" panose="02020603050405020304" pitchFamily="18" charset="0"/>
                <a:cs typeface="Times New Roman" panose="02020603050405020304" pitchFamily="18" charset="0"/>
              </a:rPr>
              <a:t> </a:t>
            </a:r>
            <a:r>
              <a:rPr lang="tr-TR" sz="2100" spc="-88" dirty="0">
                <a:latin typeface="Times New Roman" panose="02020603050405020304" pitchFamily="18" charset="0"/>
                <a:cs typeface="Times New Roman" panose="02020603050405020304" pitchFamily="18" charset="0"/>
              </a:rPr>
              <a:t>düşük</a:t>
            </a:r>
            <a:r>
              <a:rPr lang="tr-TR" sz="2100" dirty="0">
                <a:latin typeface="Times New Roman" panose="02020603050405020304" pitchFamily="18" charset="0"/>
                <a:cs typeface="Times New Roman" panose="02020603050405020304" pitchFamily="18" charset="0"/>
              </a:rPr>
              <a:t> </a:t>
            </a:r>
            <a:r>
              <a:rPr lang="tr-TR" sz="2100" spc="-61" dirty="0">
                <a:latin typeface="Times New Roman" panose="02020603050405020304" pitchFamily="18" charset="0"/>
                <a:cs typeface="Times New Roman" panose="02020603050405020304" pitchFamily="18" charset="0"/>
              </a:rPr>
              <a:t>performansın </a:t>
            </a:r>
            <a:r>
              <a:rPr lang="tr-TR" sz="2100" spc="-39" dirty="0">
                <a:latin typeface="Times New Roman" panose="02020603050405020304" pitchFamily="18" charset="0"/>
                <a:cs typeface="Times New Roman" panose="02020603050405020304" pitchFamily="18" charset="0"/>
              </a:rPr>
              <a:t>nedenlerini </a:t>
            </a:r>
            <a:r>
              <a:rPr lang="tr-TR" sz="2100" spc="-92" dirty="0">
                <a:latin typeface="Times New Roman" panose="02020603050405020304" pitchFamily="18" charset="0"/>
                <a:cs typeface="Times New Roman" panose="02020603050405020304" pitchFamily="18" charset="0"/>
              </a:rPr>
              <a:t>sorgulamasını</a:t>
            </a:r>
            <a:r>
              <a:rPr lang="tr-TR" sz="2100" spc="-237" dirty="0">
                <a:latin typeface="Times New Roman" panose="02020603050405020304" pitchFamily="18" charset="0"/>
                <a:cs typeface="Times New Roman" panose="02020603050405020304" pitchFamily="18" charset="0"/>
              </a:rPr>
              <a:t> </a:t>
            </a:r>
            <a:r>
              <a:rPr lang="tr-TR" sz="2100" spc="-118" dirty="0">
                <a:latin typeface="Times New Roman" panose="02020603050405020304" pitchFamily="18" charset="0"/>
                <a:cs typeface="Times New Roman" panose="02020603050405020304" pitchFamily="18" charset="0"/>
              </a:rPr>
              <a:t>sağlar.</a:t>
            </a:r>
            <a:endParaRPr lang="tr-TR" sz="2100" dirty="0">
              <a:latin typeface="Times New Roman" panose="02020603050405020304" pitchFamily="18" charset="0"/>
              <a:cs typeface="Times New Roman" panose="02020603050405020304" pitchFamily="18" charset="0"/>
            </a:endParaRPr>
          </a:p>
        </p:txBody>
      </p:sp>
      <p:sp>
        <p:nvSpPr>
          <p:cNvPr id="6" name="object 2">
            <a:extLst>
              <a:ext uri="{FF2B5EF4-FFF2-40B4-BE49-F238E27FC236}">
                <a16:creationId xmlns="" xmlns:a16="http://schemas.microsoft.com/office/drawing/2014/main" id="{690FE6D5-A5E9-45EC-B8B8-CB51D473B9E5}"/>
              </a:ext>
            </a:extLst>
          </p:cNvPr>
          <p:cNvSpPr/>
          <p:nvPr/>
        </p:nvSpPr>
        <p:spPr>
          <a:xfrm>
            <a:off x="10332813" y="1327810"/>
            <a:ext cx="1391539" cy="2123708"/>
          </a:xfrm>
          <a:prstGeom prst="rect">
            <a:avLst/>
          </a:prstGeom>
          <a:blipFill>
            <a:blip r:embed="rId3" cstate="print"/>
            <a:stretch>
              <a:fillRect/>
            </a:stretch>
          </a:blipFill>
        </p:spPr>
        <p:txBody>
          <a:bodyPr wrap="square" lIns="0" tIns="0" rIns="0" bIns="0" rtlCol="0"/>
          <a:lstStyle/>
          <a:p>
            <a:endParaRPr sz="1984"/>
          </a:p>
        </p:txBody>
      </p:sp>
    </p:spTree>
    <p:extLst>
      <p:ext uri="{BB962C8B-B14F-4D97-AF65-F5344CB8AC3E}">
        <p14:creationId xmlns:p14="http://schemas.microsoft.com/office/powerpoint/2010/main" val="9344799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dirty="0">
                <a:solidFill>
                  <a:srgbClr val="C00000"/>
                </a:solidFill>
                <a:latin typeface="Times New Roman" panose="02020603050405020304" pitchFamily="18" charset="0"/>
                <a:cs typeface="Times New Roman" panose="02020603050405020304" pitchFamily="18" charset="0"/>
              </a:rPr>
              <a:t>İÇ KONTROLÜN UNSURLARI VE GENEL KOŞULLARI </a:t>
            </a:r>
            <a:endParaRPr sz="2800" b="1" dirty="0">
              <a:solidFill>
                <a:srgbClr val="FF0000"/>
              </a:solidFill>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4" name="object 3">
            <a:extLst>
              <a:ext uri="{FF2B5EF4-FFF2-40B4-BE49-F238E27FC236}">
                <a16:creationId xmlns="" xmlns:a16="http://schemas.microsoft.com/office/drawing/2014/main" id="{FD06E011-89E9-44DC-A449-B732DA5FB49B}"/>
              </a:ext>
            </a:extLst>
          </p:cNvPr>
          <p:cNvSpPr txBox="1"/>
          <p:nvPr/>
        </p:nvSpPr>
        <p:spPr>
          <a:xfrm>
            <a:off x="1069274" y="2004288"/>
            <a:ext cx="10960799" cy="4855857"/>
          </a:xfrm>
          <a:prstGeom prst="rect">
            <a:avLst/>
          </a:prstGeom>
        </p:spPr>
        <p:txBody>
          <a:bodyPr vert="horz" wrap="square" lIns="0" tIns="54015" rIns="0" bIns="0" rtlCol="0">
            <a:spAutoFit/>
          </a:bodyPr>
          <a:lstStyle/>
          <a:p>
            <a:pPr marL="11138" marR="94114">
              <a:lnSpc>
                <a:spcPct val="150000"/>
              </a:lnSpc>
              <a:tabLst>
                <a:tab pos="211620" algn="l"/>
              </a:tabLst>
            </a:pPr>
            <a:r>
              <a:rPr lang="tr-TR" sz="1600" b="1" dirty="0"/>
              <a:t>İç Kontrol ve Ön Malî Kontrole İlişkin Usul ve Esaslar</a:t>
            </a:r>
          </a:p>
          <a:p>
            <a:pPr marL="11138" marR="94114">
              <a:lnSpc>
                <a:spcPct val="150000"/>
              </a:lnSpc>
              <a:tabLst>
                <a:tab pos="211620" algn="l"/>
              </a:tabLst>
            </a:pPr>
            <a:r>
              <a:rPr lang="tr-TR" sz="1600" b="1" dirty="0"/>
              <a:t>Madde 7- </a:t>
            </a:r>
            <a:r>
              <a:rPr lang="tr-TR" sz="1600" dirty="0"/>
              <a:t>İç kontrolün unsurları ve genel koşulları şunlardır: </a:t>
            </a:r>
            <a:endParaRPr lang="tr-TR" sz="1600" b="1" dirty="0">
              <a:latin typeface="Times New Roman" panose="02020603050405020304" pitchFamily="18" charset="0"/>
              <a:cs typeface="Times New Roman" panose="02020603050405020304" pitchFamily="18" charset="0"/>
            </a:endParaRPr>
          </a:p>
          <a:p>
            <a:pPr marL="468338" marR="94114" indent="-457200">
              <a:lnSpc>
                <a:spcPct val="150000"/>
              </a:lnSpc>
              <a:buFont typeface="+mj-lt"/>
              <a:buAutoNum type="alphaLcPeriod"/>
              <a:tabLst>
                <a:tab pos="211620" algn="l"/>
              </a:tabLst>
            </a:pPr>
            <a:r>
              <a:rPr lang="tr-TR" sz="1600" b="1" dirty="0">
                <a:latin typeface="Times New Roman" panose="02020603050405020304" pitchFamily="18" charset="0"/>
                <a:cs typeface="Times New Roman" panose="02020603050405020304" pitchFamily="18" charset="0"/>
              </a:rPr>
              <a:t> Kontrol ortamı: </a:t>
            </a:r>
            <a:r>
              <a:rPr lang="tr-TR" sz="1600" dirty="0">
                <a:latin typeface="Times New Roman" panose="02020603050405020304" pitchFamily="18" charset="0"/>
                <a:cs typeface="Times New Roman" panose="02020603050405020304" pitchFamily="18" charset="0"/>
              </a:rPr>
              <a:t>İdarenin yöneticileri ve çalışanlarının iç kontrole olumlu bir bakış sağlaması, etik değerlere ve dürüst bir yönetim anlayışına sahip olması esastır. Performans esaslı yönetim anlayışı çerçevesinde görev, yetki ve sorumlulukların uzmanlığa önem verilerek bilgili ve yeterli kişilere verilmesi ve personelin performansının değerlendirilmesi sağlanır. İdarenin organizasyon yapısı ile personelin görev, yetki ve sorumlulukları açık bir şekilde belirlenir.</a:t>
            </a:r>
          </a:p>
          <a:p>
            <a:pPr marL="468338" marR="94114" indent="-457200">
              <a:lnSpc>
                <a:spcPct val="150000"/>
              </a:lnSpc>
              <a:buFont typeface="+mj-lt"/>
              <a:buAutoNum type="alphaLcPeriod"/>
              <a:tabLst>
                <a:tab pos="211620" algn="l"/>
              </a:tabLst>
            </a:pPr>
            <a:r>
              <a:rPr lang="tr-TR" sz="1600" b="1" dirty="0">
                <a:latin typeface="Times New Roman" panose="02020603050405020304" pitchFamily="18" charset="0"/>
                <a:cs typeface="Times New Roman" panose="02020603050405020304" pitchFamily="18" charset="0"/>
              </a:rPr>
              <a:t> Risk değerlendirmesi: </a:t>
            </a:r>
            <a:r>
              <a:rPr lang="tr-TR" sz="1600" dirty="0">
                <a:latin typeface="Times New Roman" panose="02020603050405020304" pitchFamily="18" charset="0"/>
                <a:cs typeface="Times New Roman" panose="02020603050405020304" pitchFamily="18" charset="0"/>
              </a:rPr>
              <a:t>Risk değerlendirmesi, mevcut koşullarda meydana gelen değişiklikler dikkate alınarak gerçekleştirilen ve süreklilik arz eden bir faaliyettir. İdare, stratejik planında ve performans programında belirlenen amaç ve hedeflerine ulaşmak için iç ve dış nedenlerden kaynaklanan riskleri değerlendirir.</a:t>
            </a:r>
          </a:p>
          <a:p>
            <a:pPr marL="468338" marR="94114" indent="-457200">
              <a:lnSpc>
                <a:spcPct val="150000"/>
              </a:lnSpc>
              <a:buFont typeface="+mj-lt"/>
              <a:buAutoNum type="alphaLcPeriod"/>
              <a:tabLst>
                <a:tab pos="211620" algn="l"/>
              </a:tabLst>
            </a:pPr>
            <a:r>
              <a:rPr lang="tr-TR" sz="1600" b="1" dirty="0">
                <a:latin typeface="Times New Roman" panose="02020603050405020304" pitchFamily="18" charset="0"/>
                <a:cs typeface="Times New Roman" panose="02020603050405020304" pitchFamily="18" charset="0"/>
              </a:rPr>
              <a:t> Kontrol faaliyetleri: </a:t>
            </a:r>
            <a:r>
              <a:rPr lang="tr-TR" sz="1600" dirty="0">
                <a:latin typeface="Times New Roman" panose="02020603050405020304" pitchFamily="18" charset="0"/>
                <a:cs typeface="Times New Roman" panose="02020603050405020304" pitchFamily="18" charset="0"/>
              </a:rPr>
              <a:t>Önleyici, tespit edici ve düzeltici her türlü kontrol faaliyeti belirlenir ve uygulanır.</a:t>
            </a:r>
          </a:p>
          <a:p>
            <a:pPr marL="468338" marR="94114" indent="-457200">
              <a:lnSpc>
                <a:spcPct val="150000"/>
              </a:lnSpc>
              <a:buFont typeface="+mj-lt"/>
              <a:buAutoNum type="alphaLcPeriod"/>
              <a:tabLst>
                <a:tab pos="211620" algn="l"/>
              </a:tabLst>
            </a:pPr>
            <a:r>
              <a:rPr lang="tr-TR" sz="1600" b="1" dirty="0">
                <a:latin typeface="Times New Roman" panose="02020603050405020304" pitchFamily="18" charset="0"/>
                <a:cs typeface="Times New Roman" panose="02020603050405020304" pitchFamily="18" charset="0"/>
              </a:rPr>
              <a:t>Bilgi ve iletişim: </a:t>
            </a:r>
            <a:r>
              <a:rPr lang="tr-TR" sz="1600" dirty="0">
                <a:latin typeface="Times New Roman" panose="02020603050405020304" pitchFamily="18" charset="0"/>
                <a:cs typeface="Times New Roman" panose="02020603050405020304" pitchFamily="18" charset="0"/>
              </a:rPr>
              <a:t>İdarenin ihtiyaç duyacağı her türlü bilgi uygun bir şekilde kaydedilir, tasnif edilir ve ilgililerin iç kontrol ile diğer sorumluluklarını yerine getirebilecekleri bir şekilde ve sürede iletilir.</a:t>
            </a:r>
          </a:p>
          <a:p>
            <a:pPr marL="468338" marR="94114" indent="-457200">
              <a:lnSpc>
                <a:spcPct val="150000"/>
              </a:lnSpc>
              <a:buFont typeface="+mj-lt"/>
              <a:buAutoNum type="alphaLcPeriod"/>
              <a:tabLst>
                <a:tab pos="211620" algn="l"/>
              </a:tabLst>
            </a:pPr>
            <a:r>
              <a:rPr lang="tr-TR" sz="1600" b="1" dirty="0">
                <a:latin typeface="Times New Roman" panose="02020603050405020304" pitchFamily="18" charset="0"/>
                <a:cs typeface="Times New Roman" panose="02020603050405020304" pitchFamily="18" charset="0"/>
              </a:rPr>
              <a:t>Gözetim: </a:t>
            </a:r>
            <a:r>
              <a:rPr lang="tr-TR" sz="1600" dirty="0">
                <a:latin typeface="Times New Roman" panose="02020603050405020304" pitchFamily="18" charset="0"/>
                <a:cs typeface="Times New Roman" panose="02020603050405020304" pitchFamily="18" charset="0"/>
              </a:rPr>
              <a:t>İç kontrol sistem ve faaliyetleri sürekli izlenir, gözden geçirilir ve değerlendirilir.</a:t>
            </a:r>
            <a:endParaRP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423985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descr="Ä°lgili resim">
            <a:extLst>
              <a:ext uri="{FF2B5EF4-FFF2-40B4-BE49-F238E27FC236}">
                <a16:creationId xmlns="" xmlns:a16="http://schemas.microsoft.com/office/drawing/2014/main" id="{99EFE8C3-F20E-4EB5-AA2D-D289425D1A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2214" y="1251497"/>
            <a:ext cx="7787571" cy="5313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231395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b="1" dirty="0">
                <a:solidFill>
                  <a:srgbClr val="C00000"/>
                </a:solidFill>
                <a:latin typeface="Times New Roman" panose="02020603050405020304" pitchFamily="18" charset="0"/>
                <a:cs typeface="Times New Roman" panose="02020603050405020304" pitchFamily="18" charset="0"/>
              </a:rPr>
              <a:t>KAMU İÇ KONTROL STANDARTLARI</a:t>
            </a:r>
            <a:endParaRPr sz="2800" b="1" dirty="0">
              <a:solidFill>
                <a:srgbClr val="FF0000"/>
              </a:solidFill>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4" name="object 21">
            <a:extLst>
              <a:ext uri="{FF2B5EF4-FFF2-40B4-BE49-F238E27FC236}">
                <a16:creationId xmlns="" xmlns:a16="http://schemas.microsoft.com/office/drawing/2014/main" id="{ED5EBD5E-6950-490C-B69F-59E81BB5857A}"/>
              </a:ext>
            </a:extLst>
          </p:cNvPr>
          <p:cNvSpPr/>
          <p:nvPr/>
        </p:nvSpPr>
        <p:spPr>
          <a:xfrm>
            <a:off x="858246" y="1270088"/>
            <a:ext cx="4811316" cy="5412730"/>
          </a:xfrm>
          <a:prstGeom prst="rect">
            <a:avLst/>
          </a:prstGeom>
          <a:blipFill>
            <a:blip r:embed="rId3" cstate="print"/>
            <a:stretch>
              <a:fillRect/>
            </a:stretch>
          </a:blipFill>
        </p:spPr>
        <p:txBody>
          <a:bodyPr wrap="square" lIns="0" tIns="0" rIns="0" bIns="0" rtlCol="0"/>
          <a:lstStyle/>
          <a:p>
            <a:endParaRPr sz="1579"/>
          </a:p>
        </p:txBody>
      </p:sp>
      <p:sp>
        <p:nvSpPr>
          <p:cNvPr id="7" name="object 3">
            <a:extLst>
              <a:ext uri="{FF2B5EF4-FFF2-40B4-BE49-F238E27FC236}">
                <a16:creationId xmlns="" xmlns:a16="http://schemas.microsoft.com/office/drawing/2014/main" id="{F33EB1B9-AC0B-47C8-8277-3E35695DE4B0}"/>
              </a:ext>
            </a:extLst>
          </p:cNvPr>
          <p:cNvSpPr/>
          <p:nvPr/>
        </p:nvSpPr>
        <p:spPr>
          <a:xfrm>
            <a:off x="6707316" y="4768101"/>
            <a:ext cx="4646484" cy="1387708"/>
          </a:xfrm>
          <a:custGeom>
            <a:avLst/>
            <a:gdLst/>
            <a:ahLst/>
            <a:cxnLst/>
            <a:rect l="l" t="t" r="r" b="b"/>
            <a:pathLst>
              <a:path w="5298440" h="1582420">
                <a:moveTo>
                  <a:pt x="5140197" y="0"/>
                </a:moveTo>
                <a:lnTo>
                  <a:pt x="158241" y="0"/>
                </a:lnTo>
                <a:lnTo>
                  <a:pt x="108232" y="8069"/>
                </a:lnTo>
                <a:lnTo>
                  <a:pt x="64794" y="30536"/>
                </a:lnTo>
                <a:lnTo>
                  <a:pt x="30536" y="64794"/>
                </a:lnTo>
                <a:lnTo>
                  <a:pt x="8069" y="108232"/>
                </a:lnTo>
                <a:lnTo>
                  <a:pt x="0" y="158242"/>
                </a:lnTo>
                <a:lnTo>
                  <a:pt x="0" y="1424178"/>
                </a:lnTo>
                <a:lnTo>
                  <a:pt x="8069" y="1474192"/>
                </a:lnTo>
                <a:lnTo>
                  <a:pt x="30536" y="1517631"/>
                </a:lnTo>
                <a:lnTo>
                  <a:pt x="64794" y="1551886"/>
                </a:lnTo>
                <a:lnTo>
                  <a:pt x="108232" y="1574352"/>
                </a:lnTo>
                <a:lnTo>
                  <a:pt x="158241" y="1582420"/>
                </a:lnTo>
                <a:lnTo>
                  <a:pt x="5140197" y="1582420"/>
                </a:lnTo>
                <a:lnTo>
                  <a:pt x="5190207" y="1574352"/>
                </a:lnTo>
                <a:lnTo>
                  <a:pt x="5233645" y="1551886"/>
                </a:lnTo>
                <a:lnTo>
                  <a:pt x="5267903" y="1517631"/>
                </a:lnTo>
                <a:lnTo>
                  <a:pt x="5290370" y="1474192"/>
                </a:lnTo>
                <a:lnTo>
                  <a:pt x="5298440" y="1424178"/>
                </a:lnTo>
                <a:lnTo>
                  <a:pt x="5298440" y="158242"/>
                </a:lnTo>
                <a:lnTo>
                  <a:pt x="5290370" y="108232"/>
                </a:lnTo>
                <a:lnTo>
                  <a:pt x="5267903" y="64794"/>
                </a:lnTo>
                <a:lnTo>
                  <a:pt x="5233645" y="30536"/>
                </a:lnTo>
                <a:lnTo>
                  <a:pt x="5190207" y="8069"/>
                </a:lnTo>
                <a:lnTo>
                  <a:pt x="5140197" y="0"/>
                </a:lnTo>
                <a:close/>
              </a:path>
            </a:pathLst>
          </a:custGeom>
          <a:solidFill>
            <a:srgbClr val="5B9BD4"/>
          </a:solidFill>
        </p:spPr>
        <p:txBody>
          <a:bodyPr wrap="square" lIns="0" tIns="0" rIns="0" bIns="0" rtlCol="0"/>
          <a:lstStyle/>
          <a:p>
            <a:endParaRPr sz="1579"/>
          </a:p>
        </p:txBody>
      </p:sp>
      <p:sp>
        <p:nvSpPr>
          <p:cNvPr id="9" name="object 4">
            <a:extLst>
              <a:ext uri="{FF2B5EF4-FFF2-40B4-BE49-F238E27FC236}">
                <a16:creationId xmlns="" xmlns:a16="http://schemas.microsoft.com/office/drawing/2014/main" id="{C32FE615-ACC6-4B63-B396-D70A757CF4F5}"/>
              </a:ext>
            </a:extLst>
          </p:cNvPr>
          <p:cNvSpPr/>
          <p:nvPr/>
        </p:nvSpPr>
        <p:spPr>
          <a:xfrm>
            <a:off x="6707316" y="4768101"/>
            <a:ext cx="4646484" cy="1387708"/>
          </a:xfrm>
          <a:custGeom>
            <a:avLst/>
            <a:gdLst/>
            <a:ahLst/>
            <a:cxnLst/>
            <a:rect l="l" t="t" r="r" b="b"/>
            <a:pathLst>
              <a:path w="5298440" h="1582420">
                <a:moveTo>
                  <a:pt x="0" y="158242"/>
                </a:moveTo>
                <a:lnTo>
                  <a:pt x="8069" y="108232"/>
                </a:lnTo>
                <a:lnTo>
                  <a:pt x="30536" y="64794"/>
                </a:lnTo>
                <a:lnTo>
                  <a:pt x="64794" y="30536"/>
                </a:lnTo>
                <a:lnTo>
                  <a:pt x="108232" y="8069"/>
                </a:lnTo>
                <a:lnTo>
                  <a:pt x="158241" y="0"/>
                </a:lnTo>
                <a:lnTo>
                  <a:pt x="5140197" y="0"/>
                </a:lnTo>
                <a:lnTo>
                  <a:pt x="5190207" y="8069"/>
                </a:lnTo>
                <a:lnTo>
                  <a:pt x="5233645" y="30536"/>
                </a:lnTo>
                <a:lnTo>
                  <a:pt x="5267903" y="64794"/>
                </a:lnTo>
                <a:lnTo>
                  <a:pt x="5290370" y="108232"/>
                </a:lnTo>
                <a:lnTo>
                  <a:pt x="5298440" y="158242"/>
                </a:lnTo>
                <a:lnTo>
                  <a:pt x="5298440" y="1424178"/>
                </a:lnTo>
                <a:lnTo>
                  <a:pt x="5290370" y="1474192"/>
                </a:lnTo>
                <a:lnTo>
                  <a:pt x="5267903" y="1517631"/>
                </a:lnTo>
                <a:lnTo>
                  <a:pt x="5233645" y="1551886"/>
                </a:lnTo>
                <a:lnTo>
                  <a:pt x="5190207" y="1574352"/>
                </a:lnTo>
                <a:lnTo>
                  <a:pt x="5140197" y="1582420"/>
                </a:lnTo>
                <a:lnTo>
                  <a:pt x="158241" y="1582420"/>
                </a:lnTo>
                <a:lnTo>
                  <a:pt x="108232" y="1574352"/>
                </a:lnTo>
                <a:lnTo>
                  <a:pt x="64794" y="1551886"/>
                </a:lnTo>
                <a:lnTo>
                  <a:pt x="30536" y="1517631"/>
                </a:lnTo>
                <a:lnTo>
                  <a:pt x="8069" y="1474192"/>
                </a:lnTo>
                <a:lnTo>
                  <a:pt x="0" y="1424178"/>
                </a:lnTo>
                <a:lnTo>
                  <a:pt x="0" y="158242"/>
                </a:lnTo>
                <a:close/>
              </a:path>
            </a:pathLst>
          </a:custGeom>
          <a:ln w="20320">
            <a:solidFill>
              <a:srgbClr val="FFFFFF"/>
            </a:solidFill>
          </a:ln>
        </p:spPr>
        <p:txBody>
          <a:bodyPr wrap="square" lIns="0" tIns="0" rIns="0" bIns="0" rtlCol="0"/>
          <a:lstStyle/>
          <a:p>
            <a:endParaRPr sz="1579"/>
          </a:p>
        </p:txBody>
      </p:sp>
      <p:sp>
        <p:nvSpPr>
          <p:cNvPr id="10" name="object 5">
            <a:extLst>
              <a:ext uri="{FF2B5EF4-FFF2-40B4-BE49-F238E27FC236}">
                <a16:creationId xmlns="" xmlns:a16="http://schemas.microsoft.com/office/drawing/2014/main" id="{FA4CAAB1-094C-4AD1-B666-B0E54D86F1A7}"/>
              </a:ext>
            </a:extLst>
          </p:cNvPr>
          <p:cNvSpPr txBox="1"/>
          <p:nvPr/>
        </p:nvSpPr>
        <p:spPr>
          <a:xfrm>
            <a:off x="6874154" y="4963913"/>
            <a:ext cx="4315706" cy="906282"/>
          </a:xfrm>
          <a:prstGeom prst="rect">
            <a:avLst/>
          </a:prstGeom>
        </p:spPr>
        <p:txBody>
          <a:bodyPr vert="horz" wrap="square" lIns="0" tIns="67381" rIns="0" bIns="0" rtlCol="0">
            <a:spAutoFit/>
          </a:bodyPr>
          <a:lstStyle/>
          <a:p>
            <a:pPr marL="1308703">
              <a:spcBef>
                <a:spcPts val="531"/>
              </a:spcBef>
            </a:pPr>
            <a:r>
              <a:rPr sz="1316" u="sng" spc="-320" dirty="0">
                <a:uFill>
                  <a:solidFill>
                    <a:srgbClr val="000000"/>
                  </a:solidFill>
                </a:uFill>
                <a:latin typeface="Times New Roman"/>
                <a:cs typeface="Times New Roman"/>
              </a:rPr>
              <a:t> </a:t>
            </a:r>
            <a:r>
              <a:rPr sz="1316" b="1" u="sng" spc="-105" dirty="0">
                <a:uFill>
                  <a:solidFill>
                    <a:srgbClr val="000000"/>
                  </a:solidFill>
                </a:uFill>
                <a:latin typeface="Arial"/>
                <a:cs typeface="Arial"/>
              </a:rPr>
              <a:t>Yönetim </a:t>
            </a:r>
            <a:r>
              <a:rPr sz="1316" b="1" u="sng" spc="-22" dirty="0">
                <a:uFill>
                  <a:solidFill>
                    <a:srgbClr val="000000"/>
                  </a:solidFill>
                </a:uFill>
                <a:latin typeface="Arial"/>
                <a:cs typeface="Arial"/>
              </a:rPr>
              <a:t>&amp;</a:t>
            </a:r>
            <a:r>
              <a:rPr sz="1316" b="1" u="sng" spc="-26" dirty="0">
                <a:uFill>
                  <a:solidFill>
                    <a:srgbClr val="000000"/>
                  </a:solidFill>
                </a:uFill>
                <a:latin typeface="Arial"/>
                <a:cs typeface="Arial"/>
              </a:rPr>
              <a:t> </a:t>
            </a:r>
            <a:r>
              <a:rPr sz="1316" b="1" u="sng" spc="-118" dirty="0">
                <a:uFill>
                  <a:solidFill>
                    <a:srgbClr val="000000"/>
                  </a:solidFill>
                </a:uFill>
                <a:latin typeface="Arial"/>
                <a:cs typeface="Arial"/>
              </a:rPr>
              <a:t>Organizasyon</a:t>
            </a:r>
            <a:endParaRPr sz="1316" dirty="0">
              <a:latin typeface="Arial"/>
              <a:cs typeface="Arial"/>
            </a:endParaRPr>
          </a:p>
          <a:p>
            <a:pPr marL="10581" marR="4455" algn="ctr">
              <a:lnSpc>
                <a:spcPct val="91700"/>
              </a:lnSpc>
              <a:spcBef>
                <a:spcPts val="570"/>
              </a:spcBef>
            </a:pPr>
            <a:r>
              <a:rPr sz="1316" spc="-48" dirty="0">
                <a:latin typeface="Arial"/>
                <a:cs typeface="Arial"/>
              </a:rPr>
              <a:t>Stratejik </a:t>
            </a:r>
            <a:r>
              <a:rPr sz="1316" spc="-53" dirty="0">
                <a:latin typeface="Arial"/>
                <a:cs typeface="Arial"/>
              </a:rPr>
              <a:t>hedefler, </a:t>
            </a:r>
            <a:r>
              <a:rPr sz="1316" spc="-79" dirty="0">
                <a:latin typeface="Arial"/>
                <a:cs typeface="Arial"/>
              </a:rPr>
              <a:t>organizasyon </a:t>
            </a:r>
            <a:r>
              <a:rPr sz="1316" spc="-83" dirty="0">
                <a:latin typeface="Arial"/>
                <a:cs typeface="Arial"/>
              </a:rPr>
              <a:t>yapısı, </a:t>
            </a:r>
            <a:r>
              <a:rPr sz="1316" spc="-70" dirty="0">
                <a:latin typeface="Arial"/>
                <a:cs typeface="Arial"/>
              </a:rPr>
              <a:t>süreçler, iş </a:t>
            </a:r>
            <a:r>
              <a:rPr sz="1316" spc="-66" dirty="0">
                <a:latin typeface="Arial"/>
                <a:cs typeface="Arial"/>
              </a:rPr>
              <a:t>akışları, </a:t>
            </a:r>
            <a:r>
              <a:rPr sz="1316" spc="-31" dirty="0">
                <a:latin typeface="Arial"/>
                <a:cs typeface="Arial"/>
              </a:rPr>
              <a:t>yetki-  </a:t>
            </a:r>
            <a:r>
              <a:rPr sz="1316" spc="-66" dirty="0">
                <a:latin typeface="Arial"/>
                <a:cs typeface="Arial"/>
              </a:rPr>
              <a:t>görev </a:t>
            </a:r>
            <a:r>
              <a:rPr sz="1316" spc="-39" dirty="0">
                <a:latin typeface="Arial"/>
                <a:cs typeface="Arial"/>
              </a:rPr>
              <a:t>tanımları, </a:t>
            </a:r>
            <a:r>
              <a:rPr sz="1316" spc="-18" dirty="0">
                <a:latin typeface="Arial"/>
                <a:cs typeface="Arial"/>
              </a:rPr>
              <a:t>etik </a:t>
            </a:r>
            <a:r>
              <a:rPr sz="1316" spc="-53" dirty="0">
                <a:latin typeface="Arial"/>
                <a:cs typeface="Arial"/>
              </a:rPr>
              <a:t>kurallar, </a:t>
            </a:r>
            <a:r>
              <a:rPr sz="1316" spc="-57" dirty="0">
                <a:latin typeface="Arial"/>
                <a:cs typeface="Arial"/>
              </a:rPr>
              <a:t>kurumsal </a:t>
            </a:r>
            <a:r>
              <a:rPr sz="1316" spc="-31" dirty="0">
                <a:latin typeface="Arial"/>
                <a:cs typeface="Arial"/>
              </a:rPr>
              <a:t>kültür, </a:t>
            </a:r>
            <a:r>
              <a:rPr sz="1316" spc="-114" dirty="0">
                <a:latin typeface="Arial"/>
                <a:cs typeface="Arial"/>
              </a:rPr>
              <a:t>İK </a:t>
            </a:r>
            <a:r>
              <a:rPr sz="1316" spc="-53" dirty="0">
                <a:latin typeface="Arial"/>
                <a:cs typeface="Arial"/>
              </a:rPr>
              <a:t>Yetkinliği,  </a:t>
            </a:r>
            <a:r>
              <a:rPr sz="1316" spc="-31" dirty="0">
                <a:latin typeface="Arial"/>
                <a:cs typeface="Arial"/>
              </a:rPr>
              <a:t>yönetimin </a:t>
            </a:r>
            <a:r>
              <a:rPr sz="1316" spc="-66" dirty="0">
                <a:latin typeface="Arial"/>
                <a:cs typeface="Arial"/>
              </a:rPr>
              <a:t>felsefesi </a:t>
            </a:r>
            <a:r>
              <a:rPr sz="1316" spc="-83" dirty="0">
                <a:latin typeface="Arial"/>
                <a:cs typeface="Arial"/>
              </a:rPr>
              <a:t>ve</a:t>
            </a:r>
            <a:r>
              <a:rPr sz="1316" spc="-70" dirty="0">
                <a:latin typeface="Arial"/>
                <a:cs typeface="Arial"/>
              </a:rPr>
              <a:t> </a:t>
            </a:r>
            <a:r>
              <a:rPr sz="1316" spc="-9" dirty="0">
                <a:latin typeface="Arial"/>
                <a:cs typeface="Arial"/>
              </a:rPr>
              <a:t>tutumu</a:t>
            </a:r>
            <a:endParaRPr sz="1316" dirty="0">
              <a:latin typeface="Arial"/>
              <a:cs typeface="Arial"/>
            </a:endParaRPr>
          </a:p>
        </p:txBody>
      </p:sp>
      <p:sp>
        <p:nvSpPr>
          <p:cNvPr id="11" name="object 6">
            <a:extLst>
              <a:ext uri="{FF2B5EF4-FFF2-40B4-BE49-F238E27FC236}">
                <a16:creationId xmlns="" xmlns:a16="http://schemas.microsoft.com/office/drawing/2014/main" id="{CC3DA85F-D2AC-4FCA-AC2C-94246E9F9556}"/>
              </a:ext>
            </a:extLst>
          </p:cNvPr>
          <p:cNvSpPr/>
          <p:nvPr/>
        </p:nvSpPr>
        <p:spPr>
          <a:xfrm>
            <a:off x="6711773" y="1825625"/>
            <a:ext cx="3000389" cy="1385481"/>
          </a:xfrm>
          <a:custGeom>
            <a:avLst/>
            <a:gdLst/>
            <a:ahLst/>
            <a:cxnLst/>
            <a:rect l="l" t="t" r="r" b="b"/>
            <a:pathLst>
              <a:path w="3421379" h="1579880">
                <a:moveTo>
                  <a:pt x="3263391" y="0"/>
                </a:moveTo>
                <a:lnTo>
                  <a:pt x="157987" y="0"/>
                </a:lnTo>
                <a:lnTo>
                  <a:pt x="108053" y="8054"/>
                </a:lnTo>
                <a:lnTo>
                  <a:pt x="64684" y="30484"/>
                </a:lnTo>
                <a:lnTo>
                  <a:pt x="30484" y="64684"/>
                </a:lnTo>
                <a:lnTo>
                  <a:pt x="8054" y="108053"/>
                </a:lnTo>
                <a:lnTo>
                  <a:pt x="0" y="157987"/>
                </a:lnTo>
                <a:lnTo>
                  <a:pt x="0" y="1421891"/>
                </a:lnTo>
                <a:lnTo>
                  <a:pt x="8054" y="1471826"/>
                </a:lnTo>
                <a:lnTo>
                  <a:pt x="30484" y="1515195"/>
                </a:lnTo>
                <a:lnTo>
                  <a:pt x="64684" y="1549395"/>
                </a:lnTo>
                <a:lnTo>
                  <a:pt x="108053" y="1571825"/>
                </a:lnTo>
                <a:lnTo>
                  <a:pt x="157987" y="1579879"/>
                </a:lnTo>
                <a:lnTo>
                  <a:pt x="3263391" y="1579879"/>
                </a:lnTo>
                <a:lnTo>
                  <a:pt x="3313326" y="1571825"/>
                </a:lnTo>
                <a:lnTo>
                  <a:pt x="3356695" y="1549395"/>
                </a:lnTo>
                <a:lnTo>
                  <a:pt x="3390895" y="1515195"/>
                </a:lnTo>
                <a:lnTo>
                  <a:pt x="3413325" y="1471826"/>
                </a:lnTo>
                <a:lnTo>
                  <a:pt x="3421380" y="1421891"/>
                </a:lnTo>
                <a:lnTo>
                  <a:pt x="3421380" y="157987"/>
                </a:lnTo>
                <a:lnTo>
                  <a:pt x="3413325" y="108053"/>
                </a:lnTo>
                <a:lnTo>
                  <a:pt x="3390895" y="64684"/>
                </a:lnTo>
                <a:lnTo>
                  <a:pt x="3356695" y="30484"/>
                </a:lnTo>
                <a:lnTo>
                  <a:pt x="3313326" y="8054"/>
                </a:lnTo>
                <a:lnTo>
                  <a:pt x="3263391" y="0"/>
                </a:lnTo>
                <a:close/>
              </a:path>
            </a:pathLst>
          </a:custGeom>
          <a:solidFill>
            <a:srgbClr val="EC7C30"/>
          </a:solidFill>
        </p:spPr>
        <p:txBody>
          <a:bodyPr wrap="square" lIns="0" tIns="0" rIns="0" bIns="0" rtlCol="0"/>
          <a:lstStyle/>
          <a:p>
            <a:endParaRPr sz="1579"/>
          </a:p>
        </p:txBody>
      </p:sp>
      <p:sp>
        <p:nvSpPr>
          <p:cNvPr id="12" name="object 7">
            <a:extLst>
              <a:ext uri="{FF2B5EF4-FFF2-40B4-BE49-F238E27FC236}">
                <a16:creationId xmlns="" xmlns:a16="http://schemas.microsoft.com/office/drawing/2014/main" id="{B8DA5003-70F8-4798-BCDE-00E90B458FB5}"/>
              </a:ext>
            </a:extLst>
          </p:cNvPr>
          <p:cNvSpPr/>
          <p:nvPr/>
        </p:nvSpPr>
        <p:spPr>
          <a:xfrm>
            <a:off x="6711773" y="1825625"/>
            <a:ext cx="3000389" cy="1385481"/>
          </a:xfrm>
          <a:custGeom>
            <a:avLst/>
            <a:gdLst/>
            <a:ahLst/>
            <a:cxnLst/>
            <a:rect l="l" t="t" r="r" b="b"/>
            <a:pathLst>
              <a:path w="3421379" h="1579880">
                <a:moveTo>
                  <a:pt x="0" y="157987"/>
                </a:moveTo>
                <a:lnTo>
                  <a:pt x="8054" y="108053"/>
                </a:lnTo>
                <a:lnTo>
                  <a:pt x="30484" y="64684"/>
                </a:lnTo>
                <a:lnTo>
                  <a:pt x="64684" y="30484"/>
                </a:lnTo>
                <a:lnTo>
                  <a:pt x="108053" y="8054"/>
                </a:lnTo>
                <a:lnTo>
                  <a:pt x="157987" y="0"/>
                </a:lnTo>
                <a:lnTo>
                  <a:pt x="3263391" y="0"/>
                </a:lnTo>
                <a:lnTo>
                  <a:pt x="3313326" y="8054"/>
                </a:lnTo>
                <a:lnTo>
                  <a:pt x="3356695" y="30484"/>
                </a:lnTo>
                <a:lnTo>
                  <a:pt x="3390895" y="64684"/>
                </a:lnTo>
                <a:lnTo>
                  <a:pt x="3413325" y="108053"/>
                </a:lnTo>
                <a:lnTo>
                  <a:pt x="3421380" y="157987"/>
                </a:lnTo>
                <a:lnTo>
                  <a:pt x="3421380" y="1421891"/>
                </a:lnTo>
                <a:lnTo>
                  <a:pt x="3413325" y="1471826"/>
                </a:lnTo>
                <a:lnTo>
                  <a:pt x="3390895" y="1515195"/>
                </a:lnTo>
                <a:lnTo>
                  <a:pt x="3356695" y="1549395"/>
                </a:lnTo>
                <a:lnTo>
                  <a:pt x="3313326" y="1571825"/>
                </a:lnTo>
                <a:lnTo>
                  <a:pt x="3263391" y="1579879"/>
                </a:lnTo>
                <a:lnTo>
                  <a:pt x="157987" y="1579879"/>
                </a:lnTo>
                <a:lnTo>
                  <a:pt x="108053" y="1571825"/>
                </a:lnTo>
                <a:lnTo>
                  <a:pt x="64684" y="1549395"/>
                </a:lnTo>
                <a:lnTo>
                  <a:pt x="30484" y="1515195"/>
                </a:lnTo>
                <a:lnTo>
                  <a:pt x="8054" y="1471826"/>
                </a:lnTo>
                <a:lnTo>
                  <a:pt x="0" y="1421891"/>
                </a:lnTo>
                <a:lnTo>
                  <a:pt x="0" y="157987"/>
                </a:lnTo>
                <a:close/>
              </a:path>
            </a:pathLst>
          </a:custGeom>
          <a:ln w="10160">
            <a:solidFill>
              <a:srgbClr val="FFFFFF"/>
            </a:solidFill>
            <a:prstDash val="sysDash"/>
          </a:ln>
        </p:spPr>
        <p:txBody>
          <a:bodyPr wrap="square" lIns="0" tIns="0" rIns="0" bIns="0" rtlCol="0"/>
          <a:lstStyle/>
          <a:p>
            <a:endParaRPr sz="1579"/>
          </a:p>
        </p:txBody>
      </p:sp>
      <p:sp>
        <p:nvSpPr>
          <p:cNvPr id="13" name="object 8">
            <a:extLst>
              <a:ext uri="{FF2B5EF4-FFF2-40B4-BE49-F238E27FC236}">
                <a16:creationId xmlns="" xmlns:a16="http://schemas.microsoft.com/office/drawing/2014/main" id="{8B7906EC-D0CE-44D8-BEA5-EF823FD4C942}"/>
              </a:ext>
            </a:extLst>
          </p:cNvPr>
          <p:cNvSpPr txBox="1"/>
          <p:nvPr/>
        </p:nvSpPr>
        <p:spPr>
          <a:xfrm>
            <a:off x="7440151" y="1949249"/>
            <a:ext cx="1541959" cy="1031330"/>
          </a:xfrm>
          <a:prstGeom prst="rect">
            <a:avLst/>
          </a:prstGeom>
        </p:spPr>
        <p:txBody>
          <a:bodyPr vert="horz" wrap="square" lIns="0" tIns="66824" rIns="0" bIns="0" rtlCol="0">
            <a:spAutoFit/>
          </a:bodyPr>
          <a:lstStyle/>
          <a:p>
            <a:pPr algn="ctr">
              <a:spcBef>
                <a:spcPts val="526"/>
              </a:spcBef>
            </a:pPr>
            <a:r>
              <a:rPr sz="1316" u="sng" spc="-320" dirty="0">
                <a:uFill>
                  <a:solidFill>
                    <a:srgbClr val="000000"/>
                  </a:solidFill>
                </a:uFill>
                <a:latin typeface="Times New Roman"/>
                <a:cs typeface="Times New Roman"/>
              </a:rPr>
              <a:t> </a:t>
            </a:r>
            <a:r>
              <a:rPr sz="1316" b="1" u="sng" spc="-145" dirty="0">
                <a:uFill>
                  <a:solidFill>
                    <a:srgbClr val="000000"/>
                  </a:solidFill>
                </a:uFill>
                <a:latin typeface="Arial"/>
                <a:cs typeface="Arial"/>
              </a:rPr>
              <a:t>Risk</a:t>
            </a:r>
            <a:r>
              <a:rPr sz="1316" b="1" u="sng" spc="-79" dirty="0">
                <a:uFill>
                  <a:solidFill>
                    <a:srgbClr val="000000"/>
                  </a:solidFill>
                </a:uFill>
                <a:latin typeface="Arial"/>
                <a:cs typeface="Arial"/>
              </a:rPr>
              <a:t> </a:t>
            </a:r>
            <a:r>
              <a:rPr sz="1316" b="1" u="sng" spc="-92" dirty="0">
                <a:uFill>
                  <a:solidFill>
                    <a:srgbClr val="000000"/>
                  </a:solidFill>
                </a:uFill>
                <a:latin typeface="Arial"/>
                <a:cs typeface="Arial"/>
              </a:rPr>
              <a:t>Değerlendirmesi</a:t>
            </a:r>
            <a:endParaRPr sz="1316">
              <a:latin typeface="Arial"/>
              <a:cs typeface="Arial"/>
            </a:endParaRPr>
          </a:p>
          <a:p>
            <a:pPr algn="ctr">
              <a:spcBef>
                <a:spcPts val="439"/>
              </a:spcBef>
            </a:pPr>
            <a:r>
              <a:rPr sz="1316" spc="-114" dirty="0">
                <a:latin typeface="Arial"/>
                <a:cs typeface="Arial"/>
              </a:rPr>
              <a:t>Risk</a:t>
            </a:r>
            <a:r>
              <a:rPr sz="1316" spc="-79" dirty="0">
                <a:latin typeface="Arial"/>
                <a:cs typeface="Arial"/>
              </a:rPr>
              <a:t> </a:t>
            </a:r>
            <a:r>
              <a:rPr sz="1316" spc="-70" dirty="0">
                <a:latin typeface="Arial"/>
                <a:cs typeface="Arial"/>
              </a:rPr>
              <a:t>Tespiti</a:t>
            </a:r>
            <a:endParaRPr sz="1316">
              <a:latin typeface="Arial"/>
              <a:cs typeface="Arial"/>
            </a:endParaRPr>
          </a:p>
          <a:p>
            <a:pPr marL="2784" algn="ctr">
              <a:spcBef>
                <a:spcPts val="421"/>
              </a:spcBef>
            </a:pPr>
            <a:r>
              <a:rPr sz="1316" spc="-110" dirty="0">
                <a:latin typeface="Arial"/>
                <a:cs typeface="Arial"/>
              </a:rPr>
              <a:t>Risk</a:t>
            </a:r>
            <a:r>
              <a:rPr sz="1316" spc="-79" dirty="0">
                <a:latin typeface="Arial"/>
                <a:cs typeface="Arial"/>
              </a:rPr>
              <a:t> </a:t>
            </a:r>
            <a:r>
              <a:rPr sz="1316" spc="-66" dirty="0">
                <a:latin typeface="Arial"/>
                <a:cs typeface="Arial"/>
              </a:rPr>
              <a:t>Ölçümü</a:t>
            </a:r>
            <a:endParaRPr sz="1316">
              <a:latin typeface="Arial"/>
              <a:cs typeface="Arial"/>
            </a:endParaRPr>
          </a:p>
          <a:p>
            <a:pPr algn="ctr">
              <a:spcBef>
                <a:spcPts val="439"/>
              </a:spcBef>
            </a:pPr>
            <a:r>
              <a:rPr sz="1316" spc="-114" dirty="0">
                <a:latin typeface="Arial"/>
                <a:cs typeface="Arial"/>
              </a:rPr>
              <a:t>Risk</a:t>
            </a:r>
            <a:r>
              <a:rPr sz="1316" spc="-105" dirty="0">
                <a:latin typeface="Arial"/>
                <a:cs typeface="Arial"/>
              </a:rPr>
              <a:t> </a:t>
            </a:r>
            <a:r>
              <a:rPr sz="1316" spc="-53" dirty="0">
                <a:latin typeface="Arial"/>
                <a:cs typeface="Arial"/>
              </a:rPr>
              <a:t>Önceliklendirmesi</a:t>
            </a:r>
            <a:endParaRPr sz="1316">
              <a:latin typeface="Arial"/>
              <a:cs typeface="Arial"/>
            </a:endParaRPr>
          </a:p>
        </p:txBody>
      </p:sp>
      <p:sp>
        <p:nvSpPr>
          <p:cNvPr id="14" name="object 9">
            <a:extLst>
              <a:ext uri="{FF2B5EF4-FFF2-40B4-BE49-F238E27FC236}">
                <a16:creationId xmlns="" xmlns:a16="http://schemas.microsoft.com/office/drawing/2014/main" id="{279E197D-3F96-4AC7-815F-5216EE7D807F}"/>
              </a:ext>
            </a:extLst>
          </p:cNvPr>
          <p:cNvSpPr/>
          <p:nvPr/>
        </p:nvSpPr>
        <p:spPr>
          <a:xfrm>
            <a:off x="6711772" y="3333615"/>
            <a:ext cx="1467897" cy="1385481"/>
          </a:xfrm>
          <a:custGeom>
            <a:avLst/>
            <a:gdLst/>
            <a:ahLst/>
            <a:cxnLst/>
            <a:rect l="l" t="t" r="r" b="b"/>
            <a:pathLst>
              <a:path w="1673859" h="1579879">
                <a:moveTo>
                  <a:pt x="1515871" y="0"/>
                </a:moveTo>
                <a:lnTo>
                  <a:pt x="157987" y="0"/>
                </a:lnTo>
                <a:lnTo>
                  <a:pt x="108053" y="8054"/>
                </a:lnTo>
                <a:lnTo>
                  <a:pt x="64684" y="30484"/>
                </a:lnTo>
                <a:lnTo>
                  <a:pt x="30484" y="64684"/>
                </a:lnTo>
                <a:lnTo>
                  <a:pt x="8054" y="108053"/>
                </a:lnTo>
                <a:lnTo>
                  <a:pt x="0" y="157987"/>
                </a:lnTo>
                <a:lnTo>
                  <a:pt x="0" y="1421892"/>
                </a:lnTo>
                <a:lnTo>
                  <a:pt x="8054" y="1471826"/>
                </a:lnTo>
                <a:lnTo>
                  <a:pt x="30484" y="1515195"/>
                </a:lnTo>
                <a:lnTo>
                  <a:pt x="64684" y="1549395"/>
                </a:lnTo>
                <a:lnTo>
                  <a:pt x="108053" y="1571825"/>
                </a:lnTo>
                <a:lnTo>
                  <a:pt x="157987" y="1579880"/>
                </a:lnTo>
                <a:lnTo>
                  <a:pt x="1515871" y="1579880"/>
                </a:lnTo>
                <a:lnTo>
                  <a:pt x="1565806" y="1571825"/>
                </a:lnTo>
                <a:lnTo>
                  <a:pt x="1609175" y="1549395"/>
                </a:lnTo>
                <a:lnTo>
                  <a:pt x="1643375" y="1515195"/>
                </a:lnTo>
                <a:lnTo>
                  <a:pt x="1665805" y="1471826"/>
                </a:lnTo>
                <a:lnTo>
                  <a:pt x="1673860" y="1421892"/>
                </a:lnTo>
                <a:lnTo>
                  <a:pt x="1673860" y="157987"/>
                </a:lnTo>
                <a:lnTo>
                  <a:pt x="1665805" y="108053"/>
                </a:lnTo>
                <a:lnTo>
                  <a:pt x="1643375" y="64684"/>
                </a:lnTo>
                <a:lnTo>
                  <a:pt x="1609175" y="30484"/>
                </a:lnTo>
                <a:lnTo>
                  <a:pt x="1565806" y="8054"/>
                </a:lnTo>
                <a:lnTo>
                  <a:pt x="1515871" y="0"/>
                </a:lnTo>
                <a:close/>
              </a:path>
            </a:pathLst>
          </a:custGeom>
          <a:solidFill>
            <a:srgbClr val="A4A4A4"/>
          </a:solidFill>
        </p:spPr>
        <p:txBody>
          <a:bodyPr wrap="square" lIns="0" tIns="0" rIns="0" bIns="0" rtlCol="0"/>
          <a:lstStyle/>
          <a:p>
            <a:endParaRPr sz="1579"/>
          </a:p>
        </p:txBody>
      </p:sp>
      <p:sp>
        <p:nvSpPr>
          <p:cNvPr id="15" name="object 10">
            <a:extLst>
              <a:ext uri="{FF2B5EF4-FFF2-40B4-BE49-F238E27FC236}">
                <a16:creationId xmlns="" xmlns:a16="http://schemas.microsoft.com/office/drawing/2014/main" id="{F5247ED3-733C-4630-A850-63FCE472F2B7}"/>
              </a:ext>
            </a:extLst>
          </p:cNvPr>
          <p:cNvSpPr/>
          <p:nvPr/>
        </p:nvSpPr>
        <p:spPr>
          <a:xfrm>
            <a:off x="6711772" y="3333615"/>
            <a:ext cx="1467897" cy="1385481"/>
          </a:xfrm>
          <a:custGeom>
            <a:avLst/>
            <a:gdLst/>
            <a:ahLst/>
            <a:cxnLst/>
            <a:rect l="l" t="t" r="r" b="b"/>
            <a:pathLst>
              <a:path w="1673859" h="1579879">
                <a:moveTo>
                  <a:pt x="0" y="157987"/>
                </a:moveTo>
                <a:lnTo>
                  <a:pt x="8054" y="108053"/>
                </a:lnTo>
                <a:lnTo>
                  <a:pt x="30484" y="64684"/>
                </a:lnTo>
                <a:lnTo>
                  <a:pt x="64684" y="30484"/>
                </a:lnTo>
                <a:lnTo>
                  <a:pt x="108053" y="8054"/>
                </a:lnTo>
                <a:lnTo>
                  <a:pt x="157987" y="0"/>
                </a:lnTo>
                <a:lnTo>
                  <a:pt x="1515871" y="0"/>
                </a:lnTo>
                <a:lnTo>
                  <a:pt x="1565806" y="8054"/>
                </a:lnTo>
                <a:lnTo>
                  <a:pt x="1609175" y="30484"/>
                </a:lnTo>
                <a:lnTo>
                  <a:pt x="1643375" y="64684"/>
                </a:lnTo>
                <a:lnTo>
                  <a:pt x="1665805" y="108053"/>
                </a:lnTo>
                <a:lnTo>
                  <a:pt x="1673860" y="157987"/>
                </a:lnTo>
                <a:lnTo>
                  <a:pt x="1673860" y="1421892"/>
                </a:lnTo>
                <a:lnTo>
                  <a:pt x="1665805" y="1471826"/>
                </a:lnTo>
                <a:lnTo>
                  <a:pt x="1643375" y="1515195"/>
                </a:lnTo>
                <a:lnTo>
                  <a:pt x="1609175" y="1549395"/>
                </a:lnTo>
                <a:lnTo>
                  <a:pt x="1565806" y="1571825"/>
                </a:lnTo>
                <a:lnTo>
                  <a:pt x="1515871" y="1579880"/>
                </a:lnTo>
                <a:lnTo>
                  <a:pt x="157987" y="1579880"/>
                </a:lnTo>
                <a:lnTo>
                  <a:pt x="108053" y="1571825"/>
                </a:lnTo>
                <a:lnTo>
                  <a:pt x="64684" y="1549395"/>
                </a:lnTo>
                <a:lnTo>
                  <a:pt x="30484" y="1515195"/>
                </a:lnTo>
                <a:lnTo>
                  <a:pt x="8054" y="1471826"/>
                </a:lnTo>
                <a:lnTo>
                  <a:pt x="0" y="1421892"/>
                </a:lnTo>
                <a:lnTo>
                  <a:pt x="0" y="157987"/>
                </a:lnTo>
                <a:close/>
              </a:path>
            </a:pathLst>
          </a:custGeom>
          <a:ln w="10159">
            <a:solidFill>
              <a:srgbClr val="FFFFFF"/>
            </a:solidFill>
            <a:prstDash val="sysDash"/>
          </a:ln>
        </p:spPr>
        <p:txBody>
          <a:bodyPr wrap="square" lIns="0" tIns="0" rIns="0" bIns="0" rtlCol="0"/>
          <a:lstStyle/>
          <a:p>
            <a:endParaRPr sz="1579"/>
          </a:p>
        </p:txBody>
      </p:sp>
      <p:sp>
        <p:nvSpPr>
          <p:cNvPr id="16" name="object 11">
            <a:extLst>
              <a:ext uri="{FF2B5EF4-FFF2-40B4-BE49-F238E27FC236}">
                <a16:creationId xmlns="" xmlns:a16="http://schemas.microsoft.com/office/drawing/2014/main" id="{E67A9765-9ED7-4BFB-B75E-FE661EE19B76}"/>
              </a:ext>
            </a:extLst>
          </p:cNvPr>
          <p:cNvSpPr txBox="1"/>
          <p:nvPr/>
        </p:nvSpPr>
        <p:spPr>
          <a:xfrm>
            <a:off x="7043665" y="3329718"/>
            <a:ext cx="804670" cy="1298300"/>
          </a:xfrm>
          <a:prstGeom prst="rect">
            <a:avLst/>
          </a:prstGeom>
        </p:spPr>
        <p:txBody>
          <a:bodyPr vert="horz" wrap="square" lIns="0" tIns="12251" rIns="0" bIns="0" rtlCol="0">
            <a:spAutoFit/>
          </a:bodyPr>
          <a:lstStyle/>
          <a:p>
            <a:pPr marL="10581" marR="4455" indent="1114" algn="ctr">
              <a:lnSpc>
                <a:spcPct val="127200"/>
              </a:lnSpc>
              <a:spcBef>
                <a:spcPts val="96"/>
              </a:spcBef>
            </a:pPr>
            <a:r>
              <a:rPr sz="1316" b="1" u="sng" spc="-88" dirty="0">
                <a:uFill>
                  <a:solidFill>
                    <a:srgbClr val="000000"/>
                  </a:solidFill>
                </a:uFill>
                <a:latin typeface="Arial"/>
                <a:cs typeface="Arial"/>
              </a:rPr>
              <a:t>Kontroller </a:t>
            </a:r>
            <a:r>
              <a:rPr sz="1316" b="1" spc="-88" dirty="0">
                <a:latin typeface="Arial"/>
                <a:cs typeface="Arial"/>
              </a:rPr>
              <a:t> </a:t>
            </a:r>
            <a:r>
              <a:rPr sz="1316" spc="-83" dirty="0">
                <a:latin typeface="Arial"/>
                <a:cs typeface="Arial"/>
              </a:rPr>
              <a:t>Tespit </a:t>
            </a:r>
            <a:r>
              <a:rPr sz="1316" spc="-79" dirty="0">
                <a:latin typeface="Arial"/>
                <a:cs typeface="Arial"/>
              </a:rPr>
              <a:t>Edici  </a:t>
            </a:r>
            <a:r>
              <a:rPr sz="1316" spc="-57" dirty="0">
                <a:latin typeface="Arial"/>
                <a:cs typeface="Arial"/>
              </a:rPr>
              <a:t>Önleyici  </a:t>
            </a:r>
            <a:r>
              <a:rPr sz="1316" spc="-338" dirty="0">
                <a:latin typeface="Arial"/>
                <a:cs typeface="Arial"/>
              </a:rPr>
              <a:t>Y</a:t>
            </a:r>
            <a:r>
              <a:rPr sz="1316" spc="-35" dirty="0">
                <a:latin typeface="Arial"/>
                <a:cs typeface="Arial"/>
              </a:rPr>
              <a:t>ö</a:t>
            </a:r>
            <a:r>
              <a:rPr sz="1316" spc="-53" dirty="0">
                <a:latin typeface="Arial"/>
                <a:cs typeface="Arial"/>
              </a:rPr>
              <a:t>n</a:t>
            </a:r>
            <a:r>
              <a:rPr sz="1316" spc="4" dirty="0">
                <a:latin typeface="Arial"/>
                <a:cs typeface="Arial"/>
              </a:rPr>
              <a:t>l</a:t>
            </a:r>
            <a:r>
              <a:rPr sz="1316" spc="-88" dirty="0">
                <a:latin typeface="Arial"/>
                <a:cs typeface="Arial"/>
              </a:rPr>
              <a:t>e</a:t>
            </a:r>
            <a:r>
              <a:rPr sz="1316" spc="-53" dirty="0">
                <a:latin typeface="Arial"/>
                <a:cs typeface="Arial"/>
              </a:rPr>
              <a:t>nd</a:t>
            </a:r>
            <a:r>
              <a:rPr sz="1316" spc="4" dirty="0">
                <a:latin typeface="Arial"/>
                <a:cs typeface="Arial"/>
              </a:rPr>
              <a:t>i</a:t>
            </a:r>
            <a:r>
              <a:rPr sz="1316" spc="18" dirty="0">
                <a:latin typeface="Arial"/>
                <a:cs typeface="Arial"/>
              </a:rPr>
              <a:t>r</a:t>
            </a:r>
            <a:r>
              <a:rPr sz="1316" dirty="0">
                <a:latin typeface="Arial"/>
                <a:cs typeface="Arial"/>
              </a:rPr>
              <a:t>i</a:t>
            </a:r>
            <a:r>
              <a:rPr sz="1316" spc="-105" dirty="0">
                <a:latin typeface="Arial"/>
                <a:cs typeface="Arial"/>
              </a:rPr>
              <a:t>c</a:t>
            </a:r>
            <a:r>
              <a:rPr sz="1316" spc="9" dirty="0">
                <a:latin typeface="Arial"/>
                <a:cs typeface="Arial"/>
              </a:rPr>
              <a:t>i  </a:t>
            </a:r>
            <a:r>
              <a:rPr sz="1316" spc="-53" dirty="0">
                <a:latin typeface="Arial"/>
                <a:cs typeface="Arial"/>
              </a:rPr>
              <a:t>Düzeltici</a:t>
            </a:r>
            <a:endParaRPr sz="1316" dirty="0">
              <a:latin typeface="Arial"/>
              <a:cs typeface="Arial"/>
            </a:endParaRPr>
          </a:p>
        </p:txBody>
      </p:sp>
      <p:sp>
        <p:nvSpPr>
          <p:cNvPr id="17" name="object 12">
            <a:extLst>
              <a:ext uri="{FF2B5EF4-FFF2-40B4-BE49-F238E27FC236}">
                <a16:creationId xmlns="" xmlns:a16="http://schemas.microsoft.com/office/drawing/2014/main" id="{F7068296-8E27-4C00-BDB9-D9F0907760EC}"/>
              </a:ext>
            </a:extLst>
          </p:cNvPr>
          <p:cNvSpPr/>
          <p:nvPr/>
        </p:nvSpPr>
        <p:spPr>
          <a:xfrm>
            <a:off x="8277677" y="3333615"/>
            <a:ext cx="1467897" cy="1385481"/>
          </a:xfrm>
          <a:custGeom>
            <a:avLst/>
            <a:gdLst/>
            <a:ahLst/>
            <a:cxnLst/>
            <a:rect l="l" t="t" r="r" b="b"/>
            <a:pathLst>
              <a:path w="1673859" h="1579879">
                <a:moveTo>
                  <a:pt x="1515872" y="0"/>
                </a:moveTo>
                <a:lnTo>
                  <a:pt x="157988" y="0"/>
                </a:lnTo>
                <a:lnTo>
                  <a:pt x="108053" y="8054"/>
                </a:lnTo>
                <a:lnTo>
                  <a:pt x="64684" y="30484"/>
                </a:lnTo>
                <a:lnTo>
                  <a:pt x="30484" y="64684"/>
                </a:lnTo>
                <a:lnTo>
                  <a:pt x="8054" y="108053"/>
                </a:lnTo>
                <a:lnTo>
                  <a:pt x="0" y="157987"/>
                </a:lnTo>
                <a:lnTo>
                  <a:pt x="0" y="1421892"/>
                </a:lnTo>
                <a:lnTo>
                  <a:pt x="8054" y="1471826"/>
                </a:lnTo>
                <a:lnTo>
                  <a:pt x="30484" y="1515195"/>
                </a:lnTo>
                <a:lnTo>
                  <a:pt x="64684" y="1549395"/>
                </a:lnTo>
                <a:lnTo>
                  <a:pt x="108053" y="1571825"/>
                </a:lnTo>
                <a:lnTo>
                  <a:pt x="157988" y="1579880"/>
                </a:lnTo>
                <a:lnTo>
                  <a:pt x="1515872" y="1579880"/>
                </a:lnTo>
                <a:lnTo>
                  <a:pt x="1565806" y="1571825"/>
                </a:lnTo>
                <a:lnTo>
                  <a:pt x="1609175" y="1549395"/>
                </a:lnTo>
                <a:lnTo>
                  <a:pt x="1643375" y="1515195"/>
                </a:lnTo>
                <a:lnTo>
                  <a:pt x="1665805" y="1471826"/>
                </a:lnTo>
                <a:lnTo>
                  <a:pt x="1673860" y="1421892"/>
                </a:lnTo>
                <a:lnTo>
                  <a:pt x="1673860" y="157987"/>
                </a:lnTo>
                <a:lnTo>
                  <a:pt x="1665805" y="108053"/>
                </a:lnTo>
                <a:lnTo>
                  <a:pt x="1643375" y="64684"/>
                </a:lnTo>
                <a:lnTo>
                  <a:pt x="1609175" y="30484"/>
                </a:lnTo>
                <a:lnTo>
                  <a:pt x="1565806" y="8054"/>
                </a:lnTo>
                <a:lnTo>
                  <a:pt x="1515872" y="0"/>
                </a:lnTo>
                <a:close/>
              </a:path>
            </a:pathLst>
          </a:custGeom>
          <a:solidFill>
            <a:srgbClr val="A4A4A4"/>
          </a:solidFill>
        </p:spPr>
        <p:txBody>
          <a:bodyPr wrap="square" lIns="0" tIns="0" rIns="0" bIns="0" rtlCol="0"/>
          <a:lstStyle/>
          <a:p>
            <a:endParaRPr sz="1579"/>
          </a:p>
        </p:txBody>
      </p:sp>
      <p:sp>
        <p:nvSpPr>
          <p:cNvPr id="18" name="object 13">
            <a:extLst>
              <a:ext uri="{FF2B5EF4-FFF2-40B4-BE49-F238E27FC236}">
                <a16:creationId xmlns="" xmlns:a16="http://schemas.microsoft.com/office/drawing/2014/main" id="{BAB3680D-F131-4284-8D2D-72C47E9B5CDB}"/>
              </a:ext>
            </a:extLst>
          </p:cNvPr>
          <p:cNvSpPr/>
          <p:nvPr/>
        </p:nvSpPr>
        <p:spPr>
          <a:xfrm>
            <a:off x="8277677" y="3333615"/>
            <a:ext cx="1467897" cy="1385481"/>
          </a:xfrm>
          <a:custGeom>
            <a:avLst/>
            <a:gdLst/>
            <a:ahLst/>
            <a:cxnLst/>
            <a:rect l="l" t="t" r="r" b="b"/>
            <a:pathLst>
              <a:path w="1673859" h="1579879">
                <a:moveTo>
                  <a:pt x="0" y="157987"/>
                </a:moveTo>
                <a:lnTo>
                  <a:pt x="8054" y="108053"/>
                </a:lnTo>
                <a:lnTo>
                  <a:pt x="30484" y="64684"/>
                </a:lnTo>
                <a:lnTo>
                  <a:pt x="64684" y="30484"/>
                </a:lnTo>
                <a:lnTo>
                  <a:pt x="108053" y="8054"/>
                </a:lnTo>
                <a:lnTo>
                  <a:pt x="157988" y="0"/>
                </a:lnTo>
                <a:lnTo>
                  <a:pt x="1515872" y="0"/>
                </a:lnTo>
                <a:lnTo>
                  <a:pt x="1565806" y="8054"/>
                </a:lnTo>
                <a:lnTo>
                  <a:pt x="1609175" y="30484"/>
                </a:lnTo>
                <a:lnTo>
                  <a:pt x="1643375" y="64684"/>
                </a:lnTo>
                <a:lnTo>
                  <a:pt x="1665805" y="108053"/>
                </a:lnTo>
                <a:lnTo>
                  <a:pt x="1673860" y="157987"/>
                </a:lnTo>
                <a:lnTo>
                  <a:pt x="1673860" y="1421892"/>
                </a:lnTo>
                <a:lnTo>
                  <a:pt x="1665805" y="1471826"/>
                </a:lnTo>
                <a:lnTo>
                  <a:pt x="1643375" y="1515195"/>
                </a:lnTo>
                <a:lnTo>
                  <a:pt x="1609175" y="1549395"/>
                </a:lnTo>
                <a:lnTo>
                  <a:pt x="1565806" y="1571825"/>
                </a:lnTo>
                <a:lnTo>
                  <a:pt x="1515872" y="1579880"/>
                </a:lnTo>
                <a:lnTo>
                  <a:pt x="157988" y="1579880"/>
                </a:lnTo>
                <a:lnTo>
                  <a:pt x="108053" y="1571825"/>
                </a:lnTo>
                <a:lnTo>
                  <a:pt x="64684" y="1549395"/>
                </a:lnTo>
                <a:lnTo>
                  <a:pt x="30484" y="1515195"/>
                </a:lnTo>
                <a:lnTo>
                  <a:pt x="8054" y="1471826"/>
                </a:lnTo>
                <a:lnTo>
                  <a:pt x="0" y="1421892"/>
                </a:lnTo>
                <a:lnTo>
                  <a:pt x="0" y="157987"/>
                </a:lnTo>
                <a:close/>
              </a:path>
            </a:pathLst>
          </a:custGeom>
          <a:ln w="10160">
            <a:solidFill>
              <a:srgbClr val="FFFFFF"/>
            </a:solidFill>
            <a:prstDash val="sysDash"/>
          </a:ln>
        </p:spPr>
        <p:txBody>
          <a:bodyPr wrap="square" lIns="0" tIns="0" rIns="0" bIns="0" rtlCol="0"/>
          <a:lstStyle/>
          <a:p>
            <a:endParaRPr sz="1579"/>
          </a:p>
        </p:txBody>
      </p:sp>
      <p:sp>
        <p:nvSpPr>
          <p:cNvPr id="19" name="object 14">
            <a:extLst>
              <a:ext uri="{FF2B5EF4-FFF2-40B4-BE49-F238E27FC236}">
                <a16:creationId xmlns="" xmlns:a16="http://schemas.microsoft.com/office/drawing/2014/main" id="{82881B5B-F92C-4FA8-A4B2-D0F49B3F44F5}"/>
              </a:ext>
            </a:extLst>
          </p:cNvPr>
          <p:cNvSpPr txBox="1"/>
          <p:nvPr/>
        </p:nvSpPr>
        <p:spPr>
          <a:xfrm>
            <a:off x="8367332" y="3584763"/>
            <a:ext cx="1290257" cy="783380"/>
          </a:xfrm>
          <a:prstGeom prst="rect">
            <a:avLst/>
          </a:prstGeom>
        </p:spPr>
        <p:txBody>
          <a:bodyPr vert="horz" wrap="square" lIns="0" tIns="11137" rIns="0" bIns="0" rtlCol="0">
            <a:spAutoFit/>
          </a:bodyPr>
          <a:lstStyle/>
          <a:p>
            <a:pPr marL="153146" marR="144236" algn="ctr">
              <a:lnSpc>
                <a:spcPct val="127800"/>
              </a:lnSpc>
              <a:spcBef>
                <a:spcPts val="88"/>
              </a:spcBef>
            </a:pPr>
            <a:r>
              <a:rPr sz="1316" spc="-53" dirty="0">
                <a:latin typeface="Arial"/>
                <a:cs typeface="Arial"/>
              </a:rPr>
              <a:t>Bilgi</a:t>
            </a:r>
            <a:r>
              <a:rPr sz="1316" spc="-105" dirty="0">
                <a:latin typeface="Arial"/>
                <a:cs typeface="Arial"/>
              </a:rPr>
              <a:t> </a:t>
            </a:r>
            <a:r>
              <a:rPr sz="1316" spc="-61" dirty="0">
                <a:latin typeface="Arial"/>
                <a:cs typeface="Arial"/>
              </a:rPr>
              <a:t>Sistemleri  Raporlamalar</a:t>
            </a:r>
            <a:endParaRPr sz="1316">
              <a:latin typeface="Arial"/>
              <a:cs typeface="Arial"/>
            </a:endParaRPr>
          </a:p>
          <a:p>
            <a:pPr algn="ctr">
              <a:spcBef>
                <a:spcPts val="421"/>
              </a:spcBef>
            </a:pPr>
            <a:r>
              <a:rPr sz="1316" spc="-31" dirty="0">
                <a:latin typeface="Arial"/>
                <a:cs typeface="Arial"/>
              </a:rPr>
              <a:t>İletişim</a:t>
            </a:r>
            <a:r>
              <a:rPr sz="1316" spc="-70" dirty="0">
                <a:latin typeface="Arial"/>
                <a:cs typeface="Arial"/>
              </a:rPr>
              <a:t> </a:t>
            </a:r>
            <a:r>
              <a:rPr sz="1316" spc="-53" dirty="0">
                <a:latin typeface="Arial"/>
                <a:cs typeface="Arial"/>
              </a:rPr>
              <a:t>Faaliyetleri</a:t>
            </a:r>
            <a:endParaRPr sz="1316">
              <a:latin typeface="Arial"/>
              <a:cs typeface="Arial"/>
            </a:endParaRPr>
          </a:p>
        </p:txBody>
      </p:sp>
      <p:sp>
        <p:nvSpPr>
          <p:cNvPr id="20" name="object 15">
            <a:extLst>
              <a:ext uri="{FF2B5EF4-FFF2-40B4-BE49-F238E27FC236}">
                <a16:creationId xmlns="" xmlns:a16="http://schemas.microsoft.com/office/drawing/2014/main" id="{BA11B701-D12B-4ABF-9C6E-2E6F146B7E24}"/>
              </a:ext>
            </a:extLst>
          </p:cNvPr>
          <p:cNvSpPr/>
          <p:nvPr/>
        </p:nvSpPr>
        <p:spPr>
          <a:xfrm>
            <a:off x="9767848" y="1825625"/>
            <a:ext cx="1514673" cy="1385481"/>
          </a:xfrm>
          <a:custGeom>
            <a:avLst/>
            <a:gdLst/>
            <a:ahLst/>
            <a:cxnLst/>
            <a:rect l="l" t="t" r="r" b="b"/>
            <a:pathLst>
              <a:path w="1727200" h="1579880">
                <a:moveTo>
                  <a:pt x="1569211" y="0"/>
                </a:moveTo>
                <a:lnTo>
                  <a:pt x="157987" y="0"/>
                </a:lnTo>
                <a:lnTo>
                  <a:pt x="108053" y="8054"/>
                </a:lnTo>
                <a:lnTo>
                  <a:pt x="64684" y="30484"/>
                </a:lnTo>
                <a:lnTo>
                  <a:pt x="30484" y="64684"/>
                </a:lnTo>
                <a:lnTo>
                  <a:pt x="8054" y="108053"/>
                </a:lnTo>
                <a:lnTo>
                  <a:pt x="0" y="157987"/>
                </a:lnTo>
                <a:lnTo>
                  <a:pt x="0" y="1421891"/>
                </a:lnTo>
                <a:lnTo>
                  <a:pt x="8054" y="1471826"/>
                </a:lnTo>
                <a:lnTo>
                  <a:pt x="30484" y="1515195"/>
                </a:lnTo>
                <a:lnTo>
                  <a:pt x="64684" y="1549395"/>
                </a:lnTo>
                <a:lnTo>
                  <a:pt x="108053" y="1571825"/>
                </a:lnTo>
                <a:lnTo>
                  <a:pt x="157987" y="1579879"/>
                </a:lnTo>
                <a:lnTo>
                  <a:pt x="1569211" y="1579879"/>
                </a:lnTo>
                <a:lnTo>
                  <a:pt x="1619146" y="1571825"/>
                </a:lnTo>
                <a:lnTo>
                  <a:pt x="1662515" y="1549395"/>
                </a:lnTo>
                <a:lnTo>
                  <a:pt x="1696715" y="1515195"/>
                </a:lnTo>
                <a:lnTo>
                  <a:pt x="1719145" y="1471826"/>
                </a:lnTo>
                <a:lnTo>
                  <a:pt x="1727200" y="1421891"/>
                </a:lnTo>
                <a:lnTo>
                  <a:pt x="1727200" y="157987"/>
                </a:lnTo>
                <a:lnTo>
                  <a:pt x="1719145" y="108053"/>
                </a:lnTo>
                <a:lnTo>
                  <a:pt x="1696715" y="64684"/>
                </a:lnTo>
                <a:lnTo>
                  <a:pt x="1662515" y="30484"/>
                </a:lnTo>
                <a:lnTo>
                  <a:pt x="1619146" y="8054"/>
                </a:lnTo>
                <a:lnTo>
                  <a:pt x="1569211" y="0"/>
                </a:lnTo>
                <a:close/>
              </a:path>
            </a:pathLst>
          </a:custGeom>
          <a:solidFill>
            <a:srgbClr val="EC7C30"/>
          </a:solidFill>
        </p:spPr>
        <p:txBody>
          <a:bodyPr wrap="square" lIns="0" tIns="0" rIns="0" bIns="0" rtlCol="0"/>
          <a:lstStyle/>
          <a:p>
            <a:endParaRPr sz="1579"/>
          </a:p>
        </p:txBody>
      </p:sp>
      <p:sp>
        <p:nvSpPr>
          <p:cNvPr id="21" name="object 16">
            <a:extLst>
              <a:ext uri="{FF2B5EF4-FFF2-40B4-BE49-F238E27FC236}">
                <a16:creationId xmlns="" xmlns:a16="http://schemas.microsoft.com/office/drawing/2014/main" id="{8D307FEB-BE18-41FC-983A-DA6B991EFCC5}"/>
              </a:ext>
            </a:extLst>
          </p:cNvPr>
          <p:cNvSpPr/>
          <p:nvPr/>
        </p:nvSpPr>
        <p:spPr>
          <a:xfrm>
            <a:off x="9767848" y="1825625"/>
            <a:ext cx="1514673" cy="1385481"/>
          </a:xfrm>
          <a:custGeom>
            <a:avLst/>
            <a:gdLst/>
            <a:ahLst/>
            <a:cxnLst/>
            <a:rect l="l" t="t" r="r" b="b"/>
            <a:pathLst>
              <a:path w="1727200" h="1579880">
                <a:moveTo>
                  <a:pt x="0" y="157987"/>
                </a:moveTo>
                <a:lnTo>
                  <a:pt x="8054" y="108053"/>
                </a:lnTo>
                <a:lnTo>
                  <a:pt x="30484" y="64684"/>
                </a:lnTo>
                <a:lnTo>
                  <a:pt x="64684" y="30484"/>
                </a:lnTo>
                <a:lnTo>
                  <a:pt x="108053" y="8054"/>
                </a:lnTo>
                <a:lnTo>
                  <a:pt x="157987" y="0"/>
                </a:lnTo>
                <a:lnTo>
                  <a:pt x="1569211" y="0"/>
                </a:lnTo>
                <a:lnTo>
                  <a:pt x="1619146" y="8054"/>
                </a:lnTo>
                <a:lnTo>
                  <a:pt x="1662515" y="30484"/>
                </a:lnTo>
                <a:lnTo>
                  <a:pt x="1696715" y="64684"/>
                </a:lnTo>
                <a:lnTo>
                  <a:pt x="1719145" y="108053"/>
                </a:lnTo>
                <a:lnTo>
                  <a:pt x="1727200" y="157987"/>
                </a:lnTo>
                <a:lnTo>
                  <a:pt x="1727200" y="1421891"/>
                </a:lnTo>
                <a:lnTo>
                  <a:pt x="1719145" y="1471826"/>
                </a:lnTo>
                <a:lnTo>
                  <a:pt x="1696715" y="1515195"/>
                </a:lnTo>
                <a:lnTo>
                  <a:pt x="1662515" y="1549395"/>
                </a:lnTo>
                <a:lnTo>
                  <a:pt x="1619146" y="1571825"/>
                </a:lnTo>
                <a:lnTo>
                  <a:pt x="1569211" y="1579879"/>
                </a:lnTo>
                <a:lnTo>
                  <a:pt x="157987" y="1579879"/>
                </a:lnTo>
                <a:lnTo>
                  <a:pt x="108053" y="1571825"/>
                </a:lnTo>
                <a:lnTo>
                  <a:pt x="64684" y="1549395"/>
                </a:lnTo>
                <a:lnTo>
                  <a:pt x="30484" y="1515195"/>
                </a:lnTo>
                <a:lnTo>
                  <a:pt x="8054" y="1471826"/>
                </a:lnTo>
                <a:lnTo>
                  <a:pt x="0" y="1421891"/>
                </a:lnTo>
                <a:lnTo>
                  <a:pt x="0" y="157987"/>
                </a:lnTo>
                <a:close/>
              </a:path>
            </a:pathLst>
          </a:custGeom>
          <a:ln w="10160">
            <a:solidFill>
              <a:srgbClr val="FFFFFF"/>
            </a:solidFill>
            <a:prstDash val="sysDash"/>
          </a:ln>
        </p:spPr>
        <p:txBody>
          <a:bodyPr wrap="square" lIns="0" tIns="0" rIns="0" bIns="0" rtlCol="0"/>
          <a:lstStyle/>
          <a:p>
            <a:endParaRPr sz="1579"/>
          </a:p>
        </p:txBody>
      </p:sp>
      <p:sp>
        <p:nvSpPr>
          <p:cNvPr id="22" name="object 17">
            <a:extLst>
              <a:ext uri="{FF2B5EF4-FFF2-40B4-BE49-F238E27FC236}">
                <a16:creationId xmlns="" xmlns:a16="http://schemas.microsoft.com/office/drawing/2014/main" id="{F8A383DA-83EE-4B48-8483-5412BBBE641F}"/>
              </a:ext>
            </a:extLst>
          </p:cNvPr>
          <p:cNvSpPr txBox="1"/>
          <p:nvPr/>
        </p:nvSpPr>
        <p:spPr>
          <a:xfrm>
            <a:off x="10012869" y="2295620"/>
            <a:ext cx="1030201" cy="415085"/>
          </a:xfrm>
          <a:prstGeom prst="rect">
            <a:avLst/>
          </a:prstGeom>
        </p:spPr>
        <p:txBody>
          <a:bodyPr vert="horz" wrap="square" lIns="0" tIns="30071" rIns="0" bIns="0" rtlCol="0">
            <a:spAutoFit/>
          </a:bodyPr>
          <a:lstStyle/>
          <a:p>
            <a:pPr marL="11138" marR="4455" indent="147020">
              <a:lnSpc>
                <a:spcPts val="1456"/>
              </a:lnSpc>
              <a:spcBef>
                <a:spcPts val="237"/>
              </a:spcBef>
            </a:pPr>
            <a:r>
              <a:rPr sz="1316" spc="-39" dirty="0">
                <a:latin typeface="Arial"/>
                <a:cs typeface="Arial"/>
              </a:rPr>
              <a:t>Kontrol </a:t>
            </a:r>
            <a:r>
              <a:rPr sz="1316" spc="-145" dirty="0">
                <a:latin typeface="Arial"/>
                <a:cs typeface="Arial"/>
              </a:rPr>
              <a:t>Öz  </a:t>
            </a:r>
            <a:r>
              <a:rPr sz="1316" spc="-132" dirty="0">
                <a:latin typeface="Arial"/>
                <a:cs typeface="Arial"/>
              </a:rPr>
              <a:t>D</a:t>
            </a:r>
            <a:r>
              <a:rPr sz="1316" spc="-105" dirty="0">
                <a:latin typeface="Arial"/>
                <a:cs typeface="Arial"/>
              </a:rPr>
              <a:t>e</a:t>
            </a:r>
            <a:r>
              <a:rPr sz="1316" spc="-140" dirty="0">
                <a:latin typeface="Arial"/>
                <a:cs typeface="Arial"/>
              </a:rPr>
              <a:t>ğ</a:t>
            </a:r>
            <a:r>
              <a:rPr sz="1316" spc="-88" dirty="0">
                <a:latin typeface="Arial"/>
                <a:cs typeface="Arial"/>
              </a:rPr>
              <a:t>e</a:t>
            </a:r>
            <a:r>
              <a:rPr sz="1316" spc="18" dirty="0">
                <a:latin typeface="Arial"/>
                <a:cs typeface="Arial"/>
              </a:rPr>
              <a:t>r</a:t>
            </a:r>
            <a:r>
              <a:rPr sz="1316" dirty="0">
                <a:latin typeface="Arial"/>
                <a:cs typeface="Arial"/>
              </a:rPr>
              <a:t>l</a:t>
            </a:r>
            <a:r>
              <a:rPr sz="1316" spc="-88" dirty="0">
                <a:latin typeface="Arial"/>
                <a:cs typeface="Arial"/>
              </a:rPr>
              <a:t>e</a:t>
            </a:r>
            <a:r>
              <a:rPr sz="1316" spc="-53" dirty="0">
                <a:latin typeface="Arial"/>
                <a:cs typeface="Arial"/>
              </a:rPr>
              <a:t>nd</a:t>
            </a:r>
            <a:r>
              <a:rPr sz="1316" spc="4" dirty="0">
                <a:latin typeface="Arial"/>
                <a:cs typeface="Arial"/>
              </a:rPr>
              <a:t>i</a:t>
            </a:r>
            <a:r>
              <a:rPr sz="1316" spc="-35" dirty="0">
                <a:latin typeface="Arial"/>
                <a:cs typeface="Arial"/>
              </a:rPr>
              <a:t>rme</a:t>
            </a:r>
            <a:endParaRPr sz="1316">
              <a:latin typeface="Arial"/>
              <a:cs typeface="Arial"/>
            </a:endParaRPr>
          </a:p>
        </p:txBody>
      </p:sp>
      <p:sp>
        <p:nvSpPr>
          <p:cNvPr id="23" name="object 18">
            <a:extLst>
              <a:ext uri="{FF2B5EF4-FFF2-40B4-BE49-F238E27FC236}">
                <a16:creationId xmlns="" xmlns:a16="http://schemas.microsoft.com/office/drawing/2014/main" id="{0482E32D-94F2-4338-BD51-680136CF708F}"/>
              </a:ext>
            </a:extLst>
          </p:cNvPr>
          <p:cNvSpPr/>
          <p:nvPr/>
        </p:nvSpPr>
        <p:spPr>
          <a:xfrm>
            <a:off x="9865857" y="3333615"/>
            <a:ext cx="1467897" cy="1385481"/>
          </a:xfrm>
          <a:custGeom>
            <a:avLst/>
            <a:gdLst/>
            <a:ahLst/>
            <a:cxnLst/>
            <a:rect l="l" t="t" r="r" b="b"/>
            <a:pathLst>
              <a:path w="1673859" h="1579879">
                <a:moveTo>
                  <a:pt x="1515872" y="0"/>
                </a:moveTo>
                <a:lnTo>
                  <a:pt x="157988" y="0"/>
                </a:lnTo>
                <a:lnTo>
                  <a:pt x="108053" y="8054"/>
                </a:lnTo>
                <a:lnTo>
                  <a:pt x="64684" y="30484"/>
                </a:lnTo>
                <a:lnTo>
                  <a:pt x="30484" y="64684"/>
                </a:lnTo>
                <a:lnTo>
                  <a:pt x="8054" y="108053"/>
                </a:lnTo>
                <a:lnTo>
                  <a:pt x="0" y="157987"/>
                </a:lnTo>
                <a:lnTo>
                  <a:pt x="0" y="1421892"/>
                </a:lnTo>
                <a:lnTo>
                  <a:pt x="8054" y="1471826"/>
                </a:lnTo>
                <a:lnTo>
                  <a:pt x="30484" y="1515195"/>
                </a:lnTo>
                <a:lnTo>
                  <a:pt x="64684" y="1549395"/>
                </a:lnTo>
                <a:lnTo>
                  <a:pt x="108053" y="1571825"/>
                </a:lnTo>
                <a:lnTo>
                  <a:pt x="157988" y="1579880"/>
                </a:lnTo>
                <a:lnTo>
                  <a:pt x="1515872" y="1579880"/>
                </a:lnTo>
                <a:lnTo>
                  <a:pt x="1565806" y="1571825"/>
                </a:lnTo>
                <a:lnTo>
                  <a:pt x="1609175" y="1549395"/>
                </a:lnTo>
                <a:lnTo>
                  <a:pt x="1643375" y="1515195"/>
                </a:lnTo>
                <a:lnTo>
                  <a:pt x="1665805" y="1471826"/>
                </a:lnTo>
                <a:lnTo>
                  <a:pt x="1673860" y="1421892"/>
                </a:lnTo>
                <a:lnTo>
                  <a:pt x="1673860" y="157987"/>
                </a:lnTo>
                <a:lnTo>
                  <a:pt x="1665805" y="108053"/>
                </a:lnTo>
                <a:lnTo>
                  <a:pt x="1643375" y="64684"/>
                </a:lnTo>
                <a:lnTo>
                  <a:pt x="1609175" y="30484"/>
                </a:lnTo>
                <a:lnTo>
                  <a:pt x="1565806" y="8054"/>
                </a:lnTo>
                <a:lnTo>
                  <a:pt x="1515872" y="0"/>
                </a:lnTo>
                <a:close/>
              </a:path>
            </a:pathLst>
          </a:custGeom>
          <a:solidFill>
            <a:srgbClr val="A4A4A4"/>
          </a:solidFill>
        </p:spPr>
        <p:txBody>
          <a:bodyPr wrap="square" lIns="0" tIns="0" rIns="0" bIns="0" rtlCol="0"/>
          <a:lstStyle/>
          <a:p>
            <a:endParaRPr sz="1579"/>
          </a:p>
        </p:txBody>
      </p:sp>
      <p:sp>
        <p:nvSpPr>
          <p:cNvPr id="24" name="object 19">
            <a:extLst>
              <a:ext uri="{FF2B5EF4-FFF2-40B4-BE49-F238E27FC236}">
                <a16:creationId xmlns="" xmlns:a16="http://schemas.microsoft.com/office/drawing/2014/main" id="{E35AD682-11E5-48CD-AC5A-E3B126CDD8E4}"/>
              </a:ext>
            </a:extLst>
          </p:cNvPr>
          <p:cNvSpPr/>
          <p:nvPr/>
        </p:nvSpPr>
        <p:spPr>
          <a:xfrm>
            <a:off x="9865857" y="3333615"/>
            <a:ext cx="1467897" cy="1385481"/>
          </a:xfrm>
          <a:custGeom>
            <a:avLst/>
            <a:gdLst/>
            <a:ahLst/>
            <a:cxnLst/>
            <a:rect l="l" t="t" r="r" b="b"/>
            <a:pathLst>
              <a:path w="1673859" h="1579879">
                <a:moveTo>
                  <a:pt x="0" y="157987"/>
                </a:moveTo>
                <a:lnTo>
                  <a:pt x="8054" y="108053"/>
                </a:lnTo>
                <a:lnTo>
                  <a:pt x="30484" y="64684"/>
                </a:lnTo>
                <a:lnTo>
                  <a:pt x="64684" y="30484"/>
                </a:lnTo>
                <a:lnTo>
                  <a:pt x="108053" y="8054"/>
                </a:lnTo>
                <a:lnTo>
                  <a:pt x="157988" y="0"/>
                </a:lnTo>
                <a:lnTo>
                  <a:pt x="1515872" y="0"/>
                </a:lnTo>
                <a:lnTo>
                  <a:pt x="1565806" y="8054"/>
                </a:lnTo>
                <a:lnTo>
                  <a:pt x="1609175" y="30484"/>
                </a:lnTo>
                <a:lnTo>
                  <a:pt x="1643375" y="64684"/>
                </a:lnTo>
                <a:lnTo>
                  <a:pt x="1665805" y="108053"/>
                </a:lnTo>
                <a:lnTo>
                  <a:pt x="1673860" y="157987"/>
                </a:lnTo>
                <a:lnTo>
                  <a:pt x="1673860" y="1421892"/>
                </a:lnTo>
                <a:lnTo>
                  <a:pt x="1665805" y="1471826"/>
                </a:lnTo>
                <a:lnTo>
                  <a:pt x="1643375" y="1515195"/>
                </a:lnTo>
                <a:lnTo>
                  <a:pt x="1609175" y="1549395"/>
                </a:lnTo>
                <a:lnTo>
                  <a:pt x="1565806" y="1571825"/>
                </a:lnTo>
                <a:lnTo>
                  <a:pt x="1515872" y="1579880"/>
                </a:lnTo>
                <a:lnTo>
                  <a:pt x="157988" y="1579880"/>
                </a:lnTo>
                <a:lnTo>
                  <a:pt x="108053" y="1571825"/>
                </a:lnTo>
                <a:lnTo>
                  <a:pt x="64684" y="1549395"/>
                </a:lnTo>
                <a:lnTo>
                  <a:pt x="30484" y="1515195"/>
                </a:lnTo>
                <a:lnTo>
                  <a:pt x="8054" y="1471826"/>
                </a:lnTo>
                <a:lnTo>
                  <a:pt x="0" y="1421892"/>
                </a:lnTo>
                <a:lnTo>
                  <a:pt x="0" y="157987"/>
                </a:lnTo>
                <a:close/>
              </a:path>
            </a:pathLst>
          </a:custGeom>
          <a:ln w="10160">
            <a:solidFill>
              <a:srgbClr val="FFFFFF"/>
            </a:solidFill>
            <a:prstDash val="sysDash"/>
          </a:ln>
        </p:spPr>
        <p:txBody>
          <a:bodyPr wrap="square" lIns="0" tIns="0" rIns="0" bIns="0" rtlCol="0"/>
          <a:lstStyle/>
          <a:p>
            <a:endParaRPr sz="1579"/>
          </a:p>
        </p:txBody>
      </p:sp>
      <p:sp>
        <p:nvSpPr>
          <p:cNvPr id="25" name="object 20">
            <a:extLst>
              <a:ext uri="{FF2B5EF4-FFF2-40B4-BE49-F238E27FC236}">
                <a16:creationId xmlns="" xmlns:a16="http://schemas.microsoft.com/office/drawing/2014/main" id="{5664C77F-4E98-4A26-BF16-CC0922C83B35}"/>
              </a:ext>
            </a:extLst>
          </p:cNvPr>
          <p:cNvSpPr txBox="1"/>
          <p:nvPr/>
        </p:nvSpPr>
        <p:spPr>
          <a:xfrm>
            <a:off x="10223365" y="3895493"/>
            <a:ext cx="754552" cy="213737"/>
          </a:xfrm>
          <a:prstGeom prst="rect">
            <a:avLst/>
          </a:prstGeom>
        </p:spPr>
        <p:txBody>
          <a:bodyPr vert="horz" wrap="square" lIns="0" tIns="11137" rIns="0" bIns="0" rtlCol="0">
            <a:spAutoFit/>
          </a:bodyPr>
          <a:lstStyle/>
          <a:p>
            <a:pPr marL="11138">
              <a:spcBef>
                <a:spcPts val="88"/>
              </a:spcBef>
            </a:pPr>
            <a:r>
              <a:rPr sz="1316" spc="-70" dirty="0">
                <a:latin typeface="Arial"/>
                <a:cs typeface="Arial"/>
              </a:rPr>
              <a:t>İç</a:t>
            </a:r>
            <a:r>
              <a:rPr sz="1316" spc="-127" dirty="0">
                <a:latin typeface="Arial"/>
                <a:cs typeface="Arial"/>
              </a:rPr>
              <a:t> </a:t>
            </a:r>
            <a:r>
              <a:rPr sz="1316" spc="-48" dirty="0">
                <a:latin typeface="Arial"/>
                <a:cs typeface="Arial"/>
              </a:rPr>
              <a:t>Denetim</a:t>
            </a:r>
            <a:endParaRPr sz="1316">
              <a:latin typeface="Arial"/>
              <a:cs typeface="Arial"/>
            </a:endParaRPr>
          </a:p>
        </p:txBody>
      </p:sp>
      <p:sp>
        <p:nvSpPr>
          <p:cNvPr id="26" name="object 24">
            <a:extLst>
              <a:ext uri="{FF2B5EF4-FFF2-40B4-BE49-F238E27FC236}">
                <a16:creationId xmlns="" xmlns:a16="http://schemas.microsoft.com/office/drawing/2014/main" id="{B9CFD69E-D02B-4906-9F42-E28CA433C558}"/>
              </a:ext>
            </a:extLst>
          </p:cNvPr>
          <p:cNvSpPr/>
          <p:nvPr/>
        </p:nvSpPr>
        <p:spPr>
          <a:xfrm>
            <a:off x="5484685" y="2262207"/>
            <a:ext cx="1040224" cy="512316"/>
          </a:xfrm>
          <a:custGeom>
            <a:avLst/>
            <a:gdLst/>
            <a:ahLst/>
            <a:cxnLst/>
            <a:rect l="l" t="t" r="r" b="b"/>
            <a:pathLst>
              <a:path w="1186179" h="584200">
                <a:moveTo>
                  <a:pt x="894079" y="0"/>
                </a:moveTo>
                <a:lnTo>
                  <a:pt x="894079" y="146050"/>
                </a:lnTo>
                <a:lnTo>
                  <a:pt x="0" y="146050"/>
                </a:lnTo>
                <a:lnTo>
                  <a:pt x="0" y="438150"/>
                </a:lnTo>
                <a:lnTo>
                  <a:pt x="894079" y="438150"/>
                </a:lnTo>
                <a:lnTo>
                  <a:pt x="894079" y="584200"/>
                </a:lnTo>
                <a:lnTo>
                  <a:pt x="1186179" y="292100"/>
                </a:lnTo>
                <a:lnTo>
                  <a:pt x="894079" y="0"/>
                </a:lnTo>
                <a:close/>
              </a:path>
            </a:pathLst>
          </a:custGeom>
          <a:solidFill>
            <a:srgbClr val="5B9BD4"/>
          </a:solidFill>
        </p:spPr>
        <p:txBody>
          <a:bodyPr wrap="square" lIns="0" tIns="0" rIns="0" bIns="0" rtlCol="0"/>
          <a:lstStyle/>
          <a:p>
            <a:endParaRPr sz="1579"/>
          </a:p>
        </p:txBody>
      </p:sp>
      <p:sp>
        <p:nvSpPr>
          <p:cNvPr id="27" name="object 24">
            <a:extLst>
              <a:ext uri="{FF2B5EF4-FFF2-40B4-BE49-F238E27FC236}">
                <a16:creationId xmlns="" xmlns:a16="http://schemas.microsoft.com/office/drawing/2014/main" id="{CCB572C9-56A3-4685-8F6D-CF968BD076CB}"/>
              </a:ext>
            </a:extLst>
          </p:cNvPr>
          <p:cNvSpPr/>
          <p:nvPr/>
        </p:nvSpPr>
        <p:spPr>
          <a:xfrm>
            <a:off x="5484685" y="5160896"/>
            <a:ext cx="1040224" cy="512316"/>
          </a:xfrm>
          <a:custGeom>
            <a:avLst/>
            <a:gdLst/>
            <a:ahLst/>
            <a:cxnLst/>
            <a:rect l="l" t="t" r="r" b="b"/>
            <a:pathLst>
              <a:path w="1186179" h="584200">
                <a:moveTo>
                  <a:pt x="894079" y="0"/>
                </a:moveTo>
                <a:lnTo>
                  <a:pt x="894079" y="146050"/>
                </a:lnTo>
                <a:lnTo>
                  <a:pt x="0" y="146050"/>
                </a:lnTo>
                <a:lnTo>
                  <a:pt x="0" y="438150"/>
                </a:lnTo>
                <a:lnTo>
                  <a:pt x="894079" y="438150"/>
                </a:lnTo>
                <a:lnTo>
                  <a:pt x="894079" y="584200"/>
                </a:lnTo>
                <a:lnTo>
                  <a:pt x="1186179" y="292100"/>
                </a:lnTo>
                <a:lnTo>
                  <a:pt x="894079" y="0"/>
                </a:lnTo>
                <a:close/>
              </a:path>
            </a:pathLst>
          </a:custGeom>
          <a:solidFill>
            <a:srgbClr val="5B9BD4"/>
          </a:solidFill>
        </p:spPr>
        <p:txBody>
          <a:bodyPr wrap="square" lIns="0" tIns="0" rIns="0" bIns="0" rtlCol="0"/>
          <a:lstStyle/>
          <a:p>
            <a:endParaRPr sz="1579"/>
          </a:p>
        </p:txBody>
      </p:sp>
    </p:spTree>
    <p:extLst>
      <p:ext uri="{BB962C8B-B14F-4D97-AF65-F5344CB8AC3E}">
        <p14:creationId xmlns:p14="http://schemas.microsoft.com/office/powerpoint/2010/main" val="228325445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53778"/>
          </a:xfrm>
        </p:spPr>
        <p:txBody>
          <a:bodyPr>
            <a:normAutofit/>
          </a:bodyPr>
          <a:lstStyle/>
          <a:p>
            <a:pPr lvl="0" algn="ctr">
              <a:lnSpc>
                <a:spcPct val="100000"/>
              </a:lnSpc>
              <a:spcBef>
                <a:spcPts val="0"/>
              </a:spcBef>
              <a:defRPr/>
            </a:pPr>
            <a:r>
              <a:rPr lang="tr-TR" sz="2400" b="1" kern="0" dirty="0">
                <a:solidFill>
                  <a:srgbClr val="FF0000"/>
                </a:solidFill>
                <a:effectLst>
                  <a:outerShdw blurRad="38100" dist="38100" dir="2700000" algn="tl">
                    <a:srgbClr val="FFFFFF"/>
                  </a:outerShdw>
                </a:effectLst>
                <a:latin typeface="Times New Roman" panose="02020603050405020304" pitchFamily="18" charset="0"/>
                <a:ea typeface="+mn-ea"/>
                <a:cs typeface="Times New Roman" panose="02020603050405020304" pitchFamily="18" charset="0"/>
              </a:rPr>
              <a:t>İÇ KONTROL SİSTEMİ STANDARTLARI</a:t>
            </a:r>
          </a:p>
        </p:txBody>
      </p:sp>
      <p:sp>
        <p:nvSpPr>
          <p:cNvPr id="4" name="object 5"/>
          <p:cNvSpPr/>
          <p:nvPr/>
        </p:nvSpPr>
        <p:spPr>
          <a:xfrm>
            <a:off x="627119" y="1162224"/>
            <a:ext cx="8899955" cy="4859894"/>
          </a:xfrm>
          <a:prstGeom prst="rect">
            <a:avLst/>
          </a:prstGeom>
          <a:blipFill>
            <a:blip r:embed="rId2" cstate="print"/>
            <a:stretch>
              <a:fillRect/>
            </a:stretch>
          </a:blipFill>
        </p:spPr>
        <p:txBody>
          <a:bodyPr wrap="square" lIns="0" tIns="0" rIns="0" bIns="0" rtlCol="0"/>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smtClean="0">
              <a:ln>
                <a:noFill/>
              </a:ln>
              <a:solidFill>
                <a:prstClr val="black"/>
              </a:solidFill>
              <a:effectLst/>
              <a:uLnTx/>
              <a:uFillTx/>
            </a:endParaRPr>
          </a:p>
        </p:txBody>
      </p:sp>
      <p:sp>
        <p:nvSpPr>
          <p:cNvPr id="5" name="Oval 4"/>
          <p:cNvSpPr/>
          <p:nvPr/>
        </p:nvSpPr>
        <p:spPr>
          <a:xfrm>
            <a:off x="838200" y="4895216"/>
            <a:ext cx="1617617" cy="1126902"/>
          </a:xfrm>
          <a:prstGeom prst="ellipse">
            <a:avLst/>
          </a:prstGeom>
          <a:solidFill>
            <a:schemeClr val="accent2">
              <a:lumMod val="40000"/>
              <a:lumOff val="60000"/>
            </a:schemeClr>
          </a:solidFill>
          <a:ln w="12700" cap="flat" cmpd="sng" algn="ctr">
            <a:solidFill>
              <a:schemeClr val="accent2">
                <a:lumMod val="60000"/>
                <a:lumOff val="40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r-TR" sz="1200" b="0" i="0" u="none" strike="noStrike" kern="0" cap="none" spc="0" normalizeH="0" baseline="0" noProof="0" dirty="0" smtClean="0">
                <a:ln>
                  <a:noFill/>
                </a:ln>
                <a:solidFill>
                  <a:prstClr val="black"/>
                </a:solidFill>
                <a:effectLst/>
                <a:uLnTx/>
                <a:uFillTx/>
                <a:latin typeface="Calibri"/>
                <a:ea typeface="+mn-ea"/>
                <a:cs typeface="+mn-cs"/>
              </a:rPr>
              <a:t>Kurumun iş görme biçimini gösterir.</a:t>
            </a:r>
          </a:p>
        </p:txBody>
      </p:sp>
      <p:sp>
        <p:nvSpPr>
          <p:cNvPr id="6" name="Oval 5"/>
          <p:cNvSpPr/>
          <p:nvPr/>
        </p:nvSpPr>
        <p:spPr>
          <a:xfrm>
            <a:off x="2536395" y="3999287"/>
            <a:ext cx="1711629" cy="1531040"/>
          </a:xfrm>
          <a:prstGeom prst="ellipse">
            <a:avLst/>
          </a:prstGeom>
          <a:solidFill>
            <a:srgbClr val="CC99FF"/>
          </a:solidFill>
          <a:ln w="63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r-TR" sz="1100" b="0" i="0" u="none" strike="noStrike" kern="0" cap="none" spc="-5"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Hedefleri olumsuz  </a:t>
            </a:r>
            <a:r>
              <a:rPr kumimoji="0" lang="tr-TR" sz="1100" b="0" i="0" u="none" strike="noStrike" kern="0" cap="none" spc="-1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etkileyecek </a:t>
            </a:r>
            <a:r>
              <a:rPr kumimoji="0" lang="tr-TR" sz="1100" b="0"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iç </a:t>
            </a:r>
            <a:r>
              <a:rPr kumimoji="0" lang="tr-TR" sz="1100" b="0" i="0" u="none" strike="noStrike" kern="0" cap="none" spc="-1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ve dış </a:t>
            </a:r>
            <a:r>
              <a:rPr kumimoji="0" lang="tr-TR" sz="1100" b="0" i="0" u="none" strike="noStrike" kern="0" cap="none" spc="-5"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olayların tespit </a:t>
            </a:r>
            <a:r>
              <a:rPr kumimoji="0" lang="tr-TR" sz="1100" b="0" i="0" u="none" strike="noStrike" kern="0" cap="none" spc="-1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ve  </a:t>
            </a:r>
            <a:r>
              <a:rPr kumimoji="0" lang="tr-TR" sz="1100" b="0" i="0" u="none" strike="noStrike" kern="0" cap="none" spc="-5"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analiz </a:t>
            </a:r>
            <a:r>
              <a:rPr kumimoji="0" lang="tr-TR" sz="1100" b="0" i="0" u="none" strike="noStrike" kern="0" cap="none" spc="-1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edilmesini sağlar</a:t>
            </a:r>
            <a:endParaRPr kumimoji="0" lang="tr-TR" sz="1100" b="0"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7" name="Oval 6"/>
          <p:cNvSpPr/>
          <p:nvPr/>
        </p:nvSpPr>
        <p:spPr>
          <a:xfrm>
            <a:off x="4163446" y="6022118"/>
            <a:ext cx="2315731" cy="835882"/>
          </a:xfrm>
          <a:prstGeom prst="ellipse">
            <a:avLst/>
          </a:prstGeom>
          <a:solidFill>
            <a:srgbClr val="FFCCCC"/>
          </a:solidFill>
          <a:ln w="63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r-TR" sz="1200" b="0"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Riskleri kabul edilebilir düzeyde yönetmeyi sağlar</a:t>
            </a:r>
          </a:p>
        </p:txBody>
      </p:sp>
      <p:sp>
        <p:nvSpPr>
          <p:cNvPr id="8" name="Oval 7"/>
          <p:cNvSpPr/>
          <p:nvPr/>
        </p:nvSpPr>
        <p:spPr>
          <a:xfrm>
            <a:off x="6226015" y="4763589"/>
            <a:ext cx="1481072" cy="1258529"/>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smtClean="0">
                <a:solidFill>
                  <a:prstClr val="black"/>
                </a:solidFill>
                <a:latin typeface="Times New Roman" panose="02020603050405020304" pitchFamily="18" charset="0"/>
                <a:cs typeface="Times New Roman" panose="02020603050405020304" pitchFamily="18" charset="0"/>
              </a:rPr>
              <a:t>Zamanında ve doğru karar alabilmeyi sağlar</a:t>
            </a:r>
            <a:endParaRPr lang="tr-TR" sz="1200" dirty="0">
              <a:solidFill>
                <a:prstClr val="black"/>
              </a:solidFill>
              <a:latin typeface="Times New Roman" panose="02020603050405020304" pitchFamily="18" charset="0"/>
              <a:cs typeface="Times New Roman" panose="02020603050405020304" pitchFamily="18" charset="0"/>
            </a:endParaRPr>
          </a:p>
        </p:txBody>
      </p:sp>
      <p:sp>
        <p:nvSpPr>
          <p:cNvPr id="9" name="Oval 8"/>
          <p:cNvSpPr/>
          <p:nvPr/>
        </p:nvSpPr>
        <p:spPr>
          <a:xfrm>
            <a:off x="7876902" y="3471514"/>
            <a:ext cx="1706777" cy="1292075"/>
          </a:xfrm>
          <a:prstGeom prst="ellipse">
            <a:avLst/>
          </a:prstGeom>
          <a:solidFill>
            <a:srgbClr val="CCFFFF"/>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tr-TR" sz="1100" dirty="0" smtClean="0">
                <a:solidFill>
                  <a:prstClr val="black"/>
                </a:solidFill>
                <a:latin typeface="Times New Roman" panose="02020603050405020304" pitchFamily="18" charset="0"/>
                <a:cs typeface="Times New Roman" panose="02020603050405020304" pitchFamily="18" charset="0"/>
              </a:rPr>
              <a:t>Değişen hedeflere kaynaklara, ortama ve risklere ayak uydurmasını sağlar.</a:t>
            </a:r>
            <a:endParaRPr lang="tr-TR" sz="1100" dirty="0">
              <a:solidFill>
                <a:prstClr val="black"/>
              </a:solidFill>
              <a:latin typeface="Times New Roman" panose="02020603050405020304" pitchFamily="18" charset="0"/>
              <a:cs typeface="Times New Roman" panose="02020603050405020304" pitchFamily="18" charset="0"/>
            </a:endParaRPr>
          </a:p>
        </p:txBody>
      </p:sp>
      <p:sp>
        <p:nvSpPr>
          <p:cNvPr id="10" name="Dikdörtgen 9"/>
          <p:cNvSpPr/>
          <p:nvPr/>
        </p:nvSpPr>
        <p:spPr>
          <a:xfrm>
            <a:off x="8117065" y="5138800"/>
            <a:ext cx="3579590" cy="1169551"/>
          </a:xfrm>
          <a:prstGeom prst="rect">
            <a:avLst/>
          </a:prstGeom>
        </p:spPr>
        <p:txBody>
          <a:bodyPr wrap="square">
            <a:spAutoFit/>
          </a:bodyPr>
          <a:lstStyle/>
          <a:p>
            <a:r>
              <a:rPr lang="tr-TR" sz="1400" dirty="0"/>
              <a:t>Kamu İç Kontrol Standartları COSO modeli çerçevesinde hazırlanmıştır.</a:t>
            </a:r>
          </a:p>
          <a:p>
            <a:pPr marL="285750" indent="-285750">
              <a:buFont typeface="Arial" panose="020B0604020202020204" pitchFamily="34" charset="0"/>
              <a:buChar char="•"/>
            </a:pPr>
            <a:r>
              <a:rPr lang="tr-TR" sz="1400" dirty="0"/>
              <a:t>5 Bileşen</a:t>
            </a:r>
          </a:p>
          <a:p>
            <a:pPr marL="285750" indent="-285750">
              <a:buFont typeface="Arial" panose="020B0604020202020204" pitchFamily="34" charset="0"/>
              <a:buChar char="•"/>
            </a:pPr>
            <a:r>
              <a:rPr lang="tr-TR" sz="1400" dirty="0"/>
              <a:t>18 Standart</a:t>
            </a:r>
          </a:p>
          <a:p>
            <a:pPr marL="285750" indent="-285750">
              <a:buFont typeface="Arial" panose="020B0604020202020204" pitchFamily="34" charset="0"/>
              <a:buChar char="•"/>
            </a:pPr>
            <a:r>
              <a:rPr lang="tr-TR" sz="1400" dirty="0"/>
              <a:t>79 Genel </a:t>
            </a:r>
            <a:r>
              <a:rPr lang="tr-TR" sz="1400" dirty="0" err="1" smtClean="0"/>
              <a:t>Şart’tan</a:t>
            </a:r>
            <a:r>
              <a:rPr lang="tr-TR" sz="1400" dirty="0" smtClean="0"/>
              <a:t> </a:t>
            </a:r>
            <a:r>
              <a:rPr lang="tr-TR" sz="1400" dirty="0"/>
              <a:t>oluşur.</a:t>
            </a:r>
          </a:p>
        </p:txBody>
      </p:sp>
    </p:spTree>
    <p:extLst>
      <p:ext uri="{BB962C8B-B14F-4D97-AF65-F5344CB8AC3E}">
        <p14:creationId xmlns:p14="http://schemas.microsoft.com/office/powerpoint/2010/main" val="17611805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241023DB-B10D-4432-ADF1-E5A75562FF5B}" type="slidenum">
              <a:rPr lang="tr-TR" smtClean="0"/>
              <a:t>22</a:t>
            </a:fld>
            <a:endParaRPr lang="tr-TR"/>
          </a:p>
        </p:txBody>
      </p:sp>
      <p:graphicFrame>
        <p:nvGraphicFramePr>
          <p:cNvPr id="8" name="İçerik Yer Tutucusu 7"/>
          <p:cNvGraphicFramePr>
            <a:graphicFrameLocks noGrp="1"/>
          </p:cNvGraphicFramePr>
          <p:nvPr>
            <p:ph idx="1"/>
            <p:extLst>
              <p:ext uri="{D42A27DB-BD31-4B8C-83A1-F6EECF244321}">
                <p14:modId xmlns:p14="http://schemas.microsoft.com/office/powerpoint/2010/main" val="2874412336"/>
              </p:ext>
            </p:extLst>
          </p:nvPr>
        </p:nvGraphicFramePr>
        <p:xfrm>
          <a:off x="-2" y="4"/>
          <a:ext cx="12192001" cy="6857995"/>
        </p:xfrm>
        <a:graphic>
          <a:graphicData uri="http://schemas.openxmlformats.org/drawingml/2006/table">
            <a:tbl>
              <a:tblPr/>
              <a:tblGrid>
                <a:gridCol w="470853"/>
                <a:gridCol w="850044"/>
                <a:gridCol w="758382"/>
                <a:gridCol w="850044"/>
                <a:gridCol w="471817"/>
                <a:gridCol w="850044"/>
                <a:gridCol w="758382"/>
                <a:gridCol w="850044"/>
                <a:gridCol w="471817"/>
                <a:gridCol w="850044"/>
                <a:gridCol w="758382"/>
                <a:gridCol w="850044"/>
                <a:gridCol w="471817"/>
                <a:gridCol w="850044"/>
                <a:gridCol w="758382"/>
                <a:gridCol w="850044"/>
                <a:gridCol w="471817"/>
              </a:tblGrid>
              <a:tr h="161570">
                <a:tc gridSpan="17">
                  <a:txBody>
                    <a:bodyPr/>
                    <a:lstStyle/>
                    <a:p>
                      <a:pPr algn="ctr" fontAlgn="ctr"/>
                      <a:r>
                        <a:rPr lang="tr-TR" sz="600" b="1" i="0" u="none" strike="noStrike">
                          <a:solidFill>
                            <a:srgbClr val="000000"/>
                          </a:solidFill>
                          <a:effectLst/>
                          <a:latin typeface="Times New Roman" panose="02020603050405020304" pitchFamily="18" charset="0"/>
                        </a:rPr>
                        <a:t>MERSİN SAĞLIK MÜDÜRLÜĞÜ</a:t>
                      </a:r>
                    </a:p>
                  </a:txBody>
                  <a:tcPr marL="2449" marR="2449" marT="2449"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a:noFill/>
                    </a:lnB>
                    <a:solidFill>
                      <a:srgbClr val="FCD5B4"/>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61570">
                <a:tc gridSpan="17">
                  <a:txBody>
                    <a:bodyPr/>
                    <a:lstStyle/>
                    <a:p>
                      <a:pPr algn="ctr" fontAlgn="ctr"/>
                      <a:r>
                        <a:rPr lang="tr-TR" sz="600" b="1" i="0" u="none" strike="noStrike">
                          <a:solidFill>
                            <a:srgbClr val="000000"/>
                          </a:solidFill>
                          <a:effectLst/>
                          <a:latin typeface="Times New Roman" panose="02020603050405020304" pitchFamily="18" charset="0"/>
                        </a:rPr>
                        <a:t>2021 - 2022 İç Kontrol Eylem Planı Çalışmaları </a:t>
                      </a:r>
                    </a:p>
                  </a:txBody>
                  <a:tcPr marL="2449" marR="2449" marT="2449"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a:noFill/>
                    </a:lnB>
                    <a:solidFill>
                      <a:srgbClr val="FCD5B4"/>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61570">
                <a:tc gridSpan="17">
                  <a:txBody>
                    <a:bodyPr/>
                    <a:lstStyle/>
                    <a:p>
                      <a:pPr algn="ctr" fontAlgn="ctr"/>
                      <a:r>
                        <a:rPr lang="tr-TR" sz="600" b="1" i="0" u="none" strike="noStrike">
                          <a:solidFill>
                            <a:srgbClr val="000000"/>
                          </a:solidFill>
                          <a:effectLst/>
                          <a:latin typeface="Times New Roman" panose="02020603050405020304" pitchFamily="18" charset="0"/>
                        </a:rPr>
                        <a:t>Takip Cetveli</a:t>
                      </a:r>
                    </a:p>
                  </a:txBody>
                  <a:tcPr marL="2449" marR="2449" marT="2449"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CD5B4"/>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61570">
                <a:tc rowSpan="2">
                  <a:txBody>
                    <a:bodyPr/>
                    <a:lstStyle/>
                    <a:p>
                      <a:pPr algn="ctr" fontAlgn="b"/>
                      <a:r>
                        <a:rPr lang="tr-TR" sz="300" b="0" i="0" u="none" strike="noStrike">
                          <a:solidFill>
                            <a:srgbClr val="000000"/>
                          </a:solidFill>
                          <a:effectLst/>
                          <a:latin typeface="Calibri" panose="020F0502020204030204" pitchFamily="34" charset="0"/>
                        </a:rPr>
                        <a:t> </a:t>
                      </a:r>
                    </a:p>
                  </a:txBody>
                  <a:tcPr marL="2449" marR="2449" marT="2449"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tr-TR" sz="600" b="1" i="0" u="none" strike="noStrike">
                          <a:solidFill>
                            <a:srgbClr val="000000"/>
                          </a:solidFill>
                          <a:effectLst/>
                          <a:latin typeface="Times New Roman" panose="02020603050405020304" pitchFamily="18" charset="0"/>
                        </a:rPr>
                        <a:t>1. Çeyrek Çalışmalar</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600" b="1" i="0" u="none" strike="noStrike">
                          <a:solidFill>
                            <a:srgbClr val="000000"/>
                          </a:solidFill>
                          <a:effectLst/>
                          <a:latin typeface="Calibri" panose="020F0502020204030204" pitchFamily="34" charset="0"/>
                        </a:rPr>
                        <a:t>2. Çeyrek Çalışmalar</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600" b="1" i="0" u="none" strike="noStrike">
                          <a:solidFill>
                            <a:srgbClr val="000000"/>
                          </a:solidFill>
                          <a:effectLst/>
                          <a:latin typeface="Calibri" panose="020F0502020204030204" pitchFamily="34" charset="0"/>
                        </a:rPr>
                        <a:t>3. Çeyrek Çalışmalar</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lgn="ctr" fontAlgn="ctr"/>
                      <a:r>
                        <a:rPr lang="tr-TR" sz="600" b="1" i="0" u="none" strike="noStrike">
                          <a:solidFill>
                            <a:srgbClr val="000000"/>
                          </a:solidFill>
                          <a:effectLst/>
                          <a:latin typeface="Calibri" panose="020F0502020204030204" pitchFamily="34" charset="0"/>
                        </a:rPr>
                        <a:t>4. Çeyrek Çalışmalar</a:t>
                      </a:r>
                    </a:p>
                  </a:txBody>
                  <a:tcPr marL="2449" marR="2449" marT="2449"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r>
              <a:tr h="161570">
                <a:tc vMerge="1">
                  <a:txBody>
                    <a:bodyPr/>
                    <a:lstStyle/>
                    <a:p>
                      <a:endParaRPr lang="tr-TR"/>
                    </a:p>
                  </a:txBody>
                  <a:tcPr/>
                </a:tc>
                <a:tc>
                  <a:txBody>
                    <a:bodyPr/>
                    <a:lstStyle/>
                    <a:p>
                      <a:pPr algn="ctr" fontAlgn="ctr"/>
                      <a:r>
                        <a:rPr lang="tr-TR" sz="400" b="1" i="0" u="none" strike="noStrike">
                          <a:solidFill>
                            <a:srgbClr val="000000"/>
                          </a:solidFill>
                          <a:effectLst/>
                          <a:latin typeface="Calibri" panose="020F0502020204030204" pitchFamily="34" charset="0"/>
                        </a:rPr>
                        <a:t>OCAK</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effectLst/>
                          <a:latin typeface="Calibri" panose="020F0502020204030204" pitchFamily="34" charset="0"/>
                        </a:rPr>
                        <a:t>ŞUBAT</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effectLst/>
                          <a:latin typeface="Calibri" panose="020F0502020204030204" pitchFamily="34" charset="0"/>
                        </a:rPr>
                        <a:t>MART</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effectLst/>
                          <a:latin typeface="Calibri" panose="020F0502020204030204" pitchFamily="34" charset="0"/>
                        </a:rPr>
                        <a:t>AÇIKLAMA</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effectLst/>
                          <a:latin typeface="Calibri" panose="020F0502020204030204" pitchFamily="34" charset="0"/>
                        </a:rPr>
                        <a:t>NİSAN</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effectLst/>
                          <a:latin typeface="Calibri" panose="020F0502020204030204" pitchFamily="34" charset="0"/>
                        </a:rPr>
                        <a:t>MAYIS</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effectLst/>
                          <a:latin typeface="Calibri" panose="020F0502020204030204" pitchFamily="34" charset="0"/>
                        </a:rPr>
                        <a:t>HAZİRAN</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effectLst/>
                          <a:latin typeface="Calibri" panose="020F0502020204030204" pitchFamily="34" charset="0"/>
                        </a:rPr>
                        <a:t>AÇIKLAMA</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effectLst/>
                          <a:latin typeface="Calibri" panose="020F0502020204030204" pitchFamily="34" charset="0"/>
                        </a:rPr>
                        <a:t>TEMMUZ</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effectLst/>
                          <a:latin typeface="Calibri" panose="020F0502020204030204" pitchFamily="34" charset="0"/>
                        </a:rPr>
                        <a:t>AĞUSTOS</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effectLst/>
                          <a:latin typeface="Calibri" panose="020F0502020204030204" pitchFamily="34" charset="0"/>
                        </a:rPr>
                        <a:t>EYLÜL</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effectLst/>
                          <a:latin typeface="Calibri" panose="020F0502020204030204" pitchFamily="34" charset="0"/>
                        </a:rPr>
                        <a:t>AÇIKLAMA</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effectLst/>
                          <a:latin typeface="Calibri" panose="020F0502020204030204" pitchFamily="34" charset="0"/>
                        </a:rPr>
                        <a:t>EKİM</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effectLst/>
                          <a:latin typeface="Calibri" panose="020F0502020204030204" pitchFamily="34" charset="0"/>
                        </a:rPr>
                        <a:t>KASIM</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effectLst/>
                          <a:latin typeface="Calibri" panose="020F0502020204030204" pitchFamily="34" charset="0"/>
                        </a:rPr>
                        <a:t>ARALIK</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400" b="1" i="0" u="none" strike="noStrike">
                          <a:solidFill>
                            <a:srgbClr val="000000"/>
                          </a:solidFill>
                          <a:effectLst/>
                          <a:latin typeface="Calibri" panose="020F0502020204030204" pitchFamily="34" charset="0"/>
                        </a:rPr>
                        <a:t>AÇIKLAMA</a:t>
                      </a:r>
                    </a:p>
                  </a:txBody>
                  <a:tcPr marL="2449" marR="2449" marT="2449"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8710">
                <a:tc rowSpan="2">
                  <a:txBody>
                    <a:bodyPr/>
                    <a:lstStyle/>
                    <a:p>
                      <a:pPr algn="ctr" fontAlgn="ctr"/>
                      <a:r>
                        <a:rPr lang="tr-TR" sz="600" b="1" i="0" u="none" strike="noStrike">
                          <a:solidFill>
                            <a:srgbClr val="FF0000"/>
                          </a:solidFill>
                          <a:effectLst/>
                          <a:latin typeface="Calibri" panose="020F0502020204030204" pitchFamily="34" charset="0"/>
                        </a:rPr>
                        <a:t>Sürekliliği Olan Eylemler</a:t>
                      </a:r>
                    </a:p>
                  </a:txBody>
                  <a:tcPr marL="2449" marR="2449" marT="2449" marB="0" vert="vert27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gridSpan="3">
                  <a:txBody>
                    <a:bodyPr/>
                    <a:lstStyle/>
                    <a:p>
                      <a:pPr algn="l" fontAlgn="ctr"/>
                      <a:r>
                        <a:rPr lang="tr-TR" sz="500" b="1" i="0" u="none" strike="noStrike">
                          <a:solidFill>
                            <a:srgbClr val="000000"/>
                          </a:solidFill>
                          <a:effectLst/>
                          <a:latin typeface="Calibri" panose="020F0502020204030204" pitchFamily="34" charset="0"/>
                        </a:rPr>
                        <a:t>E 2.7.1. </a:t>
                      </a:r>
                      <a:r>
                        <a:rPr lang="tr-TR" sz="500" b="1" i="0" u="sng" strike="noStrike">
                          <a:solidFill>
                            <a:srgbClr val="000000"/>
                          </a:solidFill>
                          <a:effectLst/>
                          <a:latin typeface="Calibri" panose="020F0502020204030204" pitchFamily="34" charset="0"/>
                        </a:rPr>
                        <a:t>Başkanlık düzeyinde</a:t>
                      </a:r>
                      <a:r>
                        <a:rPr lang="tr-TR" sz="500" b="1" i="0" u="none" strike="noStrike">
                          <a:solidFill>
                            <a:srgbClr val="000000"/>
                          </a:solidFill>
                          <a:effectLst/>
                          <a:latin typeface="Calibri" panose="020F0502020204030204" pitchFamily="34" charset="0"/>
                        </a:rPr>
                        <a:t> görev alanı ile ilgili Üç Aylık Durum Raporunun hazırlanması</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DC4FF"/>
                    </a:solidFill>
                  </a:tcPr>
                </a:tc>
                <a:tc hMerge="1">
                  <a:txBody>
                    <a:bodyPr/>
                    <a:lstStyle/>
                    <a:p>
                      <a:endParaRPr lang="tr-TR"/>
                    </a:p>
                  </a:txBody>
                  <a:tcPr/>
                </a:tc>
                <a:tc hMerge="1">
                  <a:txBody>
                    <a:bodyPr/>
                    <a:lstStyle/>
                    <a:p>
                      <a:endParaRPr lang="tr-TR"/>
                    </a:p>
                  </a:txBody>
                  <a:tcPr/>
                </a:tc>
                <a:tc>
                  <a:txBody>
                    <a:bodyPr/>
                    <a:lstStyle/>
                    <a:p>
                      <a:pPr algn="l" fontAlgn="ctr"/>
                      <a:r>
                        <a:rPr lang="tr-TR" sz="500" b="0" i="0" u="none" strike="noStrike">
                          <a:solidFill>
                            <a:srgbClr val="000000"/>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l" fontAlgn="ctr"/>
                      <a:r>
                        <a:rPr lang="tr-TR" sz="500" b="1" i="0" u="none" strike="noStrike">
                          <a:solidFill>
                            <a:srgbClr val="000000"/>
                          </a:solidFill>
                          <a:effectLst/>
                          <a:latin typeface="Calibri" panose="020F0502020204030204" pitchFamily="34" charset="0"/>
                        </a:rPr>
                        <a:t>E 2.7.1. </a:t>
                      </a:r>
                      <a:r>
                        <a:rPr lang="tr-TR" sz="500" b="1" i="0" u="sng" strike="noStrike">
                          <a:solidFill>
                            <a:srgbClr val="000000"/>
                          </a:solidFill>
                          <a:effectLst/>
                          <a:latin typeface="Calibri" panose="020F0502020204030204" pitchFamily="34" charset="0"/>
                        </a:rPr>
                        <a:t>Başkanlık düzeyinde</a:t>
                      </a:r>
                      <a:r>
                        <a:rPr lang="tr-TR" sz="500" b="1" i="0" u="none" strike="noStrike">
                          <a:solidFill>
                            <a:srgbClr val="000000"/>
                          </a:solidFill>
                          <a:effectLst/>
                          <a:latin typeface="Calibri" panose="020F0502020204030204" pitchFamily="34" charset="0"/>
                        </a:rPr>
                        <a:t> görev alanı ile ilgili Üç Aylık Durum Raporunun hazırlanması</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DC4FF"/>
                    </a:solidFill>
                  </a:tcPr>
                </a:tc>
                <a:tc hMerge="1">
                  <a:txBody>
                    <a:bodyPr/>
                    <a:lstStyle/>
                    <a:p>
                      <a:endParaRPr lang="tr-TR"/>
                    </a:p>
                  </a:txBody>
                  <a:tcPr/>
                </a:tc>
                <a:tc hMerge="1">
                  <a:txBody>
                    <a:bodyPr/>
                    <a:lstStyle/>
                    <a:p>
                      <a:endParaRPr lang="tr-TR"/>
                    </a:p>
                  </a:txBody>
                  <a:tcPr/>
                </a:tc>
                <a:tc>
                  <a:txBody>
                    <a:bodyPr/>
                    <a:lstStyle/>
                    <a:p>
                      <a:pPr algn="l" fontAlgn="ctr"/>
                      <a:r>
                        <a:rPr lang="tr-TR" sz="500" b="0" i="0" u="none" strike="noStrike">
                          <a:solidFill>
                            <a:srgbClr val="000000"/>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l" fontAlgn="ctr"/>
                      <a:r>
                        <a:rPr lang="tr-TR" sz="500" b="1" i="0" u="none" strike="noStrike">
                          <a:solidFill>
                            <a:srgbClr val="000000"/>
                          </a:solidFill>
                          <a:effectLst/>
                          <a:latin typeface="Calibri" panose="020F0502020204030204" pitchFamily="34" charset="0"/>
                        </a:rPr>
                        <a:t>E 2.7.1. </a:t>
                      </a:r>
                      <a:r>
                        <a:rPr lang="tr-TR" sz="500" b="1" i="0" u="sng" strike="noStrike">
                          <a:solidFill>
                            <a:srgbClr val="000000"/>
                          </a:solidFill>
                          <a:effectLst/>
                          <a:latin typeface="Calibri" panose="020F0502020204030204" pitchFamily="34" charset="0"/>
                        </a:rPr>
                        <a:t>Başkanlık düzeyinde</a:t>
                      </a:r>
                      <a:r>
                        <a:rPr lang="tr-TR" sz="500" b="1" i="0" u="none" strike="noStrike">
                          <a:solidFill>
                            <a:srgbClr val="000000"/>
                          </a:solidFill>
                          <a:effectLst/>
                          <a:latin typeface="Calibri" panose="020F0502020204030204" pitchFamily="34" charset="0"/>
                        </a:rPr>
                        <a:t> görev alanı ile ilgili Üç Aylık Durum Raporunun hazırlanması</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DC4FF"/>
                    </a:solidFill>
                  </a:tcPr>
                </a:tc>
                <a:tc hMerge="1">
                  <a:txBody>
                    <a:bodyPr/>
                    <a:lstStyle/>
                    <a:p>
                      <a:endParaRPr lang="tr-TR"/>
                    </a:p>
                  </a:txBody>
                  <a:tcPr/>
                </a:tc>
                <a:tc hMerge="1">
                  <a:txBody>
                    <a:bodyPr/>
                    <a:lstStyle/>
                    <a:p>
                      <a:endParaRPr lang="tr-TR"/>
                    </a:p>
                  </a:txBody>
                  <a:tcPr/>
                </a:tc>
                <a:tc>
                  <a:txBody>
                    <a:bodyPr/>
                    <a:lstStyle/>
                    <a:p>
                      <a:pPr algn="l" fontAlgn="ctr"/>
                      <a:r>
                        <a:rPr lang="tr-TR" sz="500" b="0" i="0" u="none" strike="noStrike">
                          <a:solidFill>
                            <a:srgbClr val="000000"/>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l" fontAlgn="ctr"/>
                      <a:r>
                        <a:rPr lang="tr-TR" sz="500" b="1" i="0" u="none" strike="noStrike">
                          <a:solidFill>
                            <a:srgbClr val="000000"/>
                          </a:solidFill>
                          <a:effectLst/>
                          <a:latin typeface="Calibri" panose="020F0502020204030204" pitchFamily="34" charset="0"/>
                        </a:rPr>
                        <a:t>E 2.7.1. </a:t>
                      </a:r>
                      <a:r>
                        <a:rPr lang="tr-TR" sz="500" b="1" i="0" u="sng" strike="noStrike">
                          <a:solidFill>
                            <a:srgbClr val="000000"/>
                          </a:solidFill>
                          <a:effectLst/>
                          <a:latin typeface="Calibri" panose="020F0502020204030204" pitchFamily="34" charset="0"/>
                        </a:rPr>
                        <a:t>Başkanlık düzeyinde</a:t>
                      </a:r>
                      <a:r>
                        <a:rPr lang="tr-TR" sz="500" b="1" i="0" u="none" strike="noStrike">
                          <a:solidFill>
                            <a:srgbClr val="000000"/>
                          </a:solidFill>
                          <a:effectLst/>
                          <a:latin typeface="Calibri" panose="020F0502020204030204" pitchFamily="34" charset="0"/>
                        </a:rPr>
                        <a:t> görev alanı ile ilgili Üç Aylık Durum Raporunun hazırlanması</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DC4FF"/>
                    </a:solidFill>
                  </a:tcPr>
                </a:tc>
                <a:tc hMerge="1">
                  <a:txBody>
                    <a:bodyPr/>
                    <a:lstStyle/>
                    <a:p>
                      <a:endParaRPr lang="tr-TR"/>
                    </a:p>
                  </a:txBody>
                  <a:tcPr/>
                </a:tc>
                <a:tc hMerge="1">
                  <a:txBody>
                    <a:bodyPr/>
                    <a:lstStyle/>
                    <a:p>
                      <a:endParaRPr lang="tr-TR"/>
                    </a:p>
                  </a:txBody>
                  <a:tcPr/>
                </a:tc>
                <a:tc>
                  <a:txBody>
                    <a:bodyPr/>
                    <a:lstStyle/>
                    <a:p>
                      <a:pPr algn="l" fontAlgn="ctr"/>
                      <a:r>
                        <a:rPr lang="tr-TR" sz="400" b="0" i="0" u="none" strike="noStrike">
                          <a:solidFill>
                            <a:srgbClr val="538DD5"/>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8710">
                <a:tc vMerge="1">
                  <a:txBody>
                    <a:bodyPr/>
                    <a:lstStyle/>
                    <a:p>
                      <a:endParaRPr lang="tr-TR"/>
                    </a:p>
                  </a:txBody>
                  <a:tcPr/>
                </a:tc>
                <a:tc gridSpan="3">
                  <a:txBody>
                    <a:bodyPr/>
                    <a:lstStyle/>
                    <a:p>
                      <a:pPr algn="ctr" fontAlgn="ctr"/>
                      <a:r>
                        <a:rPr lang="tr-TR" sz="500" b="1" i="0" u="none" strike="noStrike">
                          <a:solidFill>
                            <a:srgbClr val="948A54"/>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hMerge="1">
                  <a:txBody>
                    <a:bodyPr/>
                    <a:lstStyle/>
                    <a:p>
                      <a:endParaRPr lang="tr-TR"/>
                    </a:p>
                  </a:txBody>
                  <a:tcPr/>
                </a:tc>
                <a:tc hMerge="1">
                  <a:txBody>
                    <a:bodyPr/>
                    <a:lstStyle/>
                    <a:p>
                      <a:endParaRPr lang="tr-TR"/>
                    </a:p>
                  </a:txBody>
                  <a:tcPr/>
                </a:tc>
                <a:tc>
                  <a:txBody>
                    <a:bodyPr/>
                    <a:lstStyle/>
                    <a:p>
                      <a:pPr algn="l" fontAlgn="ctr"/>
                      <a:r>
                        <a:rPr lang="tr-TR" sz="500" b="1" i="0" u="none" strike="noStrike">
                          <a:solidFill>
                            <a:srgbClr val="948A54"/>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fontAlgn="ctr"/>
                      <a:r>
                        <a:rPr lang="tr-TR" sz="500" b="1" i="0" u="none" strike="noStrike">
                          <a:solidFill>
                            <a:srgbClr val="948A54"/>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hMerge="1">
                  <a:txBody>
                    <a:bodyPr/>
                    <a:lstStyle/>
                    <a:p>
                      <a:endParaRPr lang="tr-TR"/>
                    </a:p>
                  </a:txBody>
                  <a:tcPr/>
                </a:tc>
                <a:tc hMerge="1">
                  <a:txBody>
                    <a:bodyPr/>
                    <a:lstStyle/>
                    <a:p>
                      <a:endParaRPr lang="tr-TR"/>
                    </a:p>
                  </a:txBody>
                  <a:tcPr/>
                </a:tc>
                <a:tc>
                  <a:txBody>
                    <a:bodyPr/>
                    <a:lstStyle/>
                    <a:p>
                      <a:pPr algn="l" fontAlgn="ctr"/>
                      <a:r>
                        <a:rPr lang="tr-TR" sz="500" b="1" i="0" u="none" strike="noStrike">
                          <a:solidFill>
                            <a:srgbClr val="948A54"/>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fontAlgn="ctr"/>
                      <a:r>
                        <a:rPr lang="tr-TR" sz="500" b="1" i="0" u="none" strike="noStrike">
                          <a:solidFill>
                            <a:srgbClr val="948A54"/>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hMerge="1">
                  <a:txBody>
                    <a:bodyPr/>
                    <a:lstStyle/>
                    <a:p>
                      <a:endParaRPr lang="tr-TR"/>
                    </a:p>
                  </a:txBody>
                  <a:tcPr/>
                </a:tc>
                <a:tc hMerge="1">
                  <a:txBody>
                    <a:bodyPr/>
                    <a:lstStyle/>
                    <a:p>
                      <a:endParaRPr lang="tr-TR"/>
                    </a:p>
                  </a:txBody>
                  <a:tcPr/>
                </a:tc>
                <a:tc>
                  <a:txBody>
                    <a:bodyPr/>
                    <a:lstStyle/>
                    <a:p>
                      <a:pPr algn="l" fontAlgn="ctr"/>
                      <a:r>
                        <a:rPr lang="tr-TR" sz="500" b="1" i="0" u="none" strike="noStrike">
                          <a:solidFill>
                            <a:srgbClr val="948A54"/>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fontAlgn="ctr"/>
                      <a:r>
                        <a:rPr lang="tr-TR" sz="500" b="1" i="0" u="none" strike="noStrike">
                          <a:solidFill>
                            <a:srgbClr val="948A54"/>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hMerge="1">
                  <a:txBody>
                    <a:bodyPr/>
                    <a:lstStyle/>
                    <a:p>
                      <a:endParaRPr lang="tr-TR"/>
                    </a:p>
                  </a:txBody>
                  <a:tcPr/>
                </a:tc>
                <a:tc hMerge="1">
                  <a:txBody>
                    <a:bodyPr/>
                    <a:lstStyle/>
                    <a:p>
                      <a:endParaRPr lang="tr-TR"/>
                    </a:p>
                  </a:txBody>
                  <a:tcPr/>
                </a:tc>
                <a:tc>
                  <a:txBody>
                    <a:bodyPr/>
                    <a:lstStyle/>
                    <a:p>
                      <a:pPr algn="l" fontAlgn="ctr"/>
                      <a:r>
                        <a:rPr lang="tr-TR" sz="300" b="1" i="0" u="none" strike="noStrike">
                          <a:solidFill>
                            <a:srgbClr val="948A54"/>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32803">
                <a:tc>
                  <a:txBody>
                    <a:bodyPr/>
                    <a:lstStyle/>
                    <a:p>
                      <a:pPr algn="l" fontAlgn="b"/>
                      <a:r>
                        <a:rPr lang="tr-TR" sz="600" b="1" i="0" u="none" strike="noStrike">
                          <a:solidFill>
                            <a:srgbClr val="000000"/>
                          </a:solidFill>
                          <a:effectLst/>
                          <a:latin typeface="Calibri" panose="020F0502020204030204" pitchFamily="34" charset="0"/>
                        </a:rPr>
                        <a:t> </a:t>
                      </a:r>
                    </a:p>
                  </a:txBody>
                  <a:tcPr marL="2449" marR="2449" marT="2449" marB="0" anchor="b">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gridSpan="3">
                  <a:txBody>
                    <a:bodyPr/>
                    <a:lstStyle/>
                    <a:p>
                      <a:pPr algn="ctr" fontAlgn="ctr"/>
                      <a:r>
                        <a:rPr lang="tr-TR" sz="500" b="0" i="0" u="none" strike="noStrike">
                          <a:solidFill>
                            <a:srgbClr val="948A54"/>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hMerge="1">
                  <a:txBody>
                    <a:bodyPr/>
                    <a:lstStyle/>
                    <a:p>
                      <a:endParaRPr lang="tr-TR"/>
                    </a:p>
                  </a:txBody>
                  <a:tcPr/>
                </a:tc>
                <a:tc hMerge="1">
                  <a:txBody>
                    <a:bodyPr/>
                    <a:lstStyle/>
                    <a:p>
                      <a:endParaRPr lang="tr-TR"/>
                    </a:p>
                  </a:txBody>
                  <a:tcPr/>
                </a:tc>
                <a:tc>
                  <a:txBody>
                    <a:bodyPr/>
                    <a:lstStyle/>
                    <a:p>
                      <a:pPr algn="l" fontAlgn="ctr"/>
                      <a:r>
                        <a:rPr lang="tr-TR" sz="500" b="0" i="0" u="none" strike="noStrike">
                          <a:solidFill>
                            <a:srgbClr val="948A54"/>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gridSpan="3">
                  <a:txBody>
                    <a:bodyPr/>
                    <a:lstStyle/>
                    <a:p>
                      <a:pPr algn="ctr" fontAlgn="ctr"/>
                      <a:r>
                        <a:rPr lang="tr-TR" sz="500" b="0" i="0" u="none" strike="noStrike">
                          <a:solidFill>
                            <a:srgbClr val="948A54"/>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hMerge="1">
                  <a:txBody>
                    <a:bodyPr/>
                    <a:lstStyle/>
                    <a:p>
                      <a:endParaRPr lang="tr-TR"/>
                    </a:p>
                  </a:txBody>
                  <a:tcPr/>
                </a:tc>
                <a:tc hMerge="1">
                  <a:txBody>
                    <a:bodyPr/>
                    <a:lstStyle/>
                    <a:p>
                      <a:endParaRPr lang="tr-TR"/>
                    </a:p>
                  </a:txBody>
                  <a:tcPr/>
                </a:tc>
                <a:tc>
                  <a:txBody>
                    <a:bodyPr/>
                    <a:lstStyle/>
                    <a:p>
                      <a:pPr algn="l" fontAlgn="ctr"/>
                      <a:r>
                        <a:rPr lang="tr-TR" sz="500" b="0" i="0" u="none" strike="noStrike">
                          <a:solidFill>
                            <a:srgbClr val="948A54"/>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gridSpan="3">
                  <a:txBody>
                    <a:bodyPr/>
                    <a:lstStyle/>
                    <a:p>
                      <a:pPr algn="ctr" fontAlgn="ctr"/>
                      <a:r>
                        <a:rPr lang="tr-TR" sz="500" b="0" i="0" u="none" strike="noStrike">
                          <a:solidFill>
                            <a:srgbClr val="948A54"/>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hMerge="1">
                  <a:txBody>
                    <a:bodyPr/>
                    <a:lstStyle/>
                    <a:p>
                      <a:endParaRPr lang="tr-TR"/>
                    </a:p>
                  </a:txBody>
                  <a:tcPr/>
                </a:tc>
                <a:tc hMerge="1">
                  <a:txBody>
                    <a:bodyPr/>
                    <a:lstStyle/>
                    <a:p>
                      <a:endParaRPr lang="tr-TR"/>
                    </a:p>
                  </a:txBody>
                  <a:tcPr/>
                </a:tc>
                <a:tc>
                  <a:txBody>
                    <a:bodyPr/>
                    <a:lstStyle/>
                    <a:p>
                      <a:pPr algn="l" fontAlgn="ctr"/>
                      <a:r>
                        <a:rPr lang="tr-TR" sz="500" b="0" i="0" u="none" strike="noStrike">
                          <a:solidFill>
                            <a:srgbClr val="948A54"/>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gridSpan="3">
                  <a:txBody>
                    <a:bodyPr/>
                    <a:lstStyle/>
                    <a:p>
                      <a:pPr algn="ctr" fontAlgn="ctr"/>
                      <a:r>
                        <a:rPr lang="tr-TR" sz="500" b="0" i="0" u="none" strike="noStrike">
                          <a:solidFill>
                            <a:srgbClr val="948A54"/>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hMerge="1">
                  <a:txBody>
                    <a:bodyPr/>
                    <a:lstStyle/>
                    <a:p>
                      <a:endParaRPr lang="tr-TR"/>
                    </a:p>
                  </a:txBody>
                  <a:tcPr/>
                </a:tc>
                <a:tc hMerge="1">
                  <a:txBody>
                    <a:bodyPr/>
                    <a:lstStyle/>
                    <a:p>
                      <a:endParaRPr lang="tr-TR"/>
                    </a:p>
                  </a:txBody>
                  <a:tcPr/>
                </a:tc>
                <a:tc>
                  <a:txBody>
                    <a:bodyPr/>
                    <a:lstStyle/>
                    <a:p>
                      <a:pPr algn="l" fontAlgn="ctr"/>
                      <a:r>
                        <a:rPr lang="tr-TR" sz="300" b="0" i="0" u="none" strike="noStrike">
                          <a:solidFill>
                            <a:srgbClr val="948A54"/>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r>
              <a:tr h="434597">
                <a:tc rowSpan="17">
                  <a:txBody>
                    <a:bodyPr/>
                    <a:lstStyle/>
                    <a:p>
                      <a:pPr algn="ctr" fontAlgn="ctr"/>
                      <a:r>
                        <a:rPr lang="tr-TR" sz="700" b="1" i="0" u="none" strike="noStrike">
                          <a:solidFill>
                            <a:srgbClr val="FF0000"/>
                          </a:solidFill>
                          <a:effectLst/>
                          <a:latin typeface="Calibri" panose="020F0502020204030204" pitchFamily="34" charset="0"/>
                        </a:rPr>
                        <a:t>Dönemsel Eylem Çalışmaları </a:t>
                      </a:r>
                    </a:p>
                  </a:txBody>
                  <a:tcPr marL="2449" marR="2449" marT="2449" marB="0" vert="vert27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D5B4"/>
                    </a:solidFill>
                  </a:tcPr>
                </a:tc>
                <a:tc gridSpan="3">
                  <a:txBody>
                    <a:bodyPr/>
                    <a:lstStyle/>
                    <a:p>
                      <a:pPr algn="l" fontAlgn="ctr"/>
                      <a:r>
                        <a:rPr lang="tr-TR" sz="500" b="1" i="0" u="none" strike="noStrike">
                          <a:solidFill>
                            <a:srgbClr val="000000"/>
                          </a:solidFill>
                          <a:effectLst/>
                          <a:latin typeface="Calibri" panose="020F0502020204030204" pitchFamily="34" charset="0"/>
                        </a:rPr>
                        <a:t>E 1.1.1. </a:t>
                      </a:r>
                      <a:r>
                        <a:rPr lang="tr-TR" sz="500" b="1" i="0" u="sng" strike="noStrike">
                          <a:solidFill>
                            <a:srgbClr val="000000"/>
                          </a:solidFill>
                          <a:effectLst/>
                          <a:latin typeface="Calibri" panose="020F0502020204030204" pitchFamily="34" charset="0"/>
                        </a:rPr>
                        <a:t>Harcama Birimi düzeyinde</a:t>
                      </a:r>
                      <a:r>
                        <a:rPr lang="tr-TR" sz="500" b="1" i="0" u="none" strike="noStrike">
                          <a:solidFill>
                            <a:srgbClr val="000000"/>
                          </a:solidFill>
                          <a:effectLst/>
                          <a:latin typeface="Calibri" panose="020F0502020204030204" pitchFamily="34" charset="0"/>
                        </a:rPr>
                        <a:t> Yeni başlayan yönetici ve personele verilmek üzere kurum hakkında genel bilgilendirme dosyasının (Kamu İç Kontrol Standartlarına Uyum Eylem Planı, Stratejik Plan ve yönetim kararlılık beyanı vb.) hazırlanması</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tr-TR"/>
                    </a:p>
                  </a:txBody>
                  <a:tcPr/>
                </a:tc>
                <a:tc hMerge="1">
                  <a:txBody>
                    <a:bodyPr/>
                    <a:lstStyle/>
                    <a:p>
                      <a:endParaRPr lang="tr-TR"/>
                    </a:p>
                  </a:txBody>
                  <a:tcPr/>
                </a:tc>
                <a:tc>
                  <a:txBody>
                    <a:bodyPr/>
                    <a:lstStyle/>
                    <a:p>
                      <a:pPr algn="ctr" fontAlgn="ctr"/>
                      <a:r>
                        <a:rPr lang="tr-TR" sz="500" b="1" i="0" u="none" strike="noStrike">
                          <a:solidFill>
                            <a:srgbClr val="538DD5"/>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l" fontAlgn="ctr"/>
                      <a:r>
                        <a:rPr lang="tr-TR" sz="500" b="1" i="0" u="none" strike="noStrike">
                          <a:solidFill>
                            <a:srgbClr val="000000"/>
                          </a:solidFill>
                          <a:effectLst/>
                          <a:latin typeface="Calibri" panose="020F0502020204030204" pitchFamily="34" charset="0"/>
                        </a:rPr>
                        <a:t>E 1.1.2. </a:t>
                      </a:r>
                      <a:r>
                        <a:rPr lang="tr-TR" sz="500" b="1" i="0" u="sng" strike="noStrike">
                          <a:solidFill>
                            <a:srgbClr val="000000"/>
                          </a:solidFill>
                          <a:effectLst/>
                          <a:latin typeface="Calibri" panose="020F0502020204030204" pitchFamily="34" charset="0"/>
                        </a:rPr>
                        <a:t>Harcama Birimi düzeyinde</a:t>
                      </a:r>
                      <a:r>
                        <a:rPr lang="tr-TR" sz="500" b="1" i="0" u="none" strike="noStrike">
                          <a:solidFill>
                            <a:srgbClr val="000000"/>
                          </a:solidFill>
                          <a:effectLst/>
                          <a:latin typeface="Calibri" panose="020F0502020204030204" pitchFamily="34" charset="0"/>
                        </a:rPr>
                        <a:t> İç kontrole yönelik farkındalığın artırılması için elektronik yayınlar yapılması</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tr-TR"/>
                    </a:p>
                  </a:txBody>
                  <a:tcPr/>
                </a:tc>
                <a:tc hMerge="1">
                  <a:txBody>
                    <a:bodyPr/>
                    <a:lstStyle/>
                    <a:p>
                      <a:endParaRPr lang="tr-TR"/>
                    </a:p>
                  </a:txBody>
                  <a:tcPr/>
                </a:tc>
                <a:tc>
                  <a:txBody>
                    <a:bodyPr/>
                    <a:lstStyle/>
                    <a:p>
                      <a:pPr algn="ctr" fontAlgn="ctr"/>
                      <a:r>
                        <a:rPr lang="tr-TR" sz="500" b="1" i="0" u="none" strike="noStrike">
                          <a:solidFill>
                            <a:srgbClr val="538DD5"/>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l" fontAlgn="ctr"/>
                      <a:r>
                        <a:rPr lang="tr-TR" sz="500" b="1" i="0" u="none" strike="noStrike">
                          <a:solidFill>
                            <a:srgbClr val="000000"/>
                          </a:solidFill>
                          <a:effectLst/>
                          <a:latin typeface="Calibri" panose="020F0502020204030204" pitchFamily="34" charset="0"/>
                        </a:rPr>
                        <a:t>E 2.6.7. </a:t>
                      </a:r>
                      <a:r>
                        <a:rPr lang="tr-TR" sz="500" b="1" i="0" u="sng" strike="noStrike">
                          <a:solidFill>
                            <a:srgbClr val="000000"/>
                          </a:solidFill>
                          <a:effectLst/>
                          <a:latin typeface="Calibri" panose="020F0502020204030204" pitchFamily="34" charset="0"/>
                        </a:rPr>
                        <a:t>Harcama Birimi düzeyinde</a:t>
                      </a:r>
                      <a:r>
                        <a:rPr lang="tr-TR" sz="500" b="1" i="0" u="none" strike="noStrike">
                          <a:solidFill>
                            <a:srgbClr val="000000"/>
                          </a:solidFill>
                          <a:effectLst/>
                          <a:latin typeface="Calibri" panose="020F0502020204030204" pitchFamily="34" charset="0"/>
                        </a:rPr>
                        <a:t> Hassas Görev Envanterinin oluşturulması</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tr-TR"/>
                    </a:p>
                  </a:txBody>
                  <a:tcPr/>
                </a:tc>
                <a:tc hMerge="1">
                  <a:txBody>
                    <a:bodyPr/>
                    <a:lstStyle/>
                    <a:p>
                      <a:endParaRPr lang="tr-TR"/>
                    </a:p>
                  </a:txBody>
                  <a:tcPr/>
                </a:tc>
                <a:tc>
                  <a:txBody>
                    <a:bodyPr/>
                    <a:lstStyle/>
                    <a:p>
                      <a:pPr algn="ctr" fontAlgn="ctr"/>
                      <a:r>
                        <a:rPr lang="tr-TR" sz="500" b="1" i="0" u="none" strike="noStrike">
                          <a:solidFill>
                            <a:srgbClr val="538DD5"/>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l" fontAlgn="ctr"/>
                      <a:r>
                        <a:rPr lang="tr-TR" sz="500" b="1" i="0" u="none" strike="noStrike">
                          <a:solidFill>
                            <a:srgbClr val="000000"/>
                          </a:solidFill>
                          <a:effectLst/>
                          <a:latin typeface="Calibri" panose="020F0502020204030204" pitchFamily="34" charset="0"/>
                        </a:rPr>
                        <a:t>E 6.2.3. </a:t>
                      </a:r>
                      <a:r>
                        <a:rPr lang="tr-TR" sz="500" b="1" i="0" u="sng" strike="noStrike">
                          <a:solidFill>
                            <a:srgbClr val="000000"/>
                          </a:solidFill>
                          <a:effectLst/>
                          <a:latin typeface="Calibri" panose="020F0502020204030204" pitchFamily="34" charset="0"/>
                        </a:rPr>
                        <a:t>Harcama Birimi düzeyinde</a:t>
                      </a:r>
                      <a:r>
                        <a:rPr lang="tr-TR" sz="500" b="1" i="0" u="none" strike="noStrike">
                          <a:solidFill>
                            <a:srgbClr val="000000"/>
                          </a:solidFill>
                          <a:effectLst/>
                          <a:latin typeface="Calibri" panose="020F0502020204030204" pitchFamily="34" charset="0"/>
                        </a:rPr>
                        <a:t> Risk Değerlendirme Raporunun oluşturulması</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tr-TR"/>
                    </a:p>
                  </a:txBody>
                  <a:tcPr/>
                </a:tc>
                <a:tc hMerge="1">
                  <a:txBody>
                    <a:bodyPr/>
                    <a:lstStyle/>
                    <a:p>
                      <a:endParaRPr lang="tr-TR"/>
                    </a:p>
                  </a:txBody>
                  <a:tcPr/>
                </a:tc>
                <a:tc>
                  <a:txBody>
                    <a:bodyPr/>
                    <a:lstStyle/>
                    <a:p>
                      <a:pPr algn="ctr" fontAlgn="ctr"/>
                      <a:r>
                        <a:rPr lang="tr-TR" sz="300" b="1" i="0" u="none" strike="noStrike">
                          <a:solidFill>
                            <a:srgbClr val="538DD5"/>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42380">
                <a:tc vMerge="1">
                  <a:txBody>
                    <a:bodyPr/>
                    <a:lstStyle/>
                    <a:p>
                      <a:endParaRPr lang="tr-TR"/>
                    </a:p>
                  </a:txBody>
                  <a:tcPr/>
                </a:tc>
                <a:tc gridSpan="3">
                  <a:txBody>
                    <a:bodyPr/>
                    <a:lstStyle/>
                    <a:p>
                      <a:pPr algn="l" fontAlgn="ctr"/>
                      <a:r>
                        <a:rPr lang="tr-TR" sz="500" b="1" i="0" u="none" strike="noStrike">
                          <a:solidFill>
                            <a:srgbClr val="000000"/>
                          </a:solidFill>
                          <a:effectLst/>
                          <a:latin typeface="Calibri" panose="020F0502020204030204" pitchFamily="34" charset="0"/>
                        </a:rPr>
                        <a:t>E 1.1.3. </a:t>
                      </a:r>
                      <a:r>
                        <a:rPr lang="tr-TR" sz="500" b="1" i="0" u="sng" strike="noStrike">
                          <a:solidFill>
                            <a:srgbClr val="000000"/>
                          </a:solidFill>
                          <a:effectLst/>
                          <a:latin typeface="Calibri" panose="020F0502020204030204" pitchFamily="34" charset="0"/>
                        </a:rPr>
                        <a:t>Harcama Birimi düzeyinde</a:t>
                      </a:r>
                      <a:r>
                        <a:rPr lang="tr-TR" sz="500" b="1" i="0" u="none" strike="noStrike">
                          <a:solidFill>
                            <a:srgbClr val="000000"/>
                          </a:solidFill>
                          <a:effectLst/>
                          <a:latin typeface="Calibri" panose="020F0502020204030204" pitchFamily="34" charset="0"/>
                        </a:rPr>
                        <a:t> web sayfasında bulunan iç kontrol sekmesinde yönetici onayı ile iç kontrole yönelik gerçekleştirilen güncel çalışmalara yer verilmesi</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tr-TR"/>
                    </a:p>
                  </a:txBody>
                  <a:tcPr/>
                </a:tc>
                <a:tc hMerge="1">
                  <a:txBody>
                    <a:bodyPr/>
                    <a:lstStyle/>
                    <a:p>
                      <a:endParaRPr lang="tr-TR"/>
                    </a:p>
                  </a:txBody>
                  <a:tcPr/>
                </a:tc>
                <a:tc>
                  <a:txBody>
                    <a:bodyPr/>
                    <a:lstStyle/>
                    <a:p>
                      <a:pPr algn="ctr" fontAlgn="ctr"/>
                      <a:r>
                        <a:rPr lang="tr-TR" sz="500" b="1" i="0" u="none" strike="noStrike">
                          <a:solidFill>
                            <a:srgbClr val="538DD5"/>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l" fontAlgn="ctr"/>
                      <a:r>
                        <a:rPr lang="tr-TR" sz="500" b="1" i="0" u="none" strike="noStrike">
                          <a:solidFill>
                            <a:srgbClr val="000000"/>
                          </a:solidFill>
                          <a:effectLst/>
                          <a:latin typeface="Calibri" panose="020F0502020204030204" pitchFamily="34" charset="0"/>
                        </a:rPr>
                        <a:t>E 1.3.2. </a:t>
                      </a:r>
                      <a:r>
                        <a:rPr lang="tr-TR" sz="500" b="1" i="0" u="sng" strike="noStrike">
                          <a:solidFill>
                            <a:srgbClr val="000000"/>
                          </a:solidFill>
                          <a:effectLst/>
                          <a:latin typeface="Calibri" panose="020F0502020204030204" pitchFamily="34" charset="0"/>
                        </a:rPr>
                        <a:t>Harcama Birimi düzeyinde</a:t>
                      </a:r>
                      <a:r>
                        <a:rPr lang="tr-TR" sz="500" b="1" i="0" u="none" strike="noStrike">
                          <a:solidFill>
                            <a:srgbClr val="000000"/>
                          </a:solidFill>
                          <a:effectLst/>
                          <a:latin typeface="Calibri" panose="020F0502020204030204" pitchFamily="34" charset="0"/>
                        </a:rPr>
                        <a:t> Etik Davranış İlkeleri doğrultusunda "Etik Slogan (Mesaj)" belirlenerek tüm personelin e-Posta adreslerine gönderilmesi</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tr-TR"/>
                    </a:p>
                  </a:txBody>
                  <a:tcPr/>
                </a:tc>
                <a:tc hMerge="1">
                  <a:txBody>
                    <a:bodyPr/>
                    <a:lstStyle/>
                    <a:p>
                      <a:endParaRPr lang="tr-TR"/>
                    </a:p>
                  </a:txBody>
                  <a:tcPr/>
                </a:tc>
                <a:tc>
                  <a:txBody>
                    <a:bodyPr/>
                    <a:lstStyle/>
                    <a:p>
                      <a:pPr algn="ctr" fontAlgn="ctr"/>
                      <a:r>
                        <a:rPr lang="tr-TR" sz="500" b="1" i="0" u="none" strike="noStrike">
                          <a:solidFill>
                            <a:srgbClr val="FF0000"/>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l" fontAlgn="ctr"/>
                      <a:r>
                        <a:rPr lang="tr-TR" sz="500" b="1" i="0" u="none" strike="noStrike">
                          <a:solidFill>
                            <a:srgbClr val="000000"/>
                          </a:solidFill>
                          <a:effectLst/>
                          <a:latin typeface="Calibri" panose="020F0502020204030204" pitchFamily="34" charset="0"/>
                        </a:rPr>
                        <a:t>E 6.1.1. </a:t>
                      </a:r>
                      <a:r>
                        <a:rPr lang="tr-TR" sz="500" b="1" i="0" u="sng" strike="noStrike">
                          <a:solidFill>
                            <a:srgbClr val="000000"/>
                          </a:solidFill>
                          <a:effectLst/>
                          <a:latin typeface="Calibri" panose="020F0502020204030204" pitchFamily="34" charset="0"/>
                        </a:rPr>
                        <a:t>Birim düzeyinde</a:t>
                      </a:r>
                      <a:r>
                        <a:rPr lang="tr-TR" sz="500" b="1" i="0" u="none" strike="noStrike">
                          <a:solidFill>
                            <a:srgbClr val="000000"/>
                          </a:solidFill>
                          <a:effectLst/>
                          <a:latin typeface="Calibri" panose="020F0502020204030204" pitchFamily="34" charset="0"/>
                        </a:rPr>
                        <a:t> alt süreçlere ilişkin risklerin belirlemesi, ölçümlemesi. Belirlenen risklere karşı kontrol faaliyetlerinin oluşturulması</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tr-TR"/>
                    </a:p>
                  </a:txBody>
                  <a:tcPr/>
                </a:tc>
                <a:tc hMerge="1">
                  <a:txBody>
                    <a:bodyPr/>
                    <a:lstStyle/>
                    <a:p>
                      <a:endParaRPr lang="tr-TR"/>
                    </a:p>
                  </a:txBody>
                  <a:tcPr/>
                </a:tc>
                <a:tc>
                  <a:txBody>
                    <a:bodyPr/>
                    <a:lstStyle/>
                    <a:p>
                      <a:pPr algn="ctr" fontAlgn="ctr"/>
                      <a:r>
                        <a:rPr lang="tr-TR" sz="500" b="1" i="0" u="none" strike="noStrike">
                          <a:solidFill>
                            <a:srgbClr val="538DD5"/>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l" fontAlgn="ctr"/>
                      <a:r>
                        <a:rPr lang="tr-TR" sz="500" b="1" i="0" u="none" strike="noStrike">
                          <a:solidFill>
                            <a:srgbClr val="000000"/>
                          </a:solidFill>
                          <a:effectLst/>
                          <a:latin typeface="Calibri" panose="020F0502020204030204" pitchFamily="34" charset="0"/>
                        </a:rPr>
                        <a:t>E 7.2.1. </a:t>
                      </a:r>
                      <a:r>
                        <a:rPr lang="tr-TR" sz="500" b="1" i="0" u="sng" strike="noStrike">
                          <a:solidFill>
                            <a:srgbClr val="000000"/>
                          </a:solidFill>
                          <a:effectLst/>
                          <a:latin typeface="Calibri" panose="020F0502020204030204" pitchFamily="34" charset="0"/>
                        </a:rPr>
                        <a:t>Harcama Birimi düzeyinde</a:t>
                      </a:r>
                      <a:r>
                        <a:rPr lang="tr-TR" sz="500" b="1" i="0" u="none" strike="noStrike">
                          <a:solidFill>
                            <a:srgbClr val="000000"/>
                          </a:solidFill>
                          <a:effectLst/>
                          <a:latin typeface="Calibri" panose="020F0502020204030204" pitchFamily="34" charset="0"/>
                        </a:rPr>
                        <a:t> Birinci, ikinci ve üçüncü basamak sağlık tesislerine ilişkin mutemetlik  (Maaş Mutemetliği/Muhasebe Yetkilisi Mutemetliği) işlemlerinin Teftiş Kurulu Başkanlığınca hazırlanan ve illere gönderilen Denetim Rehberi doğrultusunda yılda en az 1 defa İl Sağlık Müdürlüğünce denetlenmesi</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5AD1"/>
                    </a:solidFill>
                  </a:tcPr>
                </a:tc>
                <a:tc hMerge="1">
                  <a:txBody>
                    <a:bodyPr/>
                    <a:lstStyle/>
                    <a:p>
                      <a:endParaRPr lang="tr-TR"/>
                    </a:p>
                  </a:txBody>
                  <a:tcPr/>
                </a:tc>
                <a:tc hMerge="1">
                  <a:txBody>
                    <a:bodyPr/>
                    <a:lstStyle/>
                    <a:p>
                      <a:endParaRPr lang="tr-TR"/>
                    </a:p>
                  </a:txBody>
                  <a:tcPr/>
                </a:tc>
                <a:tc>
                  <a:txBody>
                    <a:bodyPr/>
                    <a:lstStyle/>
                    <a:p>
                      <a:pPr algn="ctr" fontAlgn="ctr"/>
                      <a:r>
                        <a:rPr lang="tr-TR" sz="300" b="1" i="0" u="none" strike="noStrike">
                          <a:solidFill>
                            <a:srgbClr val="538DD5"/>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34597">
                <a:tc vMerge="1">
                  <a:txBody>
                    <a:bodyPr/>
                    <a:lstStyle/>
                    <a:p>
                      <a:endParaRPr lang="tr-TR"/>
                    </a:p>
                  </a:txBody>
                  <a:tcPr/>
                </a:tc>
                <a:tc gridSpan="3">
                  <a:txBody>
                    <a:bodyPr/>
                    <a:lstStyle/>
                    <a:p>
                      <a:pPr algn="l" fontAlgn="ctr"/>
                      <a:r>
                        <a:rPr lang="tr-TR" sz="500" b="1" i="0" u="none" strike="noStrike">
                          <a:solidFill>
                            <a:srgbClr val="000000"/>
                          </a:solidFill>
                          <a:effectLst/>
                          <a:latin typeface="Calibri" panose="020F0502020204030204" pitchFamily="34" charset="0"/>
                        </a:rPr>
                        <a:t>E 1.1.4. </a:t>
                      </a:r>
                      <a:r>
                        <a:rPr lang="tr-TR" sz="500" b="1" i="0" u="sng" strike="noStrike">
                          <a:solidFill>
                            <a:srgbClr val="000000"/>
                          </a:solidFill>
                          <a:effectLst/>
                          <a:latin typeface="Calibri" panose="020F0502020204030204" pitchFamily="34" charset="0"/>
                        </a:rPr>
                        <a:t>Harcama Birimi düzeyinde</a:t>
                      </a:r>
                      <a:r>
                        <a:rPr lang="tr-TR" sz="500" b="1" i="0" u="none" strike="noStrike">
                          <a:solidFill>
                            <a:srgbClr val="000000"/>
                          </a:solidFill>
                          <a:effectLst/>
                          <a:latin typeface="Calibri" panose="020F0502020204030204" pitchFamily="34" charset="0"/>
                        </a:rPr>
                        <a:t> İç kontrol sorumluları koordinasyonunda Harcama Birimlerinde  çalışan personele yönelik İç Kontrol Sistemi, Kamu İç Kontrol Standartlarına Uyum Eylem Planı ve işleyişine ilişkin eğitimlerin yapılması     (yüz yüze/uzaktan)</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tr-TR"/>
                    </a:p>
                  </a:txBody>
                  <a:tcPr/>
                </a:tc>
                <a:tc hMerge="1">
                  <a:txBody>
                    <a:bodyPr/>
                    <a:lstStyle/>
                    <a:p>
                      <a:endParaRPr lang="tr-TR"/>
                    </a:p>
                  </a:txBody>
                  <a:tcPr/>
                </a:tc>
                <a:tc>
                  <a:txBody>
                    <a:bodyPr/>
                    <a:lstStyle/>
                    <a:p>
                      <a:pPr algn="ctr" fontAlgn="ctr"/>
                      <a:r>
                        <a:rPr lang="tr-TR" sz="500" b="1" i="0" u="none" strike="noStrike">
                          <a:solidFill>
                            <a:srgbClr val="538DD5"/>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l" fontAlgn="ctr"/>
                      <a:r>
                        <a:rPr lang="tr-TR" sz="500" b="1" i="0" u="none" strike="noStrike">
                          <a:solidFill>
                            <a:srgbClr val="000000"/>
                          </a:solidFill>
                          <a:effectLst/>
                          <a:latin typeface="Calibri" panose="020F0502020204030204" pitchFamily="34" charset="0"/>
                        </a:rPr>
                        <a:t>E 2.3.1. </a:t>
                      </a:r>
                      <a:r>
                        <a:rPr lang="tr-TR" sz="500" b="1" i="0" u="sng" strike="noStrike">
                          <a:solidFill>
                            <a:srgbClr val="000000"/>
                          </a:solidFill>
                          <a:effectLst/>
                          <a:latin typeface="Calibri" panose="020F0502020204030204" pitchFamily="34" charset="0"/>
                        </a:rPr>
                        <a:t>Başkanlık düzeyinde</a:t>
                      </a:r>
                      <a:r>
                        <a:rPr lang="tr-TR" sz="500" b="1" i="0" u="none" strike="noStrike">
                          <a:solidFill>
                            <a:srgbClr val="000000"/>
                          </a:solidFill>
                          <a:effectLst/>
                          <a:latin typeface="Calibri" panose="020F0502020204030204" pitchFamily="34" charset="0"/>
                        </a:rPr>
                        <a:t> Görev Dağılım Formunun hazırlanması</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tr-TR"/>
                    </a:p>
                  </a:txBody>
                  <a:tcPr/>
                </a:tc>
                <a:tc hMerge="1">
                  <a:txBody>
                    <a:bodyPr/>
                    <a:lstStyle/>
                    <a:p>
                      <a:endParaRPr lang="tr-TR"/>
                    </a:p>
                  </a:txBody>
                  <a:tcPr/>
                </a:tc>
                <a:tc>
                  <a:txBody>
                    <a:bodyPr/>
                    <a:lstStyle/>
                    <a:p>
                      <a:pPr algn="ctr" fontAlgn="ctr"/>
                      <a:r>
                        <a:rPr lang="tr-TR" sz="500" b="1" i="0" u="none" strike="noStrike">
                          <a:solidFill>
                            <a:srgbClr val="538DD5"/>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l" fontAlgn="ctr"/>
                      <a:r>
                        <a:rPr lang="tr-TR" sz="500" b="1" i="0" u="none" strike="noStrike">
                          <a:solidFill>
                            <a:srgbClr val="000000"/>
                          </a:solidFill>
                          <a:effectLst/>
                          <a:latin typeface="Calibri" panose="020F0502020204030204" pitchFamily="34" charset="0"/>
                        </a:rPr>
                        <a:t>E 6.2.1. </a:t>
                      </a:r>
                      <a:r>
                        <a:rPr lang="tr-TR" sz="500" b="1" i="0" u="sng" strike="noStrike">
                          <a:solidFill>
                            <a:srgbClr val="000000"/>
                          </a:solidFill>
                          <a:effectLst/>
                          <a:latin typeface="Calibri" panose="020F0502020204030204" pitchFamily="34" charset="0"/>
                        </a:rPr>
                        <a:t>Başkanlık düzeyinde</a:t>
                      </a:r>
                      <a:r>
                        <a:rPr lang="tr-TR" sz="500" b="1" i="0" u="none" strike="noStrike">
                          <a:solidFill>
                            <a:srgbClr val="000000"/>
                          </a:solidFill>
                          <a:effectLst/>
                          <a:latin typeface="Calibri" panose="020F0502020204030204" pitchFamily="34" charset="0"/>
                        </a:rPr>
                        <a:t>  belirlenen risklerin Risk Envanterinin oluşturulması</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tr-TR"/>
                    </a:p>
                  </a:txBody>
                  <a:tcPr/>
                </a:tc>
                <a:tc hMerge="1">
                  <a:txBody>
                    <a:bodyPr/>
                    <a:lstStyle/>
                    <a:p>
                      <a:endParaRPr lang="tr-TR"/>
                    </a:p>
                  </a:txBody>
                  <a:tcPr/>
                </a:tc>
                <a:tc>
                  <a:txBody>
                    <a:bodyPr/>
                    <a:lstStyle/>
                    <a:p>
                      <a:pPr algn="ctr" fontAlgn="ctr"/>
                      <a:r>
                        <a:rPr lang="tr-TR" sz="500" b="0" i="0" u="none" strike="noStrike">
                          <a:solidFill>
                            <a:srgbClr val="000000"/>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l" fontAlgn="ctr"/>
                      <a:r>
                        <a:rPr lang="tr-TR" sz="500" b="1" i="0" u="none" strike="noStrike">
                          <a:solidFill>
                            <a:srgbClr val="000000"/>
                          </a:solidFill>
                          <a:effectLst/>
                          <a:latin typeface="Calibri" panose="020F0502020204030204" pitchFamily="34" charset="0"/>
                        </a:rPr>
                        <a:t>E 7.3.1. </a:t>
                      </a:r>
                      <a:r>
                        <a:rPr lang="tr-TR" sz="500" b="1" i="0" u="sng" strike="noStrike">
                          <a:solidFill>
                            <a:srgbClr val="000000"/>
                          </a:solidFill>
                          <a:effectLst/>
                          <a:latin typeface="Calibri" panose="020F0502020204030204" pitchFamily="34" charset="0"/>
                        </a:rPr>
                        <a:t>Harcama Birimi düzeyinde</a:t>
                      </a:r>
                      <a:r>
                        <a:rPr lang="tr-TR" sz="500" b="1" i="0" u="none" strike="noStrike">
                          <a:solidFill>
                            <a:srgbClr val="000000"/>
                          </a:solidFill>
                          <a:effectLst/>
                          <a:latin typeface="Calibri" panose="020F0502020204030204" pitchFamily="34" charset="0"/>
                        </a:rPr>
                        <a:t> Döner Sermaye Bütçesi ile ilgili Kamu İhale Kanununun 62. maddesinin ı bendi kapsamında bir defadan fazla %10 artırım talebinde bulunulmaması</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5AD1"/>
                    </a:solidFill>
                  </a:tcPr>
                </a:tc>
                <a:tc hMerge="1">
                  <a:txBody>
                    <a:bodyPr/>
                    <a:lstStyle/>
                    <a:p>
                      <a:endParaRPr lang="tr-TR"/>
                    </a:p>
                  </a:txBody>
                  <a:tcPr/>
                </a:tc>
                <a:tc hMerge="1">
                  <a:txBody>
                    <a:bodyPr/>
                    <a:lstStyle/>
                    <a:p>
                      <a:endParaRPr lang="tr-TR"/>
                    </a:p>
                  </a:txBody>
                  <a:tcPr/>
                </a:tc>
                <a:tc>
                  <a:txBody>
                    <a:bodyPr/>
                    <a:lstStyle/>
                    <a:p>
                      <a:pPr algn="ctr" fontAlgn="ctr"/>
                      <a:r>
                        <a:rPr lang="tr-TR" sz="300" b="1" i="0" u="none" strike="noStrike">
                          <a:solidFill>
                            <a:srgbClr val="538DD5"/>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34597">
                <a:tc vMerge="1">
                  <a:txBody>
                    <a:bodyPr/>
                    <a:lstStyle/>
                    <a:p>
                      <a:endParaRPr lang="tr-TR"/>
                    </a:p>
                  </a:txBody>
                  <a:tcPr/>
                </a:tc>
                <a:tc gridSpan="3">
                  <a:txBody>
                    <a:bodyPr/>
                    <a:lstStyle/>
                    <a:p>
                      <a:pPr algn="l" fontAlgn="ctr"/>
                      <a:r>
                        <a:rPr lang="tr-TR" sz="500" b="1" i="0" u="none" strike="noStrike">
                          <a:solidFill>
                            <a:srgbClr val="000000"/>
                          </a:solidFill>
                          <a:effectLst/>
                          <a:latin typeface="Calibri" panose="020F0502020204030204" pitchFamily="34" charset="0"/>
                        </a:rPr>
                        <a:t>E 1.3.1. </a:t>
                      </a:r>
                      <a:r>
                        <a:rPr lang="tr-TR" sz="500" b="1" i="0" u="sng" strike="noStrike">
                          <a:solidFill>
                            <a:srgbClr val="000000"/>
                          </a:solidFill>
                          <a:effectLst/>
                          <a:latin typeface="Calibri" panose="020F0502020204030204" pitchFamily="34" charset="0"/>
                        </a:rPr>
                        <a:t>Harcama Birimi düzeyinde</a:t>
                      </a:r>
                      <a:r>
                        <a:rPr lang="tr-TR" sz="500" b="1" i="0" u="none" strike="noStrike">
                          <a:solidFill>
                            <a:srgbClr val="000000"/>
                          </a:solidFill>
                          <a:effectLst/>
                          <a:latin typeface="Calibri" panose="020F0502020204030204" pitchFamily="34" charset="0"/>
                        </a:rPr>
                        <a:t> Kamu Görevlileri Etik Kurulunca yürürlükte olan "Etik Davranış İlkelerinin" tüm personele e-Posta olarak gönderilmesi</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tr-TR"/>
                    </a:p>
                  </a:txBody>
                  <a:tcPr/>
                </a:tc>
                <a:tc hMerge="1">
                  <a:txBody>
                    <a:bodyPr/>
                    <a:lstStyle/>
                    <a:p>
                      <a:endParaRPr lang="tr-TR"/>
                    </a:p>
                  </a:txBody>
                  <a:tcPr/>
                </a:tc>
                <a:tc>
                  <a:txBody>
                    <a:bodyPr/>
                    <a:lstStyle/>
                    <a:p>
                      <a:pPr algn="ctr" fontAlgn="ctr"/>
                      <a:r>
                        <a:rPr lang="tr-TR" sz="500" b="1" i="0" u="none" strike="noStrike">
                          <a:solidFill>
                            <a:srgbClr val="FF0000"/>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l" fontAlgn="ctr"/>
                      <a:r>
                        <a:rPr lang="tr-TR" sz="500" b="1" i="0" u="none" strike="noStrike">
                          <a:solidFill>
                            <a:srgbClr val="000000"/>
                          </a:solidFill>
                          <a:effectLst/>
                          <a:latin typeface="Calibri" panose="020F0502020204030204" pitchFamily="34" charset="0"/>
                        </a:rPr>
                        <a:t>E 2.4.1. </a:t>
                      </a:r>
                      <a:r>
                        <a:rPr lang="tr-TR" sz="500" b="1" i="0" u="sng" strike="noStrike">
                          <a:solidFill>
                            <a:srgbClr val="000000"/>
                          </a:solidFill>
                          <a:effectLst/>
                          <a:latin typeface="Calibri" panose="020F0502020204030204" pitchFamily="34" charset="0"/>
                        </a:rPr>
                        <a:t>Harcama Birimi düzeyinde</a:t>
                      </a:r>
                      <a:r>
                        <a:rPr lang="tr-TR" sz="500" b="1" i="0" u="none" strike="noStrike">
                          <a:solidFill>
                            <a:srgbClr val="000000"/>
                          </a:solidFill>
                          <a:effectLst/>
                          <a:latin typeface="Calibri" panose="020F0502020204030204" pitchFamily="34" charset="0"/>
                        </a:rPr>
                        <a:t> teşkilat şemalarının  web sayfasında yayınlaması</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tr-TR"/>
                    </a:p>
                  </a:txBody>
                  <a:tcPr/>
                </a:tc>
                <a:tc hMerge="1">
                  <a:txBody>
                    <a:bodyPr/>
                    <a:lstStyle/>
                    <a:p>
                      <a:endParaRPr lang="tr-TR"/>
                    </a:p>
                  </a:txBody>
                  <a:tcPr/>
                </a:tc>
                <a:tc>
                  <a:txBody>
                    <a:bodyPr/>
                    <a:lstStyle/>
                    <a:p>
                      <a:pPr algn="ctr" fontAlgn="ctr"/>
                      <a:r>
                        <a:rPr lang="tr-TR" sz="500" b="1" i="0" u="none" strike="noStrike">
                          <a:solidFill>
                            <a:srgbClr val="538DD5"/>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l" fontAlgn="ctr"/>
                      <a:r>
                        <a:rPr lang="tr-TR" sz="500" b="1" i="0" u="none" strike="noStrike">
                          <a:solidFill>
                            <a:srgbClr val="000000"/>
                          </a:solidFill>
                          <a:effectLst/>
                          <a:latin typeface="Calibri" panose="020F0502020204030204" pitchFamily="34" charset="0"/>
                        </a:rPr>
                        <a:t>E 6.2.2. </a:t>
                      </a:r>
                      <a:r>
                        <a:rPr lang="tr-TR" sz="500" b="1" i="0" u="sng" strike="noStrike">
                          <a:solidFill>
                            <a:srgbClr val="000000"/>
                          </a:solidFill>
                          <a:effectLst/>
                          <a:latin typeface="Calibri" panose="020F0502020204030204" pitchFamily="34" charset="0"/>
                        </a:rPr>
                        <a:t>Başkanlık düzeyinde</a:t>
                      </a:r>
                      <a:r>
                        <a:rPr lang="tr-TR" sz="500" b="1" i="0" u="none" strike="noStrike">
                          <a:solidFill>
                            <a:srgbClr val="000000"/>
                          </a:solidFill>
                          <a:effectLst/>
                          <a:latin typeface="Calibri" panose="020F0502020204030204" pitchFamily="34" charset="0"/>
                        </a:rPr>
                        <a:t> belirlenen risklerin Risk Haritasının oluşturulması</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tr-TR"/>
                    </a:p>
                  </a:txBody>
                  <a:tcPr/>
                </a:tc>
                <a:tc hMerge="1">
                  <a:txBody>
                    <a:bodyPr/>
                    <a:lstStyle/>
                    <a:p>
                      <a:endParaRPr lang="tr-TR"/>
                    </a:p>
                  </a:txBody>
                  <a:tcPr/>
                </a:tc>
                <a:tc>
                  <a:txBody>
                    <a:bodyPr/>
                    <a:lstStyle/>
                    <a:p>
                      <a:pPr algn="ctr" fontAlgn="ctr"/>
                      <a:r>
                        <a:rPr lang="tr-TR" sz="500" b="1" i="0" u="none" strike="noStrike">
                          <a:solidFill>
                            <a:srgbClr val="538DD5"/>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l" fontAlgn="ctr"/>
                      <a:r>
                        <a:rPr lang="tr-TR" sz="500" b="1" i="0" u="none" strike="noStrike">
                          <a:solidFill>
                            <a:srgbClr val="000000"/>
                          </a:solidFill>
                          <a:effectLst/>
                          <a:latin typeface="Calibri" panose="020F0502020204030204" pitchFamily="34" charset="0"/>
                        </a:rPr>
                        <a:t>E 7.3.2. </a:t>
                      </a:r>
                      <a:r>
                        <a:rPr lang="tr-TR" sz="500" b="1" i="0" u="sng" strike="noStrike">
                          <a:solidFill>
                            <a:srgbClr val="000000"/>
                          </a:solidFill>
                          <a:effectLst/>
                          <a:latin typeface="Calibri" panose="020F0502020204030204" pitchFamily="34" charset="0"/>
                        </a:rPr>
                        <a:t>Harcama Birimi düzeyinde</a:t>
                      </a:r>
                      <a:r>
                        <a:rPr lang="tr-TR" sz="500" b="1" i="0" u="none" strike="noStrike">
                          <a:solidFill>
                            <a:srgbClr val="000000"/>
                          </a:solidFill>
                          <a:effectLst/>
                          <a:latin typeface="Calibri" panose="020F0502020204030204" pitchFamily="34" charset="0"/>
                        </a:rPr>
                        <a:t> Bakanlıkça onaylanmış ilgili yıl konsolide döner sermaye gider bütçesinin içinde kalarak (öngörülemeyen ve Strateji Geliştirme Başkanlığınca uygunluğuna karar verilen durumlar hariç) ek bütçe talebinde bulunulmaması</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CE5AD1"/>
                    </a:solidFill>
                  </a:tcPr>
                </a:tc>
                <a:tc hMerge="1">
                  <a:txBody>
                    <a:bodyPr/>
                    <a:lstStyle/>
                    <a:p>
                      <a:endParaRPr lang="tr-TR"/>
                    </a:p>
                  </a:txBody>
                  <a:tcPr/>
                </a:tc>
                <a:tc hMerge="1">
                  <a:txBody>
                    <a:bodyPr/>
                    <a:lstStyle/>
                    <a:p>
                      <a:endParaRPr lang="tr-TR"/>
                    </a:p>
                  </a:txBody>
                  <a:tcPr/>
                </a:tc>
                <a:tc>
                  <a:txBody>
                    <a:bodyPr/>
                    <a:lstStyle/>
                    <a:p>
                      <a:pPr algn="ctr" fontAlgn="ctr"/>
                      <a:r>
                        <a:rPr lang="tr-TR" sz="300" b="1" i="0" u="none" strike="noStrike">
                          <a:solidFill>
                            <a:srgbClr val="538DD5"/>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26813">
                <a:tc vMerge="1">
                  <a:txBody>
                    <a:bodyPr/>
                    <a:lstStyle/>
                    <a:p>
                      <a:endParaRPr lang="tr-TR"/>
                    </a:p>
                  </a:txBody>
                  <a:tcPr/>
                </a:tc>
                <a:tc gridSpan="3">
                  <a:txBody>
                    <a:bodyPr/>
                    <a:lstStyle/>
                    <a:p>
                      <a:pPr algn="l" fontAlgn="ctr"/>
                      <a:r>
                        <a:rPr lang="tr-TR" sz="500" b="1" i="0" u="none" strike="noStrike">
                          <a:solidFill>
                            <a:srgbClr val="000000"/>
                          </a:solidFill>
                          <a:effectLst/>
                          <a:latin typeface="Calibri" panose="020F0502020204030204" pitchFamily="34" charset="0"/>
                        </a:rPr>
                        <a:t>E 2.1.1. </a:t>
                      </a:r>
                      <a:r>
                        <a:rPr lang="tr-TR" sz="500" b="1" i="0" u="sng" strike="noStrike">
                          <a:solidFill>
                            <a:srgbClr val="000000"/>
                          </a:solidFill>
                          <a:effectLst/>
                          <a:latin typeface="Calibri" panose="020F0502020204030204" pitchFamily="34" charset="0"/>
                        </a:rPr>
                        <a:t>Harcama Birimi düzeyinde</a:t>
                      </a:r>
                      <a:r>
                        <a:rPr lang="tr-TR" sz="500" b="1" i="0" u="none" strike="noStrike">
                          <a:solidFill>
                            <a:srgbClr val="000000"/>
                          </a:solidFill>
                          <a:effectLst/>
                          <a:latin typeface="Calibri" panose="020F0502020204030204" pitchFamily="34" charset="0"/>
                        </a:rPr>
                        <a:t> Bakanlığımızın misyon ve vizyonunun personelce benimsenmesine yönelik iç kontrol sorumlusu tarafından tüm personele misyon ve vizyonun  e-Posta olarak gönderilmesi</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tr-TR"/>
                    </a:p>
                  </a:txBody>
                  <a:tcPr/>
                </a:tc>
                <a:tc hMerge="1">
                  <a:txBody>
                    <a:bodyPr/>
                    <a:lstStyle/>
                    <a:p>
                      <a:endParaRPr lang="tr-TR"/>
                    </a:p>
                  </a:txBody>
                  <a:tcPr/>
                </a:tc>
                <a:tc>
                  <a:txBody>
                    <a:bodyPr/>
                    <a:lstStyle/>
                    <a:p>
                      <a:pPr algn="ctr" fontAlgn="ctr"/>
                      <a:r>
                        <a:rPr lang="tr-TR" sz="500" b="1" i="0" u="none" strike="noStrike">
                          <a:solidFill>
                            <a:srgbClr val="FF0000"/>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l" fontAlgn="ctr"/>
                      <a:r>
                        <a:rPr lang="tr-TR" sz="500" b="1" i="0" u="none" strike="noStrike">
                          <a:solidFill>
                            <a:srgbClr val="000000"/>
                          </a:solidFill>
                          <a:effectLst/>
                          <a:latin typeface="Calibri" panose="020F0502020204030204" pitchFamily="34" charset="0"/>
                        </a:rPr>
                        <a:t>E 2.6.5. </a:t>
                      </a:r>
                      <a:r>
                        <a:rPr lang="tr-TR" sz="500" b="1" i="0" u="sng" strike="noStrike">
                          <a:solidFill>
                            <a:srgbClr val="000000"/>
                          </a:solidFill>
                          <a:effectLst/>
                          <a:latin typeface="Calibri" panose="020F0502020204030204" pitchFamily="34" charset="0"/>
                        </a:rPr>
                        <a:t>Birim düzeyinde </a:t>
                      </a:r>
                      <a:r>
                        <a:rPr lang="tr-TR" sz="500" b="1" i="0" u="none" strike="noStrike">
                          <a:solidFill>
                            <a:srgbClr val="000000"/>
                          </a:solidFill>
                          <a:effectLst/>
                          <a:latin typeface="Calibri" panose="020F0502020204030204" pitchFamily="34" charset="0"/>
                        </a:rPr>
                        <a:t>iş süreçlerine ait iş akış şemalarının oluşturulması</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tr-TR"/>
                    </a:p>
                  </a:txBody>
                  <a:tcPr/>
                </a:tc>
                <a:tc hMerge="1">
                  <a:txBody>
                    <a:bodyPr/>
                    <a:lstStyle/>
                    <a:p>
                      <a:endParaRPr lang="tr-TR"/>
                    </a:p>
                  </a:txBody>
                  <a:tcPr/>
                </a:tc>
                <a:tc>
                  <a:txBody>
                    <a:bodyPr/>
                    <a:lstStyle/>
                    <a:p>
                      <a:pPr algn="ctr" fontAlgn="ctr"/>
                      <a:r>
                        <a:rPr lang="tr-TR" sz="500" b="1" i="0" u="none" strike="noStrike">
                          <a:solidFill>
                            <a:srgbClr val="538DD5"/>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500" b="0" i="0" u="none" strike="noStrike">
                          <a:solidFill>
                            <a:srgbClr val="000000"/>
                          </a:solidFill>
                          <a:effectLst/>
                          <a:latin typeface="Calibri" panose="020F0502020204030204" pitchFamily="34" charset="0"/>
                        </a:rPr>
                        <a:t> </a:t>
                      </a:r>
                    </a:p>
                  </a:txBody>
                  <a:tcPr marL="2449" marR="2449" marT="2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500" b="1" i="0" u="none" strike="noStrike">
                          <a:solidFill>
                            <a:srgbClr val="948A54"/>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500" b="0" i="0" u="none" strike="noStrike">
                          <a:solidFill>
                            <a:srgbClr val="000000"/>
                          </a:solidFill>
                          <a:effectLst/>
                          <a:latin typeface="Calibri" panose="020F0502020204030204" pitchFamily="34" charset="0"/>
                        </a:rPr>
                        <a:t> </a:t>
                      </a:r>
                    </a:p>
                  </a:txBody>
                  <a:tcPr marL="2449" marR="2449" marT="2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538DD5"/>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l" fontAlgn="ctr"/>
                      <a:r>
                        <a:rPr lang="tr-TR" sz="500" b="1" i="0" u="none" strike="noStrike">
                          <a:solidFill>
                            <a:srgbClr val="000000"/>
                          </a:solidFill>
                          <a:effectLst/>
                          <a:latin typeface="Calibri" panose="020F0502020204030204" pitchFamily="34" charset="0"/>
                        </a:rPr>
                        <a:t>E 2.6.3. En az 100 (yüz) yataklı olmak kaydı ile ilde bir hastanenin  mali iş süreçlerinin oluşturulması</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tr-TR"/>
                    </a:p>
                  </a:txBody>
                  <a:tcPr/>
                </a:tc>
                <a:tc hMerge="1">
                  <a:txBody>
                    <a:bodyPr/>
                    <a:lstStyle/>
                    <a:p>
                      <a:endParaRPr lang="tr-TR"/>
                    </a:p>
                  </a:txBody>
                  <a:tcPr/>
                </a:tc>
                <a:tc>
                  <a:txBody>
                    <a:bodyPr/>
                    <a:lstStyle/>
                    <a:p>
                      <a:pPr algn="ctr" fontAlgn="ctr"/>
                      <a:r>
                        <a:rPr lang="tr-TR" sz="400" b="1" i="0" u="none" strike="noStrike">
                          <a:solidFill>
                            <a:srgbClr val="538DD5"/>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34597">
                <a:tc vMerge="1">
                  <a:txBody>
                    <a:bodyPr/>
                    <a:lstStyle/>
                    <a:p>
                      <a:endParaRPr lang="tr-TR"/>
                    </a:p>
                  </a:txBody>
                  <a:tcPr/>
                </a:tc>
                <a:tc gridSpan="3">
                  <a:txBody>
                    <a:bodyPr/>
                    <a:lstStyle/>
                    <a:p>
                      <a:pPr algn="l" fontAlgn="ctr"/>
                      <a:r>
                        <a:rPr lang="tr-TR" sz="500" b="1" i="0" u="none" strike="noStrike">
                          <a:solidFill>
                            <a:srgbClr val="000000"/>
                          </a:solidFill>
                          <a:effectLst/>
                          <a:latin typeface="Calibri" panose="020F0502020204030204" pitchFamily="34" charset="0"/>
                        </a:rPr>
                        <a:t>E 2.6.1.</a:t>
                      </a:r>
                      <a:r>
                        <a:rPr lang="tr-TR" sz="500" b="1" i="0" u="sng" strike="noStrike">
                          <a:solidFill>
                            <a:srgbClr val="000000"/>
                          </a:solidFill>
                          <a:effectLst/>
                          <a:latin typeface="Calibri" panose="020F0502020204030204" pitchFamily="34" charset="0"/>
                        </a:rPr>
                        <a:t> Birim düzeyinde</a:t>
                      </a:r>
                      <a:r>
                        <a:rPr lang="tr-TR" sz="500" b="1" i="0" u="none" strike="noStrike">
                          <a:solidFill>
                            <a:srgbClr val="000000"/>
                          </a:solidFill>
                          <a:effectLst/>
                          <a:latin typeface="Calibri" panose="020F0502020204030204" pitchFamily="34" charset="0"/>
                        </a:rPr>
                        <a:t> iş süreçlerinin hazırlanması</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tr-TR"/>
                    </a:p>
                  </a:txBody>
                  <a:tcPr/>
                </a:tc>
                <a:tc hMerge="1">
                  <a:txBody>
                    <a:bodyPr/>
                    <a:lstStyle/>
                    <a:p>
                      <a:endParaRPr lang="tr-TR"/>
                    </a:p>
                  </a:txBody>
                  <a:tcPr/>
                </a:tc>
                <a:tc>
                  <a:txBody>
                    <a:bodyPr/>
                    <a:lstStyle/>
                    <a:p>
                      <a:pPr algn="ctr" fontAlgn="ctr"/>
                      <a:r>
                        <a:rPr lang="tr-TR" sz="500" b="1" i="0" u="none" strike="noStrike">
                          <a:solidFill>
                            <a:srgbClr val="FF0000"/>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l" fontAlgn="ctr"/>
                      <a:r>
                        <a:rPr lang="tr-TR" sz="500" b="1" i="0" u="none" strike="noStrike">
                          <a:solidFill>
                            <a:srgbClr val="000000"/>
                          </a:solidFill>
                          <a:effectLst/>
                          <a:latin typeface="Calibri" panose="020F0502020204030204" pitchFamily="34" charset="0"/>
                        </a:rPr>
                        <a:t>E 4.1.1. </a:t>
                      </a:r>
                      <a:r>
                        <a:rPr lang="tr-TR" sz="500" b="1" i="0" u="sng" strike="noStrike">
                          <a:solidFill>
                            <a:srgbClr val="000000"/>
                          </a:solidFill>
                          <a:effectLst/>
                          <a:latin typeface="Calibri" panose="020F0502020204030204" pitchFamily="34" charset="0"/>
                        </a:rPr>
                        <a:t>Başkanlık düzeyinde</a:t>
                      </a:r>
                      <a:r>
                        <a:rPr lang="tr-TR" sz="500" b="1" i="0" u="none" strike="noStrike">
                          <a:solidFill>
                            <a:srgbClr val="000000"/>
                          </a:solidFill>
                          <a:effectLst/>
                          <a:latin typeface="Calibri" panose="020F0502020204030204" pitchFamily="34" charset="0"/>
                        </a:rPr>
                        <a:t> iş akış süreçlerindeki imza ve onay mercilerinin (Sorumluluk Matrisleri) mevzuat doğrultusunda hazırlanması</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tr-TR"/>
                    </a:p>
                  </a:txBody>
                  <a:tcPr/>
                </a:tc>
                <a:tc hMerge="1">
                  <a:txBody>
                    <a:bodyPr/>
                    <a:lstStyle/>
                    <a:p>
                      <a:endParaRPr lang="tr-TR"/>
                    </a:p>
                  </a:txBody>
                  <a:tcPr/>
                </a:tc>
                <a:tc>
                  <a:txBody>
                    <a:bodyPr/>
                    <a:lstStyle/>
                    <a:p>
                      <a:pPr algn="ctr" fontAlgn="ctr"/>
                      <a:r>
                        <a:rPr lang="tr-TR" sz="500" b="1" i="0" u="none" strike="noStrike">
                          <a:solidFill>
                            <a:srgbClr val="538DD5"/>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500" b="0" i="0" u="none" strike="noStrike">
                          <a:solidFill>
                            <a:srgbClr val="000000"/>
                          </a:solidFill>
                          <a:effectLst/>
                          <a:latin typeface="Calibri" panose="020F0502020204030204" pitchFamily="34" charset="0"/>
                        </a:rPr>
                        <a:t> </a:t>
                      </a:r>
                    </a:p>
                  </a:txBody>
                  <a:tcPr marL="2449" marR="2449" marT="2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500" b="1" i="0" u="none" strike="noStrike">
                          <a:solidFill>
                            <a:srgbClr val="948A54"/>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500" b="0" i="0" u="none" strike="noStrike">
                          <a:solidFill>
                            <a:srgbClr val="000000"/>
                          </a:solidFill>
                          <a:effectLst/>
                          <a:latin typeface="Calibri" panose="020F0502020204030204" pitchFamily="34" charset="0"/>
                        </a:rPr>
                        <a:t> </a:t>
                      </a:r>
                    </a:p>
                  </a:txBody>
                  <a:tcPr marL="2449" marR="2449" marT="2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538DD5"/>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l" fontAlgn="ctr"/>
                      <a:r>
                        <a:rPr lang="tr-TR" sz="500" b="1" i="0" u="none" strike="noStrike">
                          <a:solidFill>
                            <a:srgbClr val="000000"/>
                          </a:solidFill>
                          <a:effectLst/>
                          <a:latin typeface="Calibri" panose="020F0502020204030204" pitchFamily="34" charset="0"/>
                        </a:rPr>
                        <a:t>E 3.5.4. </a:t>
                      </a:r>
                      <a:r>
                        <a:rPr lang="tr-TR" sz="500" b="1" i="0" u="sng" strike="noStrike">
                          <a:solidFill>
                            <a:srgbClr val="000000"/>
                          </a:solidFill>
                          <a:effectLst/>
                          <a:latin typeface="Calibri" panose="020F0502020204030204" pitchFamily="34" charset="0"/>
                        </a:rPr>
                        <a:t>Harcama Birimi düzeyinde</a:t>
                      </a:r>
                      <a:r>
                        <a:rPr lang="tr-TR" sz="500" b="1" i="0" u="none" strike="noStrike">
                          <a:solidFill>
                            <a:srgbClr val="000000"/>
                          </a:solidFill>
                          <a:effectLst/>
                          <a:latin typeface="Calibri" panose="020F0502020204030204" pitchFamily="34" charset="0"/>
                        </a:rPr>
                        <a:t> Muhasebe Yetkilileri tarafından görev alanı ile ilgili sık karşılaşılan sorunlar hakkında  yılda en az bir defa ilgili İl Sağlık Müdürlüğü/Hastane/ADSM personeline  eğitim verilmesi (yüz yüze/uzaktan)</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tr-TR"/>
                    </a:p>
                  </a:txBody>
                  <a:tcPr/>
                </a:tc>
                <a:tc hMerge="1">
                  <a:txBody>
                    <a:bodyPr/>
                    <a:lstStyle/>
                    <a:p>
                      <a:endParaRPr lang="tr-TR"/>
                    </a:p>
                  </a:txBody>
                  <a:tcPr/>
                </a:tc>
                <a:tc>
                  <a:txBody>
                    <a:bodyPr/>
                    <a:lstStyle/>
                    <a:p>
                      <a:pPr algn="ctr" fontAlgn="ctr"/>
                      <a:r>
                        <a:rPr lang="tr-TR" sz="300" b="1" i="0" u="none" strike="noStrike">
                          <a:solidFill>
                            <a:srgbClr val="538DD5"/>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42380">
                <a:tc vMerge="1">
                  <a:txBody>
                    <a:bodyPr/>
                    <a:lstStyle/>
                    <a:p>
                      <a:endParaRPr lang="tr-TR"/>
                    </a:p>
                  </a:txBody>
                  <a:tcPr/>
                </a:tc>
                <a:tc gridSpan="3">
                  <a:txBody>
                    <a:bodyPr/>
                    <a:lstStyle/>
                    <a:p>
                      <a:pPr algn="l" fontAlgn="ctr"/>
                      <a:r>
                        <a:rPr lang="tr-TR" sz="500" b="1" i="0" u="none" strike="noStrike">
                          <a:solidFill>
                            <a:srgbClr val="000000"/>
                          </a:solidFill>
                          <a:effectLst/>
                          <a:latin typeface="Calibri" panose="020F0502020204030204" pitchFamily="34" charset="0"/>
                        </a:rPr>
                        <a:t>E 2.6.6. </a:t>
                      </a:r>
                      <a:r>
                        <a:rPr lang="tr-TR" sz="500" b="1" i="0" u="sng" strike="noStrike">
                          <a:solidFill>
                            <a:srgbClr val="000000"/>
                          </a:solidFill>
                          <a:effectLst/>
                          <a:latin typeface="Calibri" panose="020F0502020204030204" pitchFamily="34" charset="0"/>
                        </a:rPr>
                        <a:t>Birim düzeyinde</a:t>
                      </a:r>
                      <a:r>
                        <a:rPr lang="tr-TR" sz="500" b="1" i="0" u="none" strike="noStrike">
                          <a:solidFill>
                            <a:srgbClr val="000000"/>
                          </a:solidFill>
                          <a:effectLst/>
                          <a:latin typeface="Calibri" panose="020F0502020204030204" pitchFamily="34" charset="0"/>
                        </a:rPr>
                        <a:t> Görev Tanımlarının oluşturulması</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tr-TR"/>
                    </a:p>
                  </a:txBody>
                  <a:tcPr/>
                </a:tc>
                <a:tc hMerge="1">
                  <a:txBody>
                    <a:bodyPr/>
                    <a:lstStyle/>
                    <a:p>
                      <a:endParaRPr lang="tr-TR"/>
                    </a:p>
                  </a:txBody>
                  <a:tcPr/>
                </a:tc>
                <a:tc>
                  <a:txBody>
                    <a:bodyPr/>
                    <a:lstStyle/>
                    <a:p>
                      <a:pPr algn="ctr" fontAlgn="ctr"/>
                      <a:r>
                        <a:rPr lang="tr-TR" sz="500" b="1" i="0" u="none" strike="noStrike">
                          <a:solidFill>
                            <a:srgbClr val="FF0000"/>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500" b="0" i="0" u="none" strike="noStrike">
                          <a:solidFill>
                            <a:srgbClr val="000000"/>
                          </a:solidFill>
                          <a:effectLst/>
                          <a:latin typeface="Calibri" panose="020F0502020204030204" pitchFamily="34" charset="0"/>
                        </a:rPr>
                        <a:t> </a:t>
                      </a:r>
                    </a:p>
                  </a:txBody>
                  <a:tcPr marL="2449" marR="2449" marT="2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500" b="1" i="0" u="none" strike="noStrike">
                          <a:solidFill>
                            <a:srgbClr val="948A54"/>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500" b="0" i="0" u="none" strike="noStrike">
                          <a:solidFill>
                            <a:srgbClr val="000000"/>
                          </a:solidFill>
                          <a:effectLst/>
                          <a:latin typeface="Calibri" panose="020F0502020204030204" pitchFamily="34" charset="0"/>
                        </a:rPr>
                        <a:t> </a:t>
                      </a:r>
                    </a:p>
                  </a:txBody>
                  <a:tcPr marL="2449" marR="2449" marT="2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538DD5"/>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500" b="0" i="0" u="none" strike="noStrike" dirty="0">
                          <a:solidFill>
                            <a:srgbClr val="000000"/>
                          </a:solidFill>
                          <a:effectLst/>
                          <a:latin typeface="Calibri" panose="020F0502020204030204" pitchFamily="34" charset="0"/>
                        </a:rPr>
                        <a:t> </a:t>
                      </a:r>
                    </a:p>
                  </a:txBody>
                  <a:tcPr marL="2449" marR="2449" marT="2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500" b="1" i="0" u="none" strike="noStrike" dirty="0">
                          <a:solidFill>
                            <a:srgbClr val="948A54"/>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500" b="0" i="0" u="none" strike="noStrike">
                          <a:solidFill>
                            <a:srgbClr val="000000"/>
                          </a:solidFill>
                          <a:effectLst/>
                          <a:latin typeface="Calibri" panose="020F0502020204030204" pitchFamily="34" charset="0"/>
                        </a:rPr>
                        <a:t> </a:t>
                      </a:r>
                    </a:p>
                  </a:txBody>
                  <a:tcPr marL="2449" marR="2449" marT="2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538DD5"/>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l" fontAlgn="ctr"/>
                      <a:r>
                        <a:rPr lang="tr-TR" sz="500" b="1" i="0" u="none" strike="noStrike">
                          <a:solidFill>
                            <a:srgbClr val="000000"/>
                          </a:solidFill>
                          <a:effectLst/>
                          <a:latin typeface="Calibri" panose="020F0502020204030204" pitchFamily="34" charset="0"/>
                        </a:rPr>
                        <a:t>E 3.3.2. 01.01.2020 tarihinden itibaren sözleşme imzalayan İl Sağlık Müdürü/Başkan/Başkan Yardımcılarının ilgili yıl içerisinde (ilgili  yılın 4. çeyrek dönemde sözleşme imzalayan yöneticilerin en geç ertesi yılın 1. çeyrek dönem sonuna kadar) tamamının  USES üzerinden eğitimlerini tamamlaması</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tr-TR"/>
                    </a:p>
                  </a:txBody>
                  <a:tcPr/>
                </a:tc>
                <a:tc hMerge="1">
                  <a:txBody>
                    <a:bodyPr/>
                    <a:lstStyle/>
                    <a:p>
                      <a:endParaRPr lang="tr-TR"/>
                    </a:p>
                  </a:txBody>
                  <a:tcPr/>
                </a:tc>
                <a:tc>
                  <a:txBody>
                    <a:bodyPr/>
                    <a:lstStyle/>
                    <a:p>
                      <a:pPr algn="ctr" fontAlgn="ctr"/>
                      <a:r>
                        <a:rPr lang="tr-TR" sz="300" b="1" i="0" u="none" strike="noStrike">
                          <a:solidFill>
                            <a:srgbClr val="538DD5"/>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19031">
                <a:tc vMerge="1">
                  <a:txBody>
                    <a:bodyPr/>
                    <a:lstStyle/>
                    <a:p>
                      <a:endParaRPr lang="tr-TR"/>
                    </a:p>
                  </a:txBody>
                  <a:tcPr/>
                </a:tc>
                <a:tc gridSpan="3">
                  <a:txBody>
                    <a:bodyPr/>
                    <a:lstStyle/>
                    <a:p>
                      <a:pPr algn="l" fontAlgn="ctr"/>
                      <a:r>
                        <a:rPr lang="tr-TR" sz="500" b="1" i="0" u="none" strike="noStrike">
                          <a:solidFill>
                            <a:srgbClr val="000000"/>
                          </a:solidFill>
                          <a:effectLst/>
                          <a:latin typeface="Calibri" panose="020F0502020204030204" pitchFamily="34" charset="0"/>
                        </a:rPr>
                        <a:t>E 13.6.1. </a:t>
                      </a:r>
                      <a:r>
                        <a:rPr lang="tr-TR" sz="500" b="1" i="0" u="sng" strike="noStrike">
                          <a:solidFill>
                            <a:srgbClr val="000000"/>
                          </a:solidFill>
                          <a:effectLst/>
                          <a:latin typeface="Calibri" panose="020F0502020204030204" pitchFamily="34" charset="0"/>
                        </a:rPr>
                        <a:t>Birim düzeyinde</a:t>
                      </a:r>
                      <a:r>
                        <a:rPr lang="tr-TR" sz="500" b="1" i="0" u="none" strike="noStrike">
                          <a:solidFill>
                            <a:srgbClr val="000000"/>
                          </a:solidFill>
                          <a:effectLst/>
                          <a:latin typeface="Calibri" panose="020F0502020204030204" pitchFamily="34" charset="0"/>
                        </a:rPr>
                        <a:t> ilgili yıl İş Takvimlerinin hazırlanması</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c hMerge="1">
                  <a:txBody>
                    <a:bodyPr/>
                    <a:lstStyle/>
                    <a:p>
                      <a:endParaRPr lang="tr-TR"/>
                    </a:p>
                  </a:txBody>
                  <a:tcPr/>
                </a:tc>
                <a:tc>
                  <a:txBody>
                    <a:bodyPr/>
                    <a:lstStyle/>
                    <a:p>
                      <a:pPr algn="ctr" fontAlgn="ctr"/>
                      <a:r>
                        <a:rPr lang="tr-TR" sz="500" b="1" i="0" u="none" strike="noStrike">
                          <a:solidFill>
                            <a:srgbClr val="FF0000"/>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500" b="0" i="0" u="none" strike="noStrike">
                          <a:solidFill>
                            <a:srgbClr val="000000"/>
                          </a:solidFill>
                          <a:effectLst/>
                          <a:latin typeface="Calibri" panose="020F0502020204030204" pitchFamily="34" charset="0"/>
                        </a:rPr>
                        <a:t> </a:t>
                      </a:r>
                    </a:p>
                  </a:txBody>
                  <a:tcPr marL="2449" marR="2449" marT="2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500" b="1" i="0" u="none" strike="noStrike">
                          <a:solidFill>
                            <a:srgbClr val="948A54"/>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500" b="0" i="0" u="none" strike="noStrike">
                          <a:solidFill>
                            <a:srgbClr val="000000"/>
                          </a:solidFill>
                          <a:effectLst/>
                          <a:latin typeface="Calibri" panose="020F0502020204030204" pitchFamily="34" charset="0"/>
                        </a:rPr>
                        <a:t> </a:t>
                      </a:r>
                    </a:p>
                  </a:txBody>
                  <a:tcPr marL="2449" marR="2449" marT="2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538DD5"/>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500" b="0" i="0" u="none" strike="noStrike">
                          <a:solidFill>
                            <a:srgbClr val="000000"/>
                          </a:solidFill>
                          <a:effectLst/>
                          <a:latin typeface="Calibri" panose="020F0502020204030204" pitchFamily="34" charset="0"/>
                        </a:rPr>
                        <a:t> </a:t>
                      </a:r>
                    </a:p>
                  </a:txBody>
                  <a:tcPr marL="2449" marR="2449" marT="2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500" b="1" i="0" u="none" strike="noStrike">
                          <a:solidFill>
                            <a:srgbClr val="948A54"/>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500" b="0" i="0" u="none" strike="noStrike">
                          <a:solidFill>
                            <a:srgbClr val="000000"/>
                          </a:solidFill>
                          <a:effectLst/>
                          <a:latin typeface="Calibri" panose="020F0502020204030204" pitchFamily="34" charset="0"/>
                        </a:rPr>
                        <a:t> </a:t>
                      </a:r>
                    </a:p>
                  </a:txBody>
                  <a:tcPr marL="2449" marR="2449" marT="2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538DD5"/>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l" fontAlgn="ctr"/>
                      <a:r>
                        <a:rPr lang="tr-TR" sz="500" b="1" i="0" u="none" strike="noStrike">
                          <a:solidFill>
                            <a:srgbClr val="000000"/>
                          </a:solidFill>
                          <a:effectLst/>
                          <a:latin typeface="Calibri" panose="020F0502020204030204" pitchFamily="34" charset="0"/>
                        </a:rPr>
                        <a:t>E 13.6.2 </a:t>
                      </a:r>
                      <a:r>
                        <a:rPr lang="tr-TR" sz="500" b="1" i="0" u="sng" strike="noStrike">
                          <a:solidFill>
                            <a:srgbClr val="000000"/>
                          </a:solidFill>
                          <a:effectLst/>
                          <a:latin typeface="Calibri" panose="020F0502020204030204" pitchFamily="34" charset="0"/>
                        </a:rPr>
                        <a:t>Birim düzeyinde</a:t>
                      </a:r>
                      <a:r>
                        <a:rPr lang="tr-TR" sz="500" b="1" i="0" u="none" strike="noStrike">
                          <a:solidFill>
                            <a:srgbClr val="000000"/>
                          </a:solidFill>
                          <a:effectLst/>
                          <a:latin typeface="Calibri" panose="020F0502020204030204" pitchFamily="34" charset="0"/>
                        </a:rPr>
                        <a:t> hazırlanan ilgili yıl İş Takvimlerinin sonuç (gerçekleşme) durumlarının bildirilmesi</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c hMerge="1">
                  <a:txBody>
                    <a:bodyPr/>
                    <a:lstStyle/>
                    <a:p>
                      <a:endParaRPr lang="tr-TR"/>
                    </a:p>
                  </a:txBody>
                  <a:tcPr/>
                </a:tc>
                <a:tc>
                  <a:txBody>
                    <a:bodyPr/>
                    <a:lstStyle/>
                    <a:p>
                      <a:pPr algn="ctr" fontAlgn="ctr"/>
                      <a:r>
                        <a:rPr lang="tr-TR" sz="300" b="1" i="0" u="none" strike="noStrike">
                          <a:solidFill>
                            <a:srgbClr val="538DD5"/>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26813">
                <a:tc vMerge="1">
                  <a:txBody>
                    <a:bodyPr/>
                    <a:lstStyle/>
                    <a:p>
                      <a:endParaRPr lang="tr-TR"/>
                    </a:p>
                  </a:txBody>
                  <a:tcPr/>
                </a:tc>
                <a:tc gridSpan="3">
                  <a:txBody>
                    <a:bodyPr/>
                    <a:lstStyle/>
                    <a:p>
                      <a:pPr algn="l" fontAlgn="ctr"/>
                      <a:r>
                        <a:rPr lang="tr-TR" sz="500" b="1" i="0" u="none" strike="noStrike">
                          <a:solidFill>
                            <a:srgbClr val="000000"/>
                          </a:solidFill>
                          <a:effectLst/>
                          <a:latin typeface="Calibri" panose="020F0502020204030204" pitchFamily="34" charset="0"/>
                        </a:rPr>
                        <a:t>E 13.6.3. </a:t>
                      </a:r>
                      <a:r>
                        <a:rPr lang="tr-TR" sz="500" b="1" i="0" u="sng" strike="noStrike">
                          <a:solidFill>
                            <a:srgbClr val="000000"/>
                          </a:solidFill>
                          <a:effectLst/>
                          <a:latin typeface="Calibri" panose="020F0502020204030204" pitchFamily="34" charset="0"/>
                        </a:rPr>
                        <a:t>Harcama Birimi düzeyinde</a:t>
                      </a:r>
                      <a:r>
                        <a:rPr lang="tr-TR" sz="500" b="1" i="0" u="none" strike="noStrike">
                          <a:solidFill>
                            <a:srgbClr val="000000"/>
                          </a:solidFill>
                          <a:effectLst/>
                          <a:latin typeface="Calibri" panose="020F0502020204030204" pitchFamily="34" charset="0"/>
                        </a:rPr>
                        <a:t> ilgili yıl ''Yönetim Kararlılık Beyanının" hazırlanarak EBYS üzerinden tüm personele gönderilmesi</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c hMerge="1">
                  <a:txBody>
                    <a:bodyPr/>
                    <a:lstStyle/>
                    <a:p>
                      <a:endParaRPr lang="tr-TR"/>
                    </a:p>
                  </a:txBody>
                  <a:tcPr/>
                </a:tc>
                <a:tc>
                  <a:txBody>
                    <a:bodyPr/>
                    <a:lstStyle/>
                    <a:p>
                      <a:pPr algn="ctr" fontAlgn="ctr"/>
                      <a:r>
                        <a:rPr lang="tr-TR" sz="500" b="1" i="0" u="none" strike="noStrike">
                          <a:solidFill>
                            <a:srgbClr val="FF0000"/>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500" b="0" i="0" u="none" strike="noStrike">
                          <a:solidFill>
                            <a:srgbClr val="000000"/>
                          </a:solidFill>
                          <a:effectLst/>
                          <a:latin typeface="Calibri" panose="020F0502020204030204" pitchFamily="34" charset="0"/>
                        </a:rPr>
                        <a:t> </a:t>
                      </a:r>
                    </a:p>
                  </a:txBody>
                  <a:tcPr marL="2449" marR="2449" marT="2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500" b="1" i="0" u="none" strike="noStrike">
                          <a:solidFill>
                            <a:srgbClr val="948A54"/>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500" b="0" i="0" u="none" strike="noStrike">
                          <a:solidFill>
                            <a:srgbClr val="000000"/>
                          </a:solidFill>
                          <a:effectLst/>
                          <a:latin typeface="Calibri" panose="020F0502020204030204" pitchFamily="34" charset="0"/>
                        </a:rPr>
                        <a:t> </a:t>
                      </a:r>
                    </a:p>
                  </a:txBody>
                  <a:tcPr marL="2449" marR="2449" marT="2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538DD5"/>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500" b="0" i="0" u="none" strike="noStrike">
                          <a:solidFill>
                            <a:srgbClr val="000000"/>
                          </a:solidFill>
                          <a:effectLst/>
                          <a:latin typeface="Calibri" panose="020F0502020204030204" pitchFamily="34" charset="0"/>
                        </a:rPr>
                        <a:t> </a:t>
                      </a:r>
                    </a:p>
                  </a:txBody>
                  <a:tcPr marL="2449" marR="2449" marT="2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500" b="1" i="0" u="none" strike="noStrike">
                          <a:solidFill>
                            <a:srgbClr val="948A54"/>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500" b="0" i="0" u="none" strike="noStrike">
                          <a:solidFill>
                            <a:srgbClr val="000000"/>
                          </a:solidFill>
                          <a:effectLst/>
                          <a:latin typeface="Calibri" panose="020F0502020204030204" pitchFamily="34" charset="0"/>
                        </a:rPr>
                        <a:t> </a:t>
                      </a:r>
                    </a:p>
                  </a:txBody>
                  <a:tcPr marL="2449" marR="2449" marT="2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538DD5"/>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l" fontAlgn="ctr"/>
                      <a:r>
                        <a:rPr lang="tr-TR" sz="500" b="1" i="0" u="none" strike="noStrike">
                          <a:solidFill>
                            <a:srgbClr val="000000"/>
                          </a:solidFill>
                          <a:effectLst/>
                          <a:latin typeface="Calibri" panose="020F0502020204030204" pitchFamily="34" charset="0"/>
                        </a:rPr>
                        <a:t>E 13.7.2. </a:t>
                      </a:r>
                      <a:r>
                        <a:rPr lang="tr-TR" sz="500" b="1" i="0" u="sng" strike="noStrike">
                          <a:solidFill>
                            <a:srgbClr val="000000"/>
                          </a:solidFill>
                          <a:effectLst/>
                          <a:latin typeface="Calibri" panose="020F0502020204030204" pitchFamily="34" charset="0"/>
                        </a:rPr>
                        <a:t>Harcama Birimi düzeyinde</a:t>
                      </a:r>
                      <a:r>
                        <a:rPr lang="tr-TR" sz="500" b="1" i="0" u="none" strike="noStrike">
                          <a:solidFill>
                            <a:srgbClr val="000000"/>
                          </a:solidFill>
                          <a:effectLst/>
                          <a:latin typeface="Calibri" panose="020F0502020204030204" pitchFamily="34" charset="0"/>
                        </a:rPr>
                        <a:t> Personele yönelik yılda bir kez olmak üzere memnuniyet anketi yapılması, sonuçların değerlendirilerek raporlanması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c hMerge="1">
                  <a:txBody>
                    <a:bodyPr/>
                    <a:lstStyle/>
                    <a:p>
                      <a:endParaRPr lang="tr-TR"/>
                    </a:p>
                  </a:txBody>
                  <a:tcPr/>
                </a:tc>
                <a:tc>
                  <a:txBody>
                    <a:bodyPr/>
                    <a:lstStyle/>
                    <a:p>
                      <a:pPr algn="ctr" fontAlgn="ctr"/>
                      <a:r>
                        <a:rPr lang="tr-TR" sz="300" b="1" i="0" u="none" strike="noStrike">
                          <a:solidFill>
                            <a:srgbClr val="538DD5"/>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26813">
                <a:tc vMerge="1">
                  <a:txBody>
                    <a:bodyPr/>
                    <a:lstStyle/>
                    <a:p>
                      <a:endParaRPr lang="tr-TR"/>
                    </a:p>
                  </a:txBody>
                  <a:tcPr/>
                </a:tc>
                <a:tc gridSpan="3">
                  <a:txBody>
                    <a:bodyPr/>
                    <a:lstStyle/>
                    <a:p>
                      <a:pPr algn="l" fontAlgn="ctr"/>
                      <a:r>
                        <a:rPr lang="tr-TR" sz="500" b="1" i="0" u="none" strike="noStrike">
                          <a:solidFill>
                            <a:srgbClr val="000000"/>
                          </a:solidFill>
                          <a:effectLst/>
                          <a:latin typeface="Calibri" panose="020F0502020204030204" pitchFamily="34" charset="0"/>
                        </a:rPr>
                        <a:t>E 15.6.2. </a:t>
                      </a:r>
                      <a:r>
                        <a:rPr lang="tr-TR" sz="500" b="1" i="0" u="sng" strike="noStrike">
                          <a:solidFill>
                            <a:srgbClr val="000000"/>
                          </a:solidFill>
                          <a:effectLst/>
                          <a:latin typeface="Calibri" panose="020F0502020204030204" pitchFamily="34" charset="0"/>
                        </a:rPr>
                        <a:t>Harcama Birimi düzeyinde</a:t>
                      </a:r>
                      <a:r>
                        <a:rPr lang="tr-TR" sz="500" b="1" i="0" u="none" strike="noStrike">
                          <a:solidFill>
                            <a:srgbClr val="000000"/>
                          </a:solidFill>
                          <a:effectLst/>
                          <a:latin typeface="Calibri" panose="020F0502020204030204" pitchFamily="34" charset="0"/>
                        </a:rPr>
                        <a:t> ilgili personel tarafından Standart Dosya Planı kodlarına ilişkin eğitim düzenlenmesi (yüz yüze/uzaktan)</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c hMerge="1">
                  <a:txBody>
                    <a:bodyPr/>
                    <a:lstStyle/>
                    <a:p>
                      <a:endParaRPr lang="tr-TR"/>
                    </a:p>
                  </a:txBody>
                  <a:tcPr/>
                </a:tc>
                <a:tc>
                  <a:txBody>
                    <a:bodyPr/>
                    <a:lstStyle/>
                    <a:p>
                      <a:pPr algn="ctr" fontAlgn="ctr"/>
                      <a:r>
                        <a:rPr lang="tr-TR" sz="500" b="1" i="0" u="none" strike="noStrike">
                          <a:solidFill>
                            <a:srgbClr val="FF0000"/>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500" b="0" i="0" u="none" strike="noStrike">
                          <a:solidFill>
                            <a:srgbClr val="000000"/>
                          </a:solidFill>
                          <a:effectLst/>
                          <a:latin typeface="Calibri" panose="020F0502020204030204" pitchFamily="34" charset="0"/>
                        </a:rPr>
                        <a:t> </a:t>
                      </a:r>
                    </a:p>
                  </a:txBody>
                  <a:tcPr marL="2449" marR="2449" marT="2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500" b="1" i="0" u="none" strike="noStrike">
                          <a:solidFill>
                            <a:srgbClr val="948A54"/>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500" b="0" i="0" u="none" strike="noStrike">
                          <a:solidFill>
                            <a:srgbClr val="000000"/>
                          </a:solidFill>
                          <a:effectLst/>
                          <a:latin typeface="Calibri" panose="020F0502020204030204" pitchFamily="34" charset="0"/>
                        </a:rPr>
                        <a:t> </a:t>
                      </a:r>
                    </a:p>
                  </a:txBody>
                  <a:tcPr marL="2449" marR="2449" marT="2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538DD5"/>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500" b="1" i="0" u="none" strike="noStrike">
                          <a:solidFill>
                            <a:srgbClr val="948A54"/>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500" b="1" i="0" u="none" strike="noStrike">
                          <a:solidFill>
                            <a:srgbClr val="948A54"/>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500" b="0" i="0" u="none" strike="noStrike">
                          <a:solidFill>
                            <a:srgbClr val="000000"/>
                          </a:solidFill>
                          <a:effectLst/>
                          <a:latin typeface="Calibri" panose="020F0502020204030204" pitchFamily="34" charset="0"/>
                        </a:rPr>
                        <a:t> </a:t>
                      </a:r>
                    </a:p>
                  </a:txBody>
                  <a:tcPr marL="2449" marR="2449" marT="2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538DD5"/>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l" fontAlgn="ctr"/>
                      <a:r>
                        <a:rPr lang="tr-TR" sz="500" b="1" i="0" u="none" strike="noStrike">
                          <a:solidFill>
                            <a:srgbClr val="000000"/>
                          </a:solidFill>
                          <a:effectLst/>
                          <a:latin typeface="Calibri" panose="020F0502020204030204" pitchFamily="34" charset="0"/>
                        </a:rPr>
                        <a:t>E 14.4.1. </a:t>
                      </a:r>
                      <a:r>
                        <a:rPr lang="tr-TR" sz="500" b="1" i="0" u="sng" strike="noStrike">
                          <a:solidFill>
                            <a:srgbClr val="000000"/>
                          </a:solidFill>
                          <a:effectLst/>
                          <a:latin typeface="Calibri" panose="020F0502020204030204" pitchFamily="34" charset="0"/>
                        </a:rPr>
                        <a:t>Harcama Birimi düzeyinde</a:t>
                      </a:r>
                      <a:r>
                        <a:rPr lang="tr-TR" sz="500" b="1" i="0" u="none" strike="noStrike">
                          <a:solidFill>
                            <a:srgbClr val="000000"/>
                          </a:solidFill>
                          <a:effectLst/>
                          <a:latin typeface="Calibri" panose="020F0502020204030204" pitchFamily="34" charset="0"/>
                        </a:rPr>
                        <a:t> yürütülen faaliyetlere yönelik  hangi işlerin, kime ve ne zaman raporlandığının Rapor Döküm Formuna işlenmesi</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c hMerge="1">
                  <a:txBody>
                    <a:bodyPr/>
                    <a:lstStyle/>
                    <a:p>
                      <a:endParaRPr lang="tr-TR"/>
                    </a:p>
                  </a:txBody>
                  <a:tcPr/>
                </a:tc>
                <a:tc>
                  <a:txBody>
                    <a:bodyPr/>
                    <a:lstStyle/>
                    <a:p>
                      <a:pPr algn="ctr" fontAlgn="ctr"/>
                      <a:r>
                        <a:rPr lang="tr-TR" sz="300" b="1" i="0" u="none" strike="noStrike">
                          <a:solidFill>
                            <a:srgbClr val="538DD5"/>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20141">
                <a:tc vMerge="1">
                  <a:txBody>
                    <a:bodyPr/>
                    <a:lstStyle/>
                    <a:p>
                      <a:endParaRPr lang="tr-TR"/>
                    </a:p>
                  </a:txBody>
                  <a:tcPr/>
                </a:tc>
                <a:tc rowSpan="5">
                  <a:txBody>
                    <a:bodyPr/>
                    <a:lstStyle/>
                    <a:p>
                      <a:pPr algn="ctr" fontAlgn="b"/>
                      <a:r>
                        <a:rPr lang="tr-TR" sz="500" b="0" i="0" u="none" strike="noStrike">
                          <a:solidFill>
                            <a:srgbClr val="000000"/>
                          </a:solidFill>
                          <a:effectLst/>
                          <a:latin typeface="Calibri" panose="020F0502020204030204" pitchFamily="34" charset="0"/>
                        </a:rPr>
                        <a:t> </a:t>
                      </a:r>
                    </a:p>
                  </a:txBody>
                  <a:tcPr marL="2449" marR="2449" marT="2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5">
                  <a:txBody>
                    <a:bodyPr/>
                    <a:lstStyle/>
                    <a:p>
                      <a:pPr algn="l" fontAlgn="ctr"/>
                      <a:r>
                        <a:rPr lang="tr-TR" sz="500" b="1" i="0" u="none" strike="noStrike">
                          <a:solidFill>
                            <a:srgbClr val="948A54"/>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5">
                  <a:txBody>
                    <a:bodyPr/>
                    <a:lstStyle/>
                    <a:p>
                      <a:pPr algn="ctr" fontAlgn="b"/>
                      <a:r>
                        <a:rPr lang="tr-TR" sz="500" b="0" i="0" u="none" strike="noStrike">
                          <a:solidFill>
                            <a:srgbClr val="000000"/>
                          </a:solidFill>
                          <a:effectLst/>
                          <a:latin typeface="Calibri" panose="020F0502020204030204" pitchFamily="34" charset="0"/>
                        </a:rPr>
                        <a:t> </a:t>
                      </a:r>
                    </a:p>
                  </a:txBody>
                  <a:tcPr marL="2449" marR="2449" marT="2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FF0000"/>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rowSpan="5">
                  <a:txBody>
                    <a:bodyPr/>
                    <a:lstStyle/>
                    <a:p>
                      <a:pPr algn="ctr" fontAlgn="b"/>
                      <a:r>
                        <a:rPr lang="tr-TR" sz="500" b="0" i="0" u="none" strike="noStrike">
                          <a:solidFill>
                            <a:srgbClr val="000000"/>
                          </a:solidFill>
                          <a:effectLst/>
                          <a:latin typeface="Calibri" panose="020F0502020204030204" pitchFamily="34" charset="0"/>
                        </a:rPr>
                        <a:t> </a:t>
                      </a:r>
                    </a:p>
                  </a:txBody>
                  <a:tcPr marL="2449" marR="2449" marT="2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5">
                  <a:txBody>
                    <a:bodyPr/>
                    <a:lstStyle/>
                    <a:p>
                      <a:pPr algn="l" fontAlgn="ctr"/>
                      <a:r>
                        <a:rPr lang="tr-TR" sz="500" b="1" i="0" u="none" strike="noStrike">
                          <a:solidFill>
                            <a:srgbClr val="948A54"/>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5">
                  <a:txBody>
                    <a:bodyPr/>
                    <a:lstStyle/>
                    <a:p>
                      <a:pPr algn="ctr" fontAlgn="b"/>
                      <a:r>
                        <a:rPr lang="tr-TR" sz="500" b="0" i="0" u="none" strike="noStrike">
                          <a:solidFill>
                            <a:srgbClr val="000000"/>
                          </a:solidFill>
                          <a:effectLst/>
                          <a:latin typeface="Calibri" panose="020F0502020204030204" pitchFamily="34" charset="0"/>
                        </a:rPr>
                        <a:t> </a:t>
                      </a:r>
                    </a:p>
                  </a:txBody>
                  <a:tcPr marL="2449" marR="2449" marT="2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5">
                  <a:txBody>
                    <a:bodyPr/>
                    <a:lstStyle/>
                    <a:p>
                      <a:pPr algn="ctr" fontAlgn="ctr"/>
                      <a:r>
                        <a:rPr lang="tr-TR" sz="500" b="1" i="0" u="none" strike="noStrike">
                          <a:solidFill>
                            <a:srgbClr val="538DD5"/>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5">
                  <a:txBody>
                    <a:bodyPr/>
                    <a:lstStyle/>
                    <a:p>
                      <a:pPr algn="ctr" fontAlgn="b"/>
                      <a:r>
                        <a:rPr lang="tr-TR" sz="500" b="0" i="0" u="none" strike="noStrike">
                          <a:solidFill>
                            <a:srgbClr val="000000"/>
                          </a:solidFill>
                          <a:effectLst/>
                          <a:latin typeface="Calibri" panose="020F0502020204030204" pitchFamily="34" charset="0"/>
                        </a:rPr>
                        <a:t> </a:t>
                      </a:r>
                    </a:p>
                  </a:txBody>
                  <a:tcPr marL="2449" marR="2449" marT="2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5">
                  <a:txBody>
                    <a:bodyPr/>
                    <a:lstStyle/>
                    <a:p>
                      <a:pPr algn="l" fontAlgn="ctr"/>
                      <a:r>
                        <a:rPr lang="tr-TR" sz="500" b="1" i="0" u="none" strike="noStrike">
                          <a:solidFill>
                            <a:srgbClr val="948A54"/>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5">
                  <a:txBody>
                    <a:bodyPr/>
                    <a:lstStyle/>
                    <a:p>
                      <a:pPr algn="ctr" fontAlgn="b"/>
                      <a:r>
                        <a:rPr lang="tr-TR" sz="500" b="0" i="0" u="none" strike="noStrike">
                          <a:solidFill>
                            <a:srgbClr val="000000"/>
                          </a:solidFill>
                          <a:effectLst/>
                          <a:latin typeface="Calibri" panose="020F0502020204030204" pitchFamily="34" charset="0"/>
                        </a:rPr>
                        <a:t> </a:t>
                      </a:r>
                    </a:p>
                  </a:txBody>
                  <a:tcPr marL="2449" marR="2449" marT="2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5">
                  <a:txBody>
                    <a:bodyPr/>
                    <a:lstStyle/>
                    <a:p>
                      <a:pPr algn="ctr" fontAlgn="ctr"/>
                      <a:r>
                        <a:rPr lang="tr-TR" sz="500" b="1" i="0" u="none" strike="noStrike">
                          <a:solidFill>
                            <a:srgbClr val="538DD5"/>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5" gridSpan="3">
                  <a:txBody>
                    <a:bodyPr/>
                    <a:lstStyle/>
                    <a:p>
                      <a:pPr algn="l" fontAlgn="ctr"/>
                      <a:r>
                        <a:rPr lang="tr-TR" sz="500" b="1" i="0" u="none" strike="noStrike">
                          <a:solidFill>
                            <a:srgbClr val="000000"/>
                          </a:solidFill>
                          <a:effectLst/>
                          <a:latin typeface="Calibri" panose="020F0502020204030204" pitchFamily="34" charset="0"/>
                        </a:rPr>
                        <a:t>E 17.1.2.</a:t>
                      </a:r>
                      <a:r>
                        <a:rPr lang="tr-TR" sz="500" b="1" i="0" u="sng" strike="noStrike">
                          <a:solidFill>
                            <a:srgbClr val="000000"/>
                          </a:solidFill>
                          <a:effectLst/>
                          <a:latin typeface="Calibri" panose="020F0502020204030204" pitchFamily="34" charset="0"/>
                        </a:rPr>
                        <a:t> Başkanlık düzeyinde</a:t>
                      </a:r>
                      <a:r>
                        <a:rPr lang="tr-TR" sz="500" b="1" i="0" u="none" strike="noStrike">
                          <a:solidFill>
                            <a:srgbClr val="000000"/>
                          </a:solidFill>
                          <a:effectLst/>
                          <a:latin typeface="Calibri" panose="020F0502020204030204" pitchFamily="34" charset="0"/>
                        </a:rPr>
                        <a:t> İç Kontrol Sistemi Soru Formunun uygulanarak Strateji Geliştirme Başkanlığına bildirilmesi</a:t>
                      </a:r>
                      <a:br>
                        <a:rPr lang="tr-TR" sz="500" b="1" i="0" u="none" strike="noStrike">
                          <a:solidFill>
                            <a:srgbClr val="000000"/>
                          </a:solidFill>
                          <a:effectLst/>
                          <a:latin typeface="Calibri" panose="020F0502020204030204" pitchFamily="34" charset="0"/>
                        </a:rPr>
                      </a:br>
                      <a:r>
                        <a:rPr lang="tr-TR" sz="500" b="1" i="0" u="none" strike="noStrike">
                          <a:solidFill>
                            <a:srgbClr val="000000"/>
                          </a:solidFill>
                          <a:effectLst/>
                          <a:latin typeface="Calibri" panose="020F0502020204030204" pitchFamily="34" charset="0"/>
                        </a:rPr>
                        <a:t>(Başkanlıktan biri Yönetici olmak üzere en az iki soru formunun doldurularak sisteme yüklenmesi)</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5" hMerge="1">
                  <a:txBody>
                    <a:bodyPr/>
                    <a:lstStyle/>
                    <a:p>
                      <a:endParaRPr lang="tr-TR"/>
                    </a:p>
                  </a:txBody>
                  <a:tcPr/>
                </a:tc>
                <a:tc rowSpan="5" hMerge="1">
                  <a:txBody>
                    <a:bodyPr/>
                    <a:lstStyle/>
                    <a:p>
                      <a:endParaRPr lang="tr-TR"/>
                    </a:p>
                  </a:txBody>
                  <a:tcPr/>
                </a:tc>
                <a:tc rowSpan="5">
                  <a:txBody>
                    <a:bodyPr/>
                    <a:lstStyle/>
                    <a:p>
                      <a:pPr algn="ctr" fontAlgn="ctr"/>
                      <a:r>
                        <a:rPr lang="tr-TR" sz="300" b="1" i="0" u="none" strike="noStrike">
                          <a:solidFill>
                            <a:srgbClr val="538DD5"/>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20141">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500" b="1" i="0" u="none" strike="noStrike">
                          <a:solidFill>
                            <a:srgbClr val="FF0000"/>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r>
              <a:tr h="120141">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500" b="1" i="0" u="none" strike="noStrike">
                          <a:solidFill>
                            <a:srgbClr val="FF0000"/>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r>
              <a:tr h="120141">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500" b="1" i="0" u="none" strike="noStrike">
                          <a:solidFill>
                            <a:srgbClr val="FF0000"/>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r>
              <a:tr h="120141">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gn="ctr" fontAlgn="ctr"/>
                      <a:r>
                        <a:rPr lang="tr-TR" sz="500" b="1" i="0" u="none" strike="noStrike">
                          <a:solidFill>
                            <a:srgbClr val="FF0000"/>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gridSpan="3" vMerge="1">
                  <a:txBody>
                    <a:bodyPr/>
                    <a:lstStyle/>
                    <a:p>
                      <a:endParaRPr lang="tr-TR"/>
                    </a:p>
                  </a:txBody>
                  <a:tcPr/>
                </a:tc>
                <a:tc hMerge="1" vMerge="1">
                  <a:txBody>
                    <a:bodyPr/>
                    <a:lstStyle/>
                    <a:p>
                      <a:endParaRPr lang="tr-TR"/>
                    </a:p>
                  </a:txBody>
                  <a:tcPr/>
                </a:tc>
                <a:tc hMerge="1" vMerge="1">
                  <a:txBody>
                    <a:bodyPr/>
                    <a:lstStyle/>
                    <a:p>
                      <a:endParaRPr lang="tr-TR"/>
                    </a:p>
                  </a:txBody>
                  <a:tcPr/>
                </a:tc>
                <a:tc vMerge="1">
                  <a:txBody>
                    <a:bodyPr/>
                    <a:lstStyle/>
                    <a:p>
                      <a:endParaRPr lang="tr-TR"/>
                    </a:p>
                  </a:txBody>
                  <a:tcPr/>
                </a:tc>
              </a:tr>
              <a:tr h="111247">
                <a:tc vMerge="1">
                  <a:txBody>
                    <a:bodyPr/>
                    <a:lstStyle/>
                    <a:p>
                      <a:endParaRPr lang="tr-TR"/>
                    </a:p>
                  </a:txBody>
                  <a:tcPr/>
                </a:tc>
                <a:tc>
                  <a:txBody>
                    <a:bodyPr/>
                    <a:lstStyle/>
                    <a:p>
                      <a:pPr algn="ctr" fontAlgn="b"/>
                      <a:r>
                        <a:rPr lang="tr-TR" sz="500" b="0" i="0" u="none" strike="noStrike">
                          <a:solidFill>
                            <a:srgbClr val="000000"/>
                          </a:solidFill>
                          <a:effectLst/>
                          <a:latin typeface="Calibri" panose="020F0502020204030204" pitchFamily="34" charset="0"/>
                        </a:rPr>
                        <a:t> </a:t>
                      </a:r>
                    </a:p>
                  </a:txBody>
                  <a:tcPr marL="2449" marR="2449" marT="2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500" b="1" i="0" u="none" strike="noStrike">
                          <a:solidFill>
                            <a:srgbClr val="948A54"/>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500" b="0" i="0" u="none" strike="noStrike">
                          <a:solidFill>
                            <a:srgbClr val="000000"/>
                          </a:solidFill>
                          <a:effectLst/>
                          <a:latin typeface="Calibri" panose="020F0502020204030204" pitchFamily="34" charset="0"/>
                        </a:rPr>
                        <a:t> </a:t>
                      </a:r>
                    </a:p>
                  </a:txBody>
                  <a:tcPr marL="2449" marR="2449" marT="2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FF0000"/>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500" b="0" i="0" u="none" strike="noStrike">
                          <a:solidFill>
                            <a:srgbClr val="000000"/>
                          </a:solidFill>
                          <a:effectLst/>
                          <a:latin typeface="Calibri" panose="020F0502020204030204" pitchFamily="34" charset="0"/>
                        </a:rPr>
                        <a:t> </a:t>
                      </a:r>
                    </a:p>
                  </a:txBody>
                  <a:tcPr marL="2449" marR="2449" marT="2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500" b="1" i="0" u="none" strike="noStrike">
                          <a:solidFill>
                            <a:srgbClr val="948A54"/>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500" b="0" i="0" u="none" strike="noStrike">
                          <a:solidFill>
                            <a:srgbClr val="000000"/>
                          </a:solidFill>
                          <a:effectLst/>
                          <a:latin typeface="Calibri" panose="020F0502020204030204" pitchFamily="34" charset="0"/>
                        </a:rPr>
                        <a:t> </a:t>
                      </a:r>
                    </a:p>
                  </a:txBody>
                  <a:tcPr marL="2449" marR="2449" marT="2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538DD5"/>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500" b="0" i="0" u="none" strike="noStrike">
                          <a:solidFill>
                            <a:srgbClr val="000000"/>
                          </a:solidFill>
                          <a:effectLst/>
                          <a:latin typeface="Calibri" panose="020F0502020204030204" pitchFamily="34" charset="0"/>
                        </a:rPr>
                        <a:t> </a:t>
                      </a:r>
                    </a:p>
                  </a:txBody>
                  <a:tcPr marL="2449" marR="2449" marT="2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500" b="1" i="0" u="none" strike="noStrike">
                          <a:solidFill>
                            <a:srgbClr val="948A54"/>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500" b="0" i="0" u="none" strike="noStrike">
                          <a:solidFill>
                            <a:srgbClr val="000000"/>
                          </a:solidFill>
                          <a:effectLst/>
                          <a:latin typeface="Calibri" panose="020F0502020204030204" pitchFamily="34" charset="0"/>
                        </a:rPr>
                        <a:t> </a:t>
                      </a:r>
                    </a:p>
                  </a:txBody>
                  <a:tcPr marL="2449" marR="2449" marT="2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500" b="1" i="0" u="none" strike="noStrike">
                          <a:solidFill>
                            <a:srgbClr val="538DD5"/>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500" b="0" i="0" u="none" strike="noStrike">
                          <a:solidFill>
                            <a:srgbClr val="000000"/>
                          </a:solidFill>
                          <a:effectLst/>
                          <a:latin typeface="Calibri" panose="020F0502020204030204" pitchFamily="34" charset="0"/>
                        </a:rPr>
                        <a:t> </a:t>
                      </a:r>
                    </a:p>
                  </a:txBody>
                  <a:tcPr marL="2449" marR="2449" marT="2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500" b="1" i="0" u="none" strike="noStrike">
                          <a:solidFill>
                            <a:srgbClr val="948A54"/>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500" b="0" i="0" u="none" strike="noStrike">
                          <a:solidFill>
                            <a:srgbClr val="000000"/>
                          </a:solidFill>
                          <a:effectLst/>
                          <a:latin typeface="Calibri" panose="020F0502020204030204" pitchFamily="34" charset="0"/>
                        </a:rPr>
                        <a:t> </a:t>
                      </a:r>
                    </a:p>
                  </a:txBody>
                  <a:tcPr marL="2449" marR="2449" marT="2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300" b="1" i="0" u="none" strike="noStrike">
                          <a:solidFill>
                            <a:srgbClr val="538DD5"/>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45352">
                <a:tc vMerge="1">
                  <a:txBody>
                    <a:bodyPr/>
                    <a:lstStyle/>
                    <a:p>
                      <a:endParaRPr lang="tr-TR"/>
                    </a:p>
                  </a:txBody>
                  <a:tcPr/>
                </a:tc>
                <a:tc>
                  <a:txBody>
                    <a:bodyPr/>
                    <a:lstStyle/>
                    <a:p>
                      <a:pPr algn="ctr" fontAlgn="b"/>
                      <a:r>
                        <a:rPr lang="tr-TR" sz="500" b="0" i="0" u="none" strike="noStrike">
                          <a:solidFill>
                            <a:srgbClr val="000000"/>
                          </a:solidFill>
                          <a:effectLst/>
                          <a:latin typeface="Calibri" panose="020F0502020204030204" pitchFamily="34" charset="0"/>
                        </a:rPr>
                        <a:t> </a:t>
                      </a:r>
                    </a:p>
                  </a:txBody>
                  <a:tcPr marL="2449" marR="2449" marT="2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l" fontAlgn="ctr"/>
                      <a:r>
                        <a:rPr lang="tr-TR" sz="500" b="1" i="0" u="none" strike="noStrike">
                          <a:solidFill>
                            <a:srgbClr val="948A54"/>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ctr" fontAlgn="b"/>
                      <a:r>
                        <a:rPr lang="tr-TR" sz="500" b="0" i="0" u="none" strike="noStrike">
                          <a:solidFill>
                            <a:srgbClr val="000000"/>
                          </a:solidFill>
                          <a:effectLst/>
                          <a:latin typeface="Calibri" panose="020F0502020204030204" pitchFamily="34" charset="0"/>
                        </a:rPr>
                        <a:t> </a:t>
                      </a:r>
                    </a:p>
                  </a:txBody>
                  <a:tcPr marL="2449" marR="2449" marT="2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ctr" fontAlgn="b"/>
                      <a:r>
                        <a:rPr lang="tr-TR" sz="500" b="0" i="0" u="none" strike="noStrike">
                          <a:solidFill>
                            <a:srgbClr val="000000"/>
                          </a:solidFill>
                          <a:effectLst/>
                          <a:latin typeface="Calibri" panose="020F0502020204030204" pitchFamily="34" charset="0"/>
                        </a:rPr>
                        <a:t> </a:t>
                      </a:r>
                    </a:p>
                  </a:txBody>
                  <a:tcPr marL="2449" marR="2449" marT="2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gridSpan="3">
                  <a:txBody>
                    <a:bodyPr/>
                    <a:lstStyle/>
                    <a:p>
                      <a:pPr algn="l" fontAlgn="ctr"/>
                      <a:r>
                        <a:rPr lang="tr-TR" sz="600" b="1" i="0" u="none" strike="noStrike">
                          <a:solidFill>
                            <a:srgbClr val="FF0000"/>
                          </a:solidFill>
                          <a:effectLst/>
                          <a:latin typeface="Calibri" panose="020F0502020204030204" pitchFamily="34" charset="0"/>
                        </a:rPr>
                        <a:t>E 1.2.1. </a:t>
                      </a:r>
                      <a:r>
                        <a:rPr lang="tr-TR" sz="600" b="1" i="0" u="sng" strike="noStrike">
                          <a:solidFill>
                            <a:srgbClr val="FF0000"/>
                          </a:solidFill>
                          <a:effectLst/>
                          <a:latin typeface="Calibri" panose="020F0502020204030204" pitchFamily="34" charset="0"/>
                        </a:rPr>
                        <a:t>Harcama Birimi düzeyinde</a:t>
                      </a:r>
                      <a:r>
                        <a:rPr lang="tr-TR" sz="600" b="1" i="0" u="none" strike="noStrike">
                          <a:solidFill>
                            <a:srgbClr val="FF0000"/>
                          </a:solidFill>
                          <a:effectLst/>
                          <a:latin typeface="Calibri" panose="020F0502020204030204" pitchFamily="34" charset="0"/>
                        </a:rPr>
                        <a:t> yönetici tarafından kurumsallaşma kapsamında personeli ile toplantı düzenlemesi (yüz yüze/uzaktan)</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C5D9F1"/>
                    </a:solidFill>
                  </a:tcPr>
                </a:tc>
                <a:tc hMerge="1">
                  <a:txBody>
                    <a:bodyPr/>
                    <a:lstStyle/>
                    <a:p>
                      <a:endParaRPr lang="tr-TR"/>
                    </a:p>
                  </a:txBody>
                  <a:tcPr/>
                </a:tc>
                <a:tc hMerge="1">
                  <a:txBody>
                    <a:bodyPr/>
                    <a:lstStyle/>
                    <a:p>
                      <a:endParaRPr lang="tr-TR"/>
                    </a:p>
                  </a:txBody>
                  <a:tcPr/>
                </a:tc>
                <a:tc>
                  <a:txBody>
                    <a:bodyPr/>
                    <a:lstStyle/>
                    <a:p>
                      <a:pPr algn="ctr" fontAlgn="ctr"/>
                      <a:r>
                        <a:rPr lang="tr-TR" sz="500" b="1" i="0" u="none" strike="noStrike">
                          <a:solidFill>
                            <a:srgbClr val="FF0000"/>
                          </a:solidFill>
                          <a:effectLst/>
                          <a:latin typeface="Calibri" panose="020F0502020204030204" pitchFamily="34" charset="0"/>
                        </a:rPr>
                        <a:t>BU ÇALIŞMA 2022 YILINDA YAPILACAK</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ctr" fontAlgn="b"/>
                      <a:r>
                        <a:rPr lang="tr-TR" sz="500" b="0" i="0" u="none" strike="noStrike">
                          <a:solidFill>
                            <a:srgbClr val="000000"/>
                          </a:solidFill>
                          <a:effectLst/>
                          <a:latin typeface="Calibri" panose="020F0502020204030204" pitchFamily="34" charset="0"/>
                        </a:rPr>
                        <a:t> </a:t>
                      </a:r>
                    </a:p>
                  </a:txBody>
                  <a:tcPr marL="2449" marR="2449" marT="2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l" fontAlgn="ctr"/>
                      <a:r>
                        <a:rPr lang="tr-TR" sz="500" b="1" i="0" u="none" strike="noStrike">
                          <a:solidFill>
                            <a:srgbClr val="948A54"/>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ctr" fontAlgn="b"/>
                      <a:r>
                        <a:rPr lang="tr-TR" sz="500" b="0" i="0" u="none" strike="noStrike">
                          <a:solidFill>
                            <a:srgbClr val="000000"/>
                          </a:solidFill>
                          <a:effectLst/>
                          <a:latin typeface="Calibri" panose="020F0502020204030204" pitchFamily="34" charset="0"/>
                        </a:rPr>
                        <a:t> </a:t>
                      </a:r>
                    </a:p>
                  </a:txBody>
                  <a:tcPr marL="2449" marR="2449" marT="244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ctr" fontAlgn="ctr"/>
                      <a:r>
                        <a:rPr lang="tr-TR" sz="500" b="0" i="0" u="none" strike="noStrike">
                          <a:solidFill>
                            <a:srgbClr val="000000"/>
                          </a:solidFill>
                          <a:effectLst/>
                          <a:latin typeface="Calibri" panose="020F0502020204030204" pitchFamily="34" charset="0"/>
                        </a:rPr>
                        <a:t> </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gridSpan="3">
                  <a:txBody>
                    <a:bodyPr/>
                    <a:lstStyle/>
                    <a:p>
                      <a:pPr algn="l" fontAlgn="ctr"/>
                      <a:r>
                        <a:rPr lang="tr-TR" sz="600" b="1" i="0" u="none" strike="noStrike">
                          <a:solidFill>
                            <a:srgbClr val="FF0000"/>
                          </a:solidFill>
                          <a:effectLst/>
                          <a:latin typeface="Calibri" panose="020F0502020204030204" pitchFamily="34" charset="0"/>
                        </a:rPr>
                        <a:t>E 2.6.4. Tüm Hastane/ADSM'lerin mali iş süreçlerinin oluşturulması</a:t>
                      </a:r>
                    </a:p>
                  </a:txBody>
                  <a:tcPr marL="2449" marR="2449" marT="24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C5D9F1"/>
                    </a:solidFill>
                  </a:tcPr>
                </a:tc>
                <a:tc hMerge="1">
                  <a:txBody>
                    <a:bodyPr/>
                    <a:lstStyle/>
                    <a:p>
                      <a:endParaRPr lang="tr-TR"/>
                    </a:p>
                  </a:txBody>
                  <a:tcPr/>
                </a:tc>
                <a:tc hMerge="1">
                  <a:txBody>
                    <a:bodyPr/>
                    <a:lstStyle/>
                    <a:p>
                      <a:endParaRPr lang="tr-TR"/>
                    </a:p>
                  </a:txBody>
                  <a:tcPr/>
                </a:tc>
                <a:tc>
                  <a:txBody>
                    <a:bodyPr/>
                    <a:lstStyle/>
                    <a:p>
                      <a:pPr algn="ctr" fontAlgn="ctr"/>
                      <a:r>
                        <a:rPr lang="tr-TR" sz="500" b="1" i="0" u="none" strike="noStrike" dirty="0">
                          <a:solidFill>
                            <a:srgbClr val="FF0000"/>
                          </a:solidFill>
                          <a:effectLst/>
                          <a:latin typeface="Calibri" panose="020F0502020204030204" pitchFamily="34" charset="0"/>
                        </a:rPr>
                        <a:t>BU ÇALIŞMA 2022 YILINDA YAPILACAK</a:t>
                      </a:r>
                    </a:p>
                  </a:txBody>
                  <a:tcPr marL="2449" marR="2449" marT="2449"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8611791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b="1" dirty="0">
                <a:solidFill>
                  <a:srgbClr val="C00000"/>
                </a:solidFill>
                <a:latin typeface="Times New Roman" panose="02020603050405020304" pitchFamily="18" charset="0"/>
                <a:cs typeface="Times New Roman" panose="02020603050405020304" pitchFamily="18" charset="0"/>
              </a:rPr>
              <a:t>ROL VE SORUMLULUKLAR</a:t>
            </a:r>
            <a:endParaRPr sz="2800" b="1" dirty="0">
              <a:solidFill>
                <a:srgbClr val="FF0000"/>
              </a:solidFill>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4" name="object 7">
            <a:extLst>
              <a:ext uri="{FF2B5EF4-FFF2-40B4-BE49-F238E27FC236}">
                <a16:creationId xmlns="" xmlns:a16="http://schemas.microsoft.com/office/drawing/2014/main" id="{9D3BE541-45E0-4D03-8B79-497B43E185F4}"/>
              </a:ext>
            </a:extLst>
          </p:cNvPr>
          <p:cNvSpPr txBox="1"/>
          <p:nvPr/>
        </p:nvSpPr>
        <p:spPr>
          <a:xfrm>
            <a:off x="1067004" y="1997075"/>
            <a:ext cx="9414474" cy="3242900"/>
          </a:xfrm>
          <a:prstGeom prst="rect">
            <a:avLst/>
          </a:prstGeom>
        </p:spPr>
        <p:txBody>
          <a:bodyPr vert="horz" wrap="square" lIns="0" tIns="11137" rIns="0" bIns="0" rtlCol="0">
            <a:spAutoFit/>
          </a:bodyPr>
          <a:lstStyle/>
          <a:p>
            <a:pPr marL="11138">
              <a:lnSpc>
                <a:spcPct val="150000"/>
              </a:lnSpc>
            </a:pPr>
            <a:r>
              <a:rPr sz="2000" spc="-100" dirty="0">
                <a:latin typeface="Times New Roman" panose="02020603050405020304" pitchFamily="18" charset="0"/>
                <a:cs typeface="Times New Roman" panose="02020603050405020304" pitchFamily="18" charset="0"/>
              </a:rPr>
              <a:t>İç </a:t>
            </a:r>
            <a:r>
              <a:rPr sz="2000" spc="-35" dirty="0">
                <a:latin typeface="Times New Roman" panose="02020603050405020304" pitchFamily="18" charset="0"/>
                <a:cs typeface="Times New Roman" panose="02020603050405020304" pitchFamily="18" charset="0"/>
              </a:rPr>
              <a:t>kontrol </a:t>
            </a:r>
            <a:r>
              <a:rPr sz="2000" b="1" spc="-114" dirty="0">
                <a:solidFill>
                  <a:srgbClr val="FF0000"/>
                </a:solidFill>
                <a:latin typeface="Times New Roman" panose="02020603050405020304" pitchFamily="18" charset="0"/>
                <a:cs typeface="Times New Roman" panose="02020603050405020304" pitchFamily="18" charset="0"/>
              </a:rPr>
              <a:t>yönetim </a:t>
            </a:r>
            <a:r>
              <a:rPr sz="2000" b="1" spc="-149" dirty="0">
                <a:solidFill>
                  <a:srgbClr val="FF0000"/>
                </a:solidFill>
                <a:latin typeface="Times New Roman" panose="02020603050405020304" pitchFamily="18" charset="0"/>
                <a:cs typeface="Times New Roman" panose="02020603050405020304" pitchFamily="18" charset="0"/>
              </a:rPr>
              <a:t>sorumluluğuna </a:t>
            </a:r>
            <a:r>
              <a:rPr sz="2000" spc="-114" dirty="0">
                <a:latin typeface="Times New Roman" panose="02020603050405020304" pitchFamily="18" charset="0"/>
                <a:cs typeface="Times New Roman" panose="02020603050405020304" pitchFamily="18" charset="0"/>
              </a:rPr>
              <a:t>dayanan </a:t>
            </a:r>
            <a:r>
              <a:rPr sz="2000" spc="-9" dirty="0">
                <a:latin typeface="Times New Roman" panose="02020603050405020304" pitchFamily="18" charset="0"/>
                <a:cs typeface="Times New Roman" panose="02020603050405020304" pitchFamily="18" charset="0"/>
              </a:rPr>
              <a:t>bir</a:t>
            </a:r>
            <a:r>
              <a:rPr sz="2000" spc="-136" dirty="0">
                <a:latin typeface="Times New Roman" panose="02020603050405020304" pitchFamily="18" charset="0"/>
                <a:cs typeface="Times New Roman" panose="02020603050405020304" pitchFamily="18" charset="0"/>
              </a:rPr>
              <a:t> </a:t>
            </a:r>
            <a:r>
              <a:rPr sz="2000" spc="-79" dirty="0">
                <a:latin typeface="Times New Roman" panose="02020603050405020304" pitchFamily="18" charset="0"/>
                <a:cs typeface="Times New Roman" panose="02020603050405020304" pitchFamily="18" charset="0"/>
              </a:rPr>
              <a:t>modeldir.</a:t>
            </a:r>
            <a:endParaRPr sz="2000" dirty="0">
              <a:latin typeface="Times New Roman" panose="02020603050405020304" pitchFamily="18" charset="0"/>
              <a:cs typeface="Times New Roman" panose="02020603050405020304" pitchFamily="18" charset="0"/>
            </a:endParaRPr>
          </a:p>
          <a:p>
            <a:pPr marL="11138" marR="4455" algn="just">
              <a:lnSpc>
                <a:spcPct val="150000"/>
              </a:lnSpc>
            </a:pPr>
            <a:r>
              <a:rPr sz="2000" spc="-44" dirty="0">
                <a:latin typeface="Times New Roman" panose="02020603050405020304" pitchFamily="18" charset="0"/>
                <a:cs typeface="Times New Roman" panose="02020603050405020304" pitchFamily="18" charset="0"/>
              </a:rPr>
              <a:t>İyi </a:t>
            </a:r>
            <a:r>
              <a:rPr sz="2000" spc="-9" dirty="0">
                <a:latin typeface="Times New Roman" panose="02020603050405020304" pitchFamily="18" charset="0"/>
                <a:cs typeface="Times New Roman" panose="02020603050405020304" pitchFamily="18" charset="0"/>
              </a:rPr>
              <a:t>bir </a:t>
            </a:r>
            <a:r>
              <a:rPr sz="2000" spc="-70" dirty="0">
                <a:latin typeface="Times New Roman" panose="02020603050405020304" pitchFamily="18" charset="0"/>
                <a:cs typeface="Times New Roman" panose="02020603050405020304" pitchFamily="18" charset="0"/>
              </a:rPr>
              <a:t>iç </a:t>
            </a:r>
            <a:r>
              <a:rPr sz="2000" spc="-35" dirty="0">
                <a:latin typeface="Times New Roman" panose="02020603050405020304" pitchFamily="18" charset="0"/>
                <a:cs typeface="Times New Roman" panose="02020603050405020304" pitchFamily="18" charset="0"/>
              </a:rPr>
              <a:t>kontrol </a:t>
            </a:r>
            <a:r>
              <a:rPr sz="2000" spc="-79" dirty="0">
                <a:latin typeface="Times New Roman" panose="02020603050405020304" pitchFamily="18" charset="0"/>
                <a:cs typeface="Times New Roman" panose="02020603050405020304" pitchFamily="18" charset="0"/>
              </a:rPr>
              <a:t>sistemi </a:t>
            </a:r>
            <a:r>
              <a:rPr sz="2000" spc="-70" dirty="0">
                <a:latin typeface="Times New Roman" panose="02020603050405020304" pitchFamily="18" charset="0"/>
                <a:cs typeface="Times New Roman" panose="02020603050405020304" pitchFamily="18" charset="0"/>
              </a:rPr>
              <a:t>kurma </a:t>
            </a:r>
            <a:r>
              <a:rPr sz="2000" spc="-114" dirty="0">
                <a:latin typeface="Times New Roman" panose="02020603050405020304" pitchFamily="18" charset="0"/>
                <a:cs typeface="Times New Roman" panose="02020603050405020304" pitchFamily="18" charset="0"/>
              </a:rPr>
              <a:t>ve </a:t>
            </a:r>
            <a:r>
              <a:rPr sz="2000" spc="-66" dirty="0">
                <a:latin typeface="Times New Roman" panose="02020603050405020304" pitchFamily="18" charset="0"/>
                <a:cs typeface="Times New Roman" panose="02020603050405020304" pitchFamily="18" charset="0"/>
              </a:rPr>
              <a:t>işleyişini </a:t>
            </a:r>
            <a:r>
              <a:rPr sz="2000" spc="-132" dirty="0">
                <a:latin typeface="Times New Roman" panose="02020603050405020304" pitchFamily="18" charset="0"/>
                <a:cs typeface="Times New Roman" panose="02020603050405020304" pitchFamily="18" charset="0"/>
              </a:rPr>
              <a:t>sağlama  </a:t>
            </a:r>
            <a:r>
              <a:rPr sz="2000" spc="-66" dirty="0">
                <a:latin typeface="Times New Roman" panose="02020603050405020304" pitchFamily="18" charset="0"/>
                <a:cs typeface="Times New Roman" panose="02020603050405020304" pitchFamily="18" charset="0"/>
              </a:rPr>
              <a:t>sorumluluğu </a:t>
            </a:r>
            <a:r>
              <a:rPr sz="2000" spc="-100" dirty="0">
                <a:latin typeface="Times New Roman" panose="02020603050405020304" pitchFamily="18" charset="0"/>
                <a:cs typeface="Times New Roman" panose="02020603050405020304" pitchFamily="18" charset="0"/>
              </a:rPr>
              <a:t>kamu </a:t>
            </a:r>
            <a:r>
              <a:rPr sz="2000" spc="-48" dirty="0">
                <a:latin typeface="Times New Roman" panose="02020603050405020304" pitchFamily="18" charset="0"/>
                <a:cs typeface="Times New Roman" panose="02020603050405020304" pitchFamily="18" charset="0"/>
              </a:rPr>
              <a:t>idarelerinin </a:t>
            </a:r>
            <a:r>
              <a:rPr sz="2000" b="1" i="1" spc="-162" dirty="0">
                <a:solidFill>
                  <a:srgbClr val="FF0000"/>
                </a:solidFill>
                <a:latin typeface="Times New Roman" panose="02020603050405020304" pitchFamily="18" charset="0"/>
                <a:cs typeface="Times New Roman" panose="02020603050405020304" pitchFamily="18" charset="0"/>
              </a:rPr>
              <a:t>üst </a:t>
            </a:r>
            <a:r>
              <a:rPr sz="2000" b="1" i="1" spc="-114" dirty="0">
                <a:solidFill>
                  <a:srgbClr val="FF0000"/>
                </a:solidFill>
                <a:latin typeface="Times New Roman" panose="02020603050405020304" pitchFamily="18" charset="0"/>
                <a:cs typeface="Times New Roman" panose="02020603050405020304" pitchFamily="18" charset="0"/>
              </a:rPr>
              <a:t>yöneticileri </a:t>
            </a:r>
            <a:r>
              <a:rPr sz="2000" b="1" i="1" spc="-88" dirty="0">
                <a:solidFill>
                  <a:srgbClr val="FF0000"/>
                </a:solidFill>
                <a:latin typeface="Times New Roman" panose="02020603050405020304" pitchFamily="18" charset="0"/>
                <a:cs typeface="Times New Roman" panose="02020603050405020304" pitchFamily="18" charset="0"/>
              </a:rPr>
              <a:t>ile </a:t>
            </a:r>
            <a:r>
              <a:rPr sz="2000" b="1" i="1" spc="-118" dirty="0">
                <a:solidFill>
                  <a:srgbClr val="FF0000"/>
                </a:solidFill>
                <a:latin typeface="Times New Roman" panose="02020603050405020304" pitchFamily="18" charset="0"/>
                <a:cs typeface="Times New Roman" panose="02020603050405020304" pitchFamily="18" charset="0"/>
              </a:rPr>
              <a:t>diğer  yöneticilerine </a:t>
            </a:r>
            <a:r>
              <a:rPr sz="2000" spc="-22" dirty="0">
                <a:latin typeface="Times New Roman" panose="02020603050405020304" pitchFamily="18" charset="0"/>
                <a:cs typeface="Times New Roman" panose="02020603050405020304" pitchFamily="18" charset="0"/>
              </a:rPr>
              <a:t>aittir.</a:t>
            </a:r>
            <a:endParaRPr sz="2000" dirty="0">
              <a:latin typeface="Times New Roman" panose="02020603050405020304" pitchFamily="18" charset="0"/>
              <a:cs typeface="Times New Roman" panose="02020603050405020304" pitchFamily="18" charset="0"/>
            </a:endParaRPr>
          </a:p>
          <a:p>
            <a:pPr marL="11138">
              <a:lnSpc>
                <a:spcPct val="150000"/>
              </a:lnSpc>
              <a:tabLst>
                <a:tab pos="298496" algn="l"/>
                <a:tab pos="1568773" algn="l"/>
                <a:tab pos="2272688" algn="l"/>
                <a:tab pos="2889728" algn="l"/>
                <a:tab pos="3620374" algn="l"/>
                <a:tab pos="4349350" algn="l"/>
                <a:tab pos="5287161" algn="l"/>
              </a:tabLst>
            </a:pPr>
            <a:r>
              <a:rPr sz="2000" spc="-70" dirty="0">
                <a:latin typeface="Times New Roman" panose="02020603050405020304" pitchFamily="18" charset="0"/>
                <a:cs typeface="Times New Roman" panose="02020603050405020304" pitchFamily="18" charset="0"/>
              </a:rPr>
              <a:t>İ</a:t>
            </a:r>
            <a:r>
              <a:rPr sz="2000" spc="-127" dirty="0">
                <a:latin typeface="Times New Roman" panose="02020603050405020304" pitchFamily="18" charset="0"/>
                <a:cs typeface="Times New Roman" panose="02020603050405020304" pitchFamily="18" charset="0"/>
              </a:rPr>
              <a:t>ç</a:t>
            </a:r>
            <a:r>
              <a:rPr sz="2000" dirty="0">
                <a:latin typeface="Times New Roman" panose="02020603050405020304" pitchFamily="18" charset="0"/>
                <a:cs typeface="Times New Roman" panose="02020603050405020304" pitchFamily="18" charset="0"/>
              </a:rPr>
              <a:t>	</a:t>
            </a:r>
            <a:r>
              <a:rPr sz="2000" spc="-162" dirty="0">
                <a:latin typeface="Times New Roman" panose="02020603050405020304" pitchFamily="18" charset="0"/>
                <a:cs typeface="Times New Roman" panose="02020603050405020304" pitchFamily="18" charset="0"/>
              </a:rPr>
              <a:t>k</a:t>
            </a:r>
            <a:r>
              <a:rPr sz="2000" spc="-61" dirty="0">
                <a:latin typeface="Times New Roman" panose="02020603050405020304" pitchFamily="18" charset="0"/>
                <a:cs typeface="Times New Roman" panose="02020603050405020304" pitchFamily="18" charset="0"/>
              </a:rPr>
              <a:t>o</a:t>
            </a:r>
            <a:r>
              <a:rPr sz="2000" spc="-75" dirty="0">
                <a:latin typeface="Times New Roman" panose="02020603050405020304" pitchFamily="18" charset="0"/>
                <a:cs typeface="Times New Roman" panose="02020603050405020304" pitchFamily="18" charset="0"/>
              </a:rPr>
              <a:t>n</a:t>
            </a:r>
            <a:r>
              <a:rPr sz="2000" spc="61" dirty="0">
                <a:latin typeface="Times New Roman" panose="02020603050405020304" pitchFamily="18" charset="0"/>
                <a:cs typeface="Times New Roman" panose="02020603050405020304" pitchFamily="18" charset="0"/>
              </a:rPr>
              <a:t>t</a:t>
            </a:r>
            <a:r>
              <a:rPr sz="2000" spc="31" dirty="0">
                <a:latin typeface="Times New Roman" panose="02020603050405020304" pitchFamily="18" charset="0"/>
                <a:cs typeface="Times New Roman" panose="02020603050405020304" pitchFamily="18" charset="0"/>
              </a:rPr>
              <a:t>r</a:t>
            </a:r>
            <a:r>
              <a:rPr sz="2000" spc="-35" dirty="0">
                <a:latin typeface="Times New Roman" panose="02020603050405020304" pitchFamily="18" charset="0"/>
                <a:cs typeface="Times New Roman" panose="02020603050405020304" pitchFamily="18" charset="0"/>
              </a:rPr>
              <a:t>o</a:t>
            </a:r>
            <a:r>
              <a:rPr sz="2000" spc="-22" dirty="0">
                <a:latin typeface="Times New Roman" panose="02020603050405020304" pitchFamily="18" charset="0"/>
                <a:cs typeface="Times New Roman" panose="02020603050405020304" pitchFamily="18" charset="0"/>
              </a:rPr>
              <a:t>l</a:t>
            </a:r>
            <a:r>
              <a:rPr sz="2000" spc="-92" dirty="0">
                <a:latin typeface="Times New Roman" panose="02020603050405020304" pitchFamily="18" charset="0"/>
                <a:cs typeface="Times New Roman" panose="02020603050405020304" pitchFamily="18" charset="0"/>
              </a:rPr>
              <a:t>d</a:t>
            </a:r>
            <a:r>
              <a:rPr sz="2000" spc="-100" dirty="0">
                <a:latin typeface="Times New Roman" panose="02020603050405020304" pitchFamily="18" charset="0"/>
                <a:cs typeface="Times New Roman" panose="02020603050405020304" pitchFamily="18" charset="0"/>
              </a:rPr>
              <a:t>e</a:t>
            </a:r>
            <a:r>
              <a:rPr sz="2000" spc="-57" dirty="0">
                <a:latin typeface="Times New Roman" panose="02020603050405020304" pitchFamily="18" charset="0"/>
                <a:cs typeface="Times New Roman" panose="02020603050405020304" pitchFamily="18" charset="0"/>
              </a:rPr>
              <a:t>n</a:t>
            </a:r>
            <a:r>
              <a:rPr sz="2000" spc="-22" dirty="0">
                <a:latin typeface="Times New Roman" panose="02020603050405020304" pitchFamily="18" charset="0"/>
                <a:cs typeface="Times New Roman" panose="02020603050405020304" pitchFamily="18" charset="0"/>
              </a:rPr>
              <a:t>;</a:t>
            </a:r>
            <a:r>
              <a:rPr sz="2000" dirty="0">
                <a:latin typeface="Times New Roman" panose="02020603050405020304" pitchFamily="18" charset="0"/>
                <a:cs typeface="Times New Roman" panose="02020603050405020304" pitchFamily="18" charset="0"/>
              </a:rPr>
              <a:t>	</a:t>
            </a:r>
            <a:r>
              <a:rPr sz="2000" spc="-13" dirty="0">
                <a:latin typeface="Times New Roman" panose="02020603050405020304" pitchFamily="18" charset="0"/>
                <a:cs typeface="Times New Roman" panose="02020603050405020304" pitchFamily="18" charset="0"/>
              </a:rPr>
              <a:t>r</a:t>
            </a:r>
            <a:r>
              <a:rPr sz="2000" spc="-35" dirty="0">
                <a:latin typeface="Times New Roman" panose="02020603050405020304" pitchFamily="18" charset="0"/>
                <a:cs typeface="Times New Roman" panose="02020603050405020304" pitchFamily="18" charset="0"/>
              </a:rPr>
              <a:t>o</a:t>
            </a:r>
            <a:r>
              <a:rPr sz="2000" spc="-22" dirty="0">
                <a:latin typeface="Times New Roman" panose="02020603050405020304" pitchFamily="18" charset="0"/>
                <a:cs typeface="Times New Roman" panose="02020603050405020304" pitchFamily="18" charset="0"/>
              </a:rPr>
              <a:t>l</a:t>
            </a:r>
            <a:r>
              <a:rPr sz="2000" spc="-26" dirty="0">
                <a:latin typeface="Times New Roman" panose="02020603050405020304" pitchFamily="18" charset="0"/>
                <a:cs typeface="Times New Roman" panose="02020603050405020304" pitchFamily="18" charset="0"/>
              </a:rPr>
              <a:t>le</a:t>
            </a:r>
            <a:r>
              <a:rPr sz="2000" spc="-31" dirty="0">
                <a:latin typeface="Times New Roman" panose="02020603050405020304" pitchFamily="18" charset="0"/>
                <a:cs typeface="Times New Roman" panose="02020603050405020304" pitchFamily="18" charset="0"/>
              </a:rPr>
              <a:t>r</a:t>
            </a:r>
            <a:r>
              <a:rPr sz="2000" spc="13" dirty="0">
                <a:latin typeface="Times New Roman" panose="02020603050405020304" pitchFamily="18" charset="0"/>
                <a:cs typeface="Times New Roman" panose="02020603050405020304" pitchFamily="18" charset="0"/>
              </a:rPr>
              <a:t>i</a:t>
            </a:r>
            <a:r>
              <a:rPr sz="2000" dirty="0">
                <a:latin typeface="Times New Roman" panose="02020603050405020304" pitchFamily="18" charset="0"/>
                <a:cs typeface="Times New Roman" panose="02020603050405020304" pitchFamily="18" charset="0"/>
              </a:rPr>
              <a:t>	</a:t>
            </a:r>
            <a:r>
              <a:rPr sz="2000" spc="22" dirty="0">
                <a:latin typeface="Times New Roman" panose="02020603050405020304" pitchFamily="18" charset="0"/>
                <a:cs typeface="Times New Roman" panose="02020603050405020304" pitchFamily="18" charset="0"/>
              </a:rPr>
              <a:t>f</a:t>
            </a:r>
            <a:r>
              <a:rPr sz="2000" spc="-57" dirty="0">
                <a:latin typeface="Times New Roman" panose="02020603050405020304" pitchFamily="18" charset="0"/>
                <a:cs typeface="Times New Roman" panose="02020603050405020304" pitchFamily="18" charset="0"/>
              </a:rPr>
              <a:t>ark</a:t>
            </a:r>
            <a:r>
              <a:rPr sz="2000" spc="-39" dirty="0">
                <a:latin typeface="Times New Roman" panose="02020603050405020304" pitchFamily="18" charset="0"/>
                <a:cs typeface="Times New Roman" panose="02020603050405020304" pitchFamily="18" charset="0"/>
              </a:rPr>
              <a:t>l</a:t>
            </a:r>
            <a:r>
              <a:rPr sz="2000" spc="-96" dirty="0">
                <a:latin typeface="Times New Roman" panose="02020603050405020304" pitchFamily="18" charset="0"/>
                <a:cs typeface="Times New Roman" panose="02020603050405020304" pitchFamily="18" charset="0"/>
              </a:rPr>
              <a:t>ı</a:t>
            </a:r>
            <a:r>
              <a:rPr sz="2000" dirty="0">
                <a:latin typeface="Times New Roman" panose="02020603050405020304" pitchFamily="18" charset="0"/>
                <a:cs typeface="Times New Roman" panose="02020603050405020304" pitchFamily="18" charset="0"/>
              </a:rPr>
              <a:t>	</a:t>
            </a:r>
            <a:r>
              <a:rPr sz="2000" spc="-70" dirty="0">
                <a:latin typeface="Times New Roman" panose="02020603050405020304" pitchFamily="18" charset="0"/>
                <a:cs typeface="Times New Roman" panose="02020603050405020304" pitchFamily="18" charset="0"/>
              </a:rPr>
              <a:t>olm</a:t>
            </a:r>
            <a:r>
              <a:rPr sz="2000" spc="-61" dirty="0">
                <a:latin typeface="Times New Roman" panose="02020603050405020304" pitchFamily="18" charset="0"/>
                <a:cs typeface="Times New Roman" panose="02020603050405020304" pitchFamily="18" charset="0"/>
              </a:rPr>
              <a:t>a</a:t>
            </a:r>
            <a:r>
              <a:rPr sz="2000" spc="-88" dirty="0">
                <a:latin typeface="Times New Roman" panose="02020603050405020304" pitchFamily="18" charset="0"/>
                <a:cs typeface="Times New Roman" panose="02020603050405020304" pitchFamily="18" charset="0"/>
              </a:rPr>
              <a:t>k</a:t>
            </a:r>
            <a:r>
              <a:rPr sz="2000" dirty="0">
                <a:latin typeface="Times New Roman" panose="02020603050405020304" pitchFamily="18" charset="0"/>
                <a:cs typeface="Times New Roman" panose="02020603050405020304" pitchFamily="18" charset="0"/>
              </a:rPr>
              <a:t>	</a:t>
            </a:r>
            <a:r>
              <a:rPr sz="2000" spc="-145" dirty="0">
                <a:latin typeface="Times New Roman" panose="02020603050405020304" pitchFamily="18" charset="0"/>
                <a:cs typeface="Times New Roman" panose="02020603050405020304" pitchFamily="18" charset="0"/>
              </a:rPr>
              <a:t>ü</a:t>
            </a:r>
            <a:r>
              <a:rPr sz="2000" spc="-171" dirty="0">
                <a:latin typeface="Times New Roman" panose="02020603050405020304" pitchFamily="18" charset="0"/>
                <a:cs typeface="Times New Roman" panose="02020603050405020304" pitchFamily="18" charset="0"/>
              </a:rPr>
              <a:t>z</a:t>
            </a:r>
            <a:r>
              <a:rPr sz="2000" spc="-53" dirty="0">
                <a:latin typeface="Times New Roman" panose="02020603050405020304" pitchFamily="18" charset="0"/>
                <a:cs typeface="Times New Roman" panose="02020603050405020304" pitchFamily="18" charset="0"/>
              </a:rPr>
              <a:t>e</a:t>
            </a:r>
            <a:r>
              <a:rPr sz="2000" spc="-57" dirty="0">
                <a:latin typeface="Times New Roman" panose="02020603050405020304" pitchFamily="18" charset="0"/>
                <a:cs typeface="Times New Roman" panose="02020603050405020304" pitchFamily="18" charset="0"/>
              </a:rPr>
              <a:t>r</a:t>
            </a:r>
            <a:r>
              <a:rPr sz="2000" spc="-110" dirty="0">
                <a:latin typeface="Times New Roman" panose="02020603050405020304" pitchFamily="18" charset="0"/>
                <a:cs typeface="Times New Roman" panose="02020603050405020304" pitchFamily="18" charset="0"/>
              </a:rPr>
              <a:t>e</a:t>
            </a:r>
            <a:r>
              <a:rPr sz="2000" spc="-57" dirty="0">
                <a:latin typeface="Times New Roman" panose="02020603050405020304" pitchFamily="18" charset="0"/>
                <a:cs typeface="Times New Roman" panose="02020603050405020304" pitchFamily="18" charset="0"/>
              </a:rPr>
              <a:t>,</a:t>
            </a:r>
            <a:r>
              <a:rPr sz="2000" dirty="0">
                <a:latin typeface="Times New Roman" panose="02020603050405020304" pitchFamily="18" charset="0"/>
                <a:cs typeface="Times New Roman" panose="02020603050405020304" pitchFamily="18" charset="0"/>
              </a:rPr>
              <a:t>	</a:t>
            </a:r>
            <a:r>
              <a:rPr sz="2000" spc="-13" dirty="0">
                <a:latin typeface="Times New Roman" panose="02020603050405020304" pitchFamily="18" charset="0"/>
                <a:cs typeface="Times New Roman" panose="02020603050405020304" pitchFamily="18" charset="0"/>
              </a:rPr>
              <a:t>i</a:t>
            </a:r>
            <a:r>
              <a:rPr sz="2000" spc="-57" dirty="0">
                <a:latin typeface="Times New Roman" panose="02020603050405020304" pitchFamily="18" charset="0"/>
                <a:cs typeface="Times New Roman" panose="02020603050405020304" pitchFamily="18" charset="0"/>
              </a:rPr>
              <a:t>d</a:t>
            </a:r>
            <a:r>
              <a:rPr sz="2000" spc="-75" dirty="0">
                <a:latin typeface="Times New Roman" panose="02020603050405020304" pitchFamily="18" charset="0"/>
                <a:cs typeface="Times New Roman" panose="02020603050405020304" pitchFamily="18" charset="0"/>
              </a:rPr>
              <a:t>a</a:t>
            </a:r>
            <a:r>
              <a:rPr sz="2000" spc="-66" dirty="0">
                <a:latin typeface="Times New Roman" panose="02020603050405020304" pitchFamily="18" charset="0"/>
                <a:cs typeface="Times New Roman" panose="02020603050405020304" pitchFamily="18" charset="0"/>
              </a:rPr>
              <a:t>r</a:t>
            </a:r>
            <a:r>
              <a:rPr sz="2000" spc="-88" dirty="0">
                <a:latin typeface="Times New Roman" panose="02020603050405020304" pitchFamily="18" charset="0"/>
                <a:cs typeface="Times New Roman" panose="02020603050405020304" pitchFamily="18" charset="0"/>
              </a:rPr>
              <a:t>e</a:t>
            </a:r>
            <a:r>
              <a:rPr sz="2000" spc="-83" dirty="0">
                <a:latin typeface="Times New Roman" panose="02020603050405020304" pitchFamily="18" charset="0"/>
                <a:cs typeface="Times New Roman" panose="02020603050405020304" pitchFamily="18" charset="0"/>
              </a:rPr>
              <a:t>n</a:t>
            </a:r>
            <a:r>
              <a:rPr sz="2000" spc="-13" dirty="0">
                <a:latin typeface="Times New Roman" panose="02020603050405020304" pitchFamily="18" charset="0"/>
                <a:cs typeface="Times New Roman" panose="02020603050405020304" pitchFamily="18" charset="0"/>
              </a:rPr>
              <a:t>i</a:t>
            </a:r>
            <a:r>
              <a:rPr sz="2000" spc="-61" dirty="0">
                <a:latin typeface="Times New Roman" panose="02020603050405020304" pitchFamily="18" charset="0"/>
                <a:cs typeface="Times New Roman" panose="02020603050405020304" pitchFamily="18" charset="0"/>
              </a:rPr>
              <a:t>n</a:t>
            </a:r>
            <a:r>
              <a:rPr sz="2000" dirty="0">
                <a:latin typeface="Times New Roman" panose="02020603050405020304" pitchFamily="18" charset="0"/>
                <a:cs typeface="Times New Roman" panose="02020603050405020304" pitchFamily="18" charset="0"/>
              </a:rPr>
              <a:t>	</a:t>
            </a:r>
            <a:r>
              <a:rPr sz="2000" b="1" i="1" spc="-118" dirty="0" err="1">
                <a:solidFill>
                  <a:srgbClr val="FF0000"/>
                </a:solidFill>
                <a:latin typeface="Times New Roman" panose="02020603050405020304" pitchFamily="18" charset="0"/>
                <a:cs typeface="Times New Roman" panose="02020603050405020304" pitchFamily="18" charset="0"/>
              </a:rPr>
              <a:t>bü</a:t>
            </a:r>
            <a:r>
              <a:rPr sz="2000" b="1" i="1" spc="-75" dirty="0" err="1">
                <a:solidFill>
                  <a:srgbClr val="FF0000"/>
                </a:solidFill>
                <a:latin typeface="Times New Roman" panose="02020603050405020304" pitchFamily="18" charset="0"/>
                <a:cs typeface="Times New Roman" panose="02020603050405020304" pitchFamily="18" charset="0"/>
              </a:rPr>
              <a:t>t</a:t>
            </a:r>
            <a:r>
              <a:rPr sz="2000" b="1" i="1" spc="-167" dirty="0" err="1">
                <a:solidFill>
                  <a:srgbClr val="FF0000"/>
                </a:solidFill>
                <a:latin typeface="Times New Roman" panose="02020603050405020304" pitchFamily="18" charset="0"/>
                <a:cs typeface="Times New Roman" panose="02020603050405020304" pitchFamily="18" charset="0"/>
              </a:rPr>
              <a:t>ün</a:t>
            </a:r>
            <a:r>
              <a:rPr lang="tr-TR" sz="2000" dirty="0">
                <a:solidFill>
                  <a:srgbClr val="FF0000"/>
                </a:solidFill>
                <a:latin typeface="Times New Roman" panose="02020603050405020304" pitchFamily="18" charset="0"/>
                <a:cs typeface="Times New Roman" panose="02020603050405020304" pitchFamily="18" charset="0"/>
              </a:rPr>
              <a:t> </a:t>
            </a:r>
            <a:r>
              <a:rPr sz="2000" b="1" i="1" spc="-123" dirty="0" err="1">
                <a:solidFill>
                  <a:srgbClr val="FF0000"/>
                </a:solidFill>
                <a:latin typeface="Times New Roman" panose="02020603050405020304" pitchFamily="18" charset="0"/>
                <a:cs typeface="Times New Roman" panose="02020603050405020304" pitchFamily="18" charset="0"/>
              </a:rPr>
              <a:t>yönetim</a:t>
            </a:r>
            <a:r>
              <a:rPr sz="2000" b="1" i="1" spc="-123" dirty="0">
                <a:solidFill>
                  <a:srgbClr val="FF0000"/>
                </a:solidFill>
                <a:latin typeface="Times New Roman" panose="02020603050405020304" pitchFamily="18" charset="0"/>
                <a:cs typeface="Times New Roman" panose="02020603050405020304" pitchFamily="18" charset="0"/>
              </a:rPr>
              <a:t> </a:t>
            </a:r>
            <a:r>
              <a:rPr sz="2000" b="1" i="1" spc="-118" dirty="0">
                <a:solidFill>
                  <a:srgbClr val="FF0000"/>
                </a:solidFill>
                <a:latin typeface="Times New Roman" panose="02020603050405020304" pitchFamily="18" charset="0"/>
                <a:cs typeface="Times New Roman" panose="02020603050405020304" pitchFamily="18" charset="0"/>
              </a:rPr>
              <a:t>kademeleri </a:t>
            </a:r>
            <a:r>
              <a:rPr sz="2000" b="1" i="1" spc="-145" dirty="0">
                <a:solidFill>
                  <a:srgbClr val="FF0000"/>
                </a:solidFill>
                <a:latin typeface="Times New Roman" panose="02020603050405020304" pitchFamily="18" charset="0"/>
                <a:cs typeface="Times New Roman" panose="02020603050405020304" pitchFamily="18" charset="0"/>
              </a:rPr>
              <a:t>ve </a:t>
            </a:r>
            <a:r>
              <a:rPr sz="2000" b="1" i="1" spc="-140" dirty="0">
                <a:solidFill>
                  <a:srgbClr val="FF0000"/>
                </a:solidFill>
                <a:latin typeface="Times New Roman" panose="02020603050405020304" pitchFamily="18" charset="0"/>
                <a:cs typeface="Times New Roman" panose="02020603050405020304" pitchFamily="18" charset="0"/>
              </a:rPr>
              <a:t>personeli</a:t>
            </a:r>
            <a:r>
              <a:rPr sz="2000" b="1" i="1" spc="-61" dirty="0">
                <a:solidFill>
                  <a:srgbClr val="FF0000"/>
                </a:solidFill>
                <a:latin typeface="Times New Roman" panose="02020603050405020304" pitchFamily="18" charset="0"/>
                <a:cs typeface="Times New Roman" panose="02020603050405020304" pitchFamily="18" charset="0"/>
              </a:rPr>
              <a:t> </a:t>
            </a:r>
            <a:r>
              <a:rPr sz="2000" spc="-88" dirty="0">
                <a:latin typeface="Times New Roman" panose="02020603050405020304" pitchFamily="18" charset="0"/>
                <a:cs typeface="Times New Roman" panose="02020603050405020304" pitchFamily="18" charset="0"/>
              </a:rPr>
              <a:t>sorumludur.</a:t>
            </a:r>
            <a:endParaRPr sz="2000" dirty="0">
              <a:latin typeface="Times New Roman" panose="02020603050405020304" pitchFamily="18" charset="0"/>
              <a:cs typeface="Times New Roman" panose="02020603050405020304" pitchFamily="18" charset="0"/>
            </a:endParaRPr>
          </a:p>
          <a:p>
            <a:pPr marL="11138" marR="5012" algn="just">
              <a:lnSpc>
                <a:spcPct val="150000"/>
              </a:lnSpc>
            </a:pPr>
            <a:r>
              <a:rPr sz="2000" b="1" i="1" spc="-158" dirty="0">
                <a:solidFill>
                  <a:srgbClr val="FF0000"/>
                </a:solidFill>
                <a:latin typeface="Times New Roman" panose="02020603050405020304" pitchFamily="18" charset="0"/>
                <a:cs typeface="Times New Roman" panose="02020603050405020304" pitchFamily="18" charset="0"/>
              </a:rPr>
              <a:t>Yönetim </a:t>
            </a:r>
            <a:r>
              <a:rPr sz="2000" b="1" i="1" spc="-145" dirty="0">
                <a:solidFill>
                  <a:srgbClr val="FF0000"/>
                </a:solidFill>
                <a:latin typeface="Times New Roman" panose="02020603050405020304" pitchFamily="18" charset="0"/>
                <a:cs typeface="Times New Roman" panose="02020603050405020304" pitchFamily="18" charset="0"/>
              </a:rPr>
              <a:t>ve </a:t>
            </a:r>
            <a:r>
              <a:rPr sz="2000" b="1" i="1" spc="-123" dirty="0">
                <a:solidFill>
                  <a:srgbClr val="FF0000"/>
                </a:solidFill>
                <a:latin typeface="Times New Roman" panose="02020603050405020304" pitchFamily="18" charset="0"/>
                <a:cs typeface="Times New Roman" panose="02020603050405020304" pitchFamily="18" charset="0"/>
              </a:rPr>
              <a:t>her </a:t>
            </a:r>
            <a:r>
              <a:rPr sz="2000" b="1" i="1" spc="-158" dirty="0">
                <a:solidFill>
                  <a:srgbClr val="FF0000"/>
                </a:solidFill>
                <a:latin typeface="Times New Roman" panose="02020603050405020304" pitchFamily="18" charset="0"/>
                <a:cs typeface="Times New Roman" panose="02020603050405020304" pitchFamily="18" charset="0"/>
              </a:rPr>
              <a:t>düzeydeki </a:t>
            </a:r>
            <a:r>
              <a:rPr sz="2000" b="1" i="1" spc="-149" dirty="0">
                <a:solidFill>
                  <a:srgbClr val="FF0000"/>
                </a:solidFill>
                <a:latin typeface="Times New Roman" panose="02020603050405020304" pitchFamily="18" charset="0"/>
                <a:cs typeface="Times New Roman" panose="02020603050405020304" pitchFamily="18" charset="0"/>
              </a:rPr>
              <a:t>personel </a:t>
            </a:r>
            <a:r>
              <a:rPr sz="2000" spc="-66" dirty="0">
                <a:latin typeface="Times New Roman" panose="02020603050405020304" pitchFamily="18" charset="0"/>
                <a:cs typeface="Times New Roman" panose="02020603050405020304" pitchFamily="18" charset="0"/>
              </a:rPr>
              <a:t>kurumun </a:t>
            </a:r>
            <a:r>
              <a:rPr sz="2000" spc="-83" dirty="0">
                <a:latin typeface="Times New Roman" panose="02020603050405020304" pitchFamily="18" charset="0"/>
                <a:cs typeface="Times New Roman" panose="02020603050405020304" pitchFamily="18" charset="0"/>
              </a:rPr>
              <a:t>misyonunu  </a:t>
            </a:r>
            <a:r>
              <a:rPr sz="2000" spc="-114" dirty="0">
                <a:latin typeface="Times New Roman" panose="02020603050405020304" pitchFamily="18" charset="0"/>
                <a:cs typeface="Times New Roman" panose="02020603050405020304" pitchFamily="18" charset="0"/>
              </a:rPr>
              <a:t>ve </a:t>
            </a:r>
            <a:r>
              <a:rPr sz="2000" spc="-92" dirty="0">
                <a:latin typeface="Times New Roman" panose="02020603050405020304" pitchFamily="18" charset="0"/>
                <a:cs typeface="Times New Roman" panose="02020603050405020304" pitchFamily="18" charset="0"/>
              </a:rPr>
              <a:t>genel </a:t>
            </a:r>
            <a:r>
              <a:rPr sz="2000" spc="-39" dirty="0">
                <a:latin typeface="Times New Roman" panose="02020603050405020304" pitchFamily="18" charset="0"/>
                <a:cs typeface="Times New Roman" panose="02020603050405020304" pitchFamily="18" charset="0"/>
              </a:rPr>
              <a:t>hedeflerini </a:t>
            </a:r>
            <a:r>
              <a:rPr sz="2000" spc="-123" dirty="0">
                <a:latin typeface="Times New Roman" panose="02020603050405020304" pitchFamily="18" charset="0"/>
                <a:cs typeface="Times New Roman" panose="02020603050405020304" pitchFamily="18" charset="0"/>
              </a:rPr>
              <a:t>başarması </a:t>
            </a:r>
            <a:r>
              <a:rPr sz="2000" spc="-48" dirty="0">
                <a:latin typeface="Times New Roman" panose="02020603050405020304" pitchFamily="18" charset="0"/>
                <a:cs typeface="Times New Roman" panose="02020603050405020304" pitchFamily="18" charset="0"/>
              </a:rPr>
              <a:t>için </a:t>
            </a:r>
            <a:r>
              <a:rPr sz="2000" spc="-44" dirty="0">
                <a:latin typeface="Times New Roman" panose="02020603050405020304" pitchFamily="18" charset="0"/>
                <a:cs typeface="Times New Roman" panose="02020603050405020304" pitchFamily="18" charset="0"/>
              </a:rPr>
              <a:t>riskleri </a:t>
            </a:r>
            <a:r>
              <a:rPr sz="2000" spc="-114" dirty="0">
                <a:latin typeface="Times New Roman" panose="02020603050405020304" pitchFamily="18" charset="0"/>
                <a:cs typeface="Times New Roman" panose="02020603050405020304" pitchFamily="18" charset="0"/>
              </a:rPr>
              <a:t>karşılayan </a:t>
            </a:r>
            <a:r>
              <a:rPr sz="2000" spc="-118" dirty="0">
                <a:latin typeface="Times New Roman" panose="02020603050405020304" pitchFamily="18" charset="0"/>
                <a:cs typeface="Times New Roman" panose="02020603050405020304" pitchFamily="18" charset="0"/>
              </a:rPr>
              <a:t>ve  </a:t>
            </a:r>
            <a:r>
              <a:rPr sz="2000" spc="-75" dirty="0">
                <a:latin typeface="Times New Roman" panose="02020603050405020304" pitchFamily="18" charset="0"/>
                <a:cs typeface="Times New Roman" panose="02020603050405020304" pitchFamily="18" charset="0"/>
              </a:rPr>
              <a:t>makul </a:t>
            </a:r>
            <a:r>
              <a:rPr sz="2000" spc="-118" dirty="0">
                <a:latin typeface="Times New Roman" panose="02020603050405020304" pitchFamily="18" charset="0"/>
                <a:cs typeface="Times New Roman" panose="02020603050405020304" pitchFamily="18" charset="0"/>
              </a:rPr>
              <a:t>güvence </a:t>
            </a:r>
            <a:r>
              <a:rPr sz="2000" spc="-132" dirty="0">
                <a:latin typeface="Times New Roman" panose="02020603050405020304" pitchFamily="18" charset="0"/>
                <a:cs typeface="Times New Roman" panose="02020603050405020304" pitchFamily="18" charset="0"/>
              </a:rPr>
              <a:t>sağlayan </a:t>
            </a:r>
            <a:r>
              <a:rPr sz="2000" spc="-70" dirty="0">
                <a:latin typeface="Times New Roman" panose="02020603050405020304" pitchFamily="18" charset="0"/>
                <a:cs typeface="Times New Roman" panose="02020603050405020304" pitchFamily="18" charset="0"/>
              </a:rPr>
              <a:t>iç </a:t>
            </a:r>
            <a:r>
              <a:rPr sz="2000" spc="-35" dirty="0">
                <a:latin typeface="Times New Roman" panose="02020603050405020304" pitchFamily="18" charset="0"/>
                <a:cs typeface="Times New Roman" panose="02020603050405020304" pitchFamily="18" charset="0"/>
              </a:rPr>
              <a:t>kontrol </a:t>
            </a:r>
            <a:r>
              <a:rPr sz="2000" spc="-92" dirty="0">
                <a:latin typeface="Times New Roman" panose="02020603050405020304" pitchFamily="18" charset="0"/>
                <a:cs typeface="Times New Roman" panose="02020603050405020304" pitchFamily="18" charset="0"/>
              </a:rPr>
              <a:t>sürecine </a:t>
            </a:r>
            <a:r>
              <a:rPr sz="2000" spc="-57" dirty="0">
                <a:latin typeface="Times New Roman" panose="02020603050405020304" pitchFamily="18" charset="0"/>
                <a:cs typeface="Times New Roman" panose="02020603050405020304" pitchFamily="18" charset="0"/>
              </a:rPr>
              <a:t>müdahil </a:t>
            </a:r>
            <a:r>
              <a:rPr sz="2000" spc="-75" dirty="0">
                <a:latin typeface="Times New Roman" panose="02020603050405020304" pitchFamily="18" charset="0"/>
                <a:cs typeface="Times New Roman" panose="02020603050405020304" pitchFamily="18" charset="0"/>
              </a:rPr>
              <a:t>olmak  durumundadır.</a:t>
            </a:r>
            <a:endParaRPr sz="2000" dirty="0">
              <a:latin typeface="Times New Roman" panose="02020603050405020304" pitchFamily="18" charset="0"/>
              <a:cs typeface="Times New Roman" panose="02020603050405020304" pitchFamily="18" charset="0"/>
            </a:endParaRPr>
          </a:p>
        </p:txBody>
      </p:sp>
      <p:sp>
        <p:nvSpPr>
          <p:cNvPr id="6" name="object 2">
            <a:extLst>
              <a:ext uri="{FF2B5EF4-FFF2-40B4-BE49-F238E27FC236}">
                <a16:creationId xmlns="" xmlns:a16="http://schemas.microsoft.com/office/drawing/2014/main" id="{801A271E-4456-4014-A31A-72064721F884}"/>
              </a:ext>
            </a:extLst>
          </p:cNvPr>
          <p:cNvSpPr/>
          <p:nvPr/>
        </p:nvSpPr>
        <p:spPr>
          <a:xfrm>
            <a:off x="10481478" y="1305292"/>
            <a:ext cx="1391539" cy="2123708"/>
          </a:xfrm>
          <a:prstGeom prst="rect">
            <a:avLst/>
          </a:prstGeom>
          <a:blipFill>
            <a:blip r:embed="rId3" cstate="print"/>
            <a:stretch>
              <a:fillRect/>
            </a:stretch>
          </a:blipFill>
        </p:spPr>
        <p:txBody>
          <a:bodyPr wrap="square" lIns="0" tIns="0" rIns="0" bIns="0" rtlCol="0"/>
          <a:lstStyle/>
          <a:p>
            <a:endParaRPr sz="1984"/>
          </a:p>
        </p:txBody>
      </p:sp>
    </p:spTree>
    <p:extLst>
      <p:ext uri="{BB962C8B-B14F-4D97-AF65-F5344CB8AC3E}">
        <p14:creationId xmlns:p14="http://schemas.microsoft.com/office/powerpoint/2010/main" val="45953368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b="1" dirty="0">
                <a:solidFill>
                  <a:srgbClr val="C00000"/>
                </a:solidFill>
                <a:latin typeface="Times New Roman" panose="02020603050405020304" pitchFamily="18" charset="0"/>
                <a:cs typeface="Times New Roman" panose="02020603050405020304" pitchFamily="18" charset="0"/>
              </a:rPr>
              <a:t>ROL VE SORUMLULUKLAR</a:t>
            </a:r>
            <a:endParaRPr sz="2800" b="1" dirty="0">
              <a:solidFill>
                <a:srgbClr val="FF0000"/>
              </a:solidFill>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7" name="object 11">
            <a:extLst>
              <a:ext uri="{FF2B5EF4-FFF2-40B4-BE49-F238E27FC236}">
                <a16:creationId xmlns="" xmlns:a16="http://schemas.microsoft.com/office/drawing/2014/main" id="{8F349851-3B18-4CA1-95BE-85522C432FF9}"/>
              </a:ext>
            </a:extLst>
          </p:cNvPr>
          <p:cNvSpPr txBox="1"/>
          <p:nvPr/>
        </p:nvSpPr>
        <p:spPr>
          <a:xfrm>
            <a:off x="1069684" y="2004320"/>
            <a:ext cx="10779415" cy="3704565"/>
          </a:xfrm>
          <a:prstGeom prst="rect">
            <a:avLst/>
          </a:prstGeom>
        </p:spPr>
        <p:txBody>
          <a:bodyPr vert="horz" wrap="square" lIns="0" tIns="11137" rIns="0" bIns="0" rtlCol="0">
            <a:spAutoFit/>
          </a:bodyPr>
          <a:lstStyle/>
          <a:p>
            <a:pPr marL="354038" indent="-342900">
              <a:lnSpc>
                <a:spcPct val="150000"/>
              </a:lnSpc>
              <a:buFont typeface="Wingdings" panose="05000000000000000000" pitchFamily="2" charset="2"/>
              <a:buChar char="v"/>
              <a:tabLst>
                <a:tab pos="1171707" algn="l"/>
                <a:tab pos="2027098" algn="l"/>
                <a:tab pos="2982730" algn="l"/>
                <a:tab pos="3454977" algn="l"/>
                <a:tab pos="4322062" algn="l"/>
                <a:tab pos="5426942" algn="l"/>
              </a:tabLst>
            </a:pPr>
            <a:r>
              <a:rPr lang="tr-TR" sz="2000" spc="-70" dirty="0">
                <a:latin typeface="Times New Roman" panose="02020603050405020304" pitchFamily="18" charset="0"/>
                <a:cs typeface="Times New Roman" panose="02020603050405020304" pitchFamily="18" charset="0"/>
              </a:rPr>
              <a:t>İdarede </a:t>
            </a:r>
            <a:r>
              <a:rPr lang="tr-TR" sz="2000" spc="-31" dirty="0">
                <a:latin typeface="Times New Roman" panose="02020603050405020304" pitchFamily="18" charset="0"/>
                <a:cs typeface="Times New Roman" panose="02020603050405020304" pitchFamily="18" charset="0"/>
              </a:rPr>
              <a:t>yeterli</a:t>
            </a:r>
            <a:r>
              <a:rPr lang="tr-TR" sz="2000" spc="-162" dirty="0">
                <a:latin typeface="Times New Roman" panose="02020603050405020304" pitchFamily="18" charset="0"/>
                <a:cs typeface="Times New Roman" panose="02020603050405020304" pitchFamily="18" charset="0"/>
              </a:rPr>
              <a:t> </a:t>
            </a:r>
            <a:r>
              <a:rPr lang="tr-TR" sz="2000" spc="-118" dirty="0">
                <a:latin typeface="Times New Roman" panose="02020603050405020304" pitchFamily="18" charset="0"/>
                <a:cs typeface="Times New Roman" panose="02020603050405020304" pitchFamily="18" charset="0"/>
              </a:rPr>
              <a:t>ve </a:t>
            </a:r>
            <a:r>
              <a:rPr lang="tr-TR" sz="2000" spc="-13" dirty="0">
                <a:latin typeface="Times New Roman" panose="02020603050405020304" pitchFamily="18" charset="0"/>
                <a:cs typeface="Times New Roman" panose="02020603050405020304" pitchFamily="18" charset="0"/>
              </a:rPr>
              <a:t>etkili </a:t>
            </a:r>
            <a:r>
              <a:rPr lang="tr-TR" sz="2000" spc="-4" dirty="0">
                <a:latin typeface="Times New Roman" panose="02020603050405020304" pitchFamily="18" charset="0"/>
                <a:cs typeface="Times New Roman" panose="02020603050405020304" pitchFamily="18" charset="0"/>
              </a:rPr>
              <a:t>bir </a:t>
            </a:r>
            <a:r>
              <a:rPr lang="tr-TR" sz="2000" spc="-61" dirty="0">
                <a:latin typeface="Times New Roman" panose="02020603050405020304" pitchFamily="18" charset="0"/>
                <a:cs typeface="Times New Roman" panose="02020603050405020304" pitchFamily="18" charset="0"/>
              </a:rPr>
              <a:t>iç </a:t>
            </a:r>
            <a:r>
              <a:rPr lang="tr-TR" sz="2000" spc="-35" dirty="0">
                <a:latin typeface="Times New Roman" panose="02020603050405020304" pitchFamily="18" charset="0"/>
                <a:cs typeface="Times New Roman" panose="02020603050405020304" pitchFamily="18" charset="0"/>
              </a:rPr>
              <a:t>kontrol </a:t>
            </a:r>
            <a:r>
              <a:rPr lang="tr-TR" sz="2000" spc="-57" dirty="0">
                <a:latin typeface="Times New Roman" panose="02020603050405020304" pitchFamily="18" charset="0"/>
                <a:cs typeface="Times New Roman" panose="02020603050405020304" pitchFamily="18" charset="0"/>
              </a:rPr>
              <a:t>sisteminin</a:t>
            </a:r>
            <a:r>
              <a:rPr lang="tr-TR" sz="2000" spc="320" dirty="0">
                <a:latin typeface="Times New Roman" panose="02020603050405020304" pitchFamily="18" charset="0"/>
                <a:cs typeface="Times New Roman" panose="02020603050405020304" pitchFamily="18" charset="0"/>
              </a:rPr>
              <a:t> </a:t>
            </a:r>
            <a:r>
              <a:rPr lang="tr-TR" sz="2000" spc="-75" dirty="0">
                <a:latin typeface="Times New Roman" panose="02020603050405020304" pitchFamily="18" charset="0"/>
                <a:cs typeface="Times New Roman" panose="02020603050405020304" pitchFamily="18" charset="0"/>
              </a:rPr>
              <a:t>kurulmasını</a:t>
            </a:r>
            <a:r>
              <a:rPr lang="tr-TR" sz="2000" dirty="0">
                <a:latin typeface="Times New Roman" panose="02020603050405020304" pitchFamily="18" charset="0"/>
                <a:cs typeface="Times New Roman" panose="02020603050405020304" pitchFamily="18" charset="0"/>
              </a:rPr>
              <a:t> </a:t>
            </a:r>
            <a:r>
              <a:rPr sz="2000" spc="-110" dirty="0" err="1">
                <a:latin typeface="Times New Roman" panose="02020603050405020304" pitchFamily="18" charset="0"/>
                <a:cs typeface="Times New Roman" panose="02020603050405020304" pitchFamily="18" charset="0"/>
              </a:rPr>
              <a:t>sağlamak</a:t>
            </a:r>
            <a:r>
              <a:rPr sz="2000" spc="-110" dirty="0">
                <a:latin typeface="Times New Roman" panose="02020603050405020304" pitchFamily="18" charset="0"/>
                <a:cs typeface="Times New Roman" panose="02020603050405020304" pitchFamily="18" charset="0"/>
              </a:rPr>
              <a:t>,</a:t>
            </a:r>
            <a:r>
              <a:rPr lang="tr-TR" sz="2000" spc="-110" dirty="0">
                <a:latin typeface="Times New Roman" panose="02020603050405020304" pitchFamily="18" charset="0"/>
                <a:cs typeface="Times New Roman" panose="02020603050405020304" pitchFamily="18" charset="0"/>
              </a:rPr>
              <a:t> </a:t>
            </a:r>
            <a:r>
              <a:rPr sz="2000" spc="-70" dirty="0" err="1">
                <a:latin typeface="Times New Roman" panose="02020603050405020304" pitchFamily="18" charset="0"/>
                <a:cs typeface="Times New Roman" panose="02020603050405020304" pitchFamily="18" charset="0"/>
              </a:rPr>
              <a:t>işleyişi</a:t>
            </a:r>
            <a:r>
              <a:rPr lang="tr-TR" sz="2000" spc="-70" dirty="0">
                <a:latin typeface="Times New Roman" panose="02020603050405020304" pitchFamily="18" charset="0"/>
                <a:cs typeface="Times New Roman" panose="02020603050405020304" pitchFamily="18" charset="0"/>
              </a:rPr>
              <a:t> </a:t>
            </a:r>
            <a:r>
              <a:rPr sz="2000" spc="-70" dirty="0" err="1">
                <a:latin typeface="Times New Roman" panose="02020603050405020304" pitchFamily="18" charset="0"/>
                <a:cs typeface="Times New Roman" panose="02020603050405020304" pitchFamily="18" charset="0"/>
              </a:rPr>
              <a:t>izlemek</a:t>
            </a:r>
            <a:r>
              <a:rPr lang="tr-TR" sz="2000" spc="-70" dirty="0">
                <a:latin typeface="Times New Roman" panose="02020603050405020304" pitchFamily="18" charset="0"/>
                <a:cs typeface="Times New Roman" panose="02020603050405020304" pitchFamily="18" charset="0"/>
              </a:rPr>
              <a:t> </a:t>
            </a:r>
            <a:r>
              <a:rPr sz="2000" spc="-105" dirty="0" err="1">
                <a:latin typeface="Times New Roman" panose="02020603050405020304" pitchFamily="18" charset="0"/>
                <a:cs typeface="Times New Roman" panose="02020603050405020304" pitchFamily="18" charset="0"/>
              </a:rPr>
              <a:t>ve</a:t>
            </a:r>
            <a:r>
              <a:rPr lang="tr-TR" sz="2000" spc="-105" dirty="0">
                <a:latin typeface="Times New Roman" panose="02020603050405020304" pitchFamily="18" charset="0"/>
                <a:cs typeface="Times New Roman" panose="02020603050405020304" pitchFamily="18" charset="0"/>
              </a:rPr>
              <a:t> </a:t>
            </a:r>
            <a:r>
              <a:rPr sz="2000" spc="-61" dirty="0" err="1">
                <a:latin typeface="Times New Roman" panose="02020603050405020304" pitchFamily="18" charset="0"/>
                <a:cs typeface="Times New Roman" panose="02020603050405020304" pitchFamily="18" charset="0"/>
              </a:rPr>
              <a:t>gerekli</a:t>
            </a:r>
            <a:r>
              <a:rPr lang="tr-TR" sz="2000" spc="-61" dirty="0">
                <a:latin typeface="Times New Roman" panose="02020603050405020304" pitchFamily="18" charset="0"/>
                <a:cs typeface="Times New Roman" panose="02020603050405020304" pitchFamily="18" charset="0"/>
              </a:rPr>
              <a:t> </a:t>
            </a:r>
            <a:r>
              <a:rPr sz="2000" spc="-13" dirty="0" err="1" smtClean="0">
                <a:latin typeface="Times New Roman" panose="02020603050405020304" pitchFamily="18" charset="0"/>
                <a:cs typeface="Times New Roman" panose="02020603050405020304" pitchFamily="18" charset="0"/>
              </a:rPr>
              <a:t>tedbirleri</a:t>
            </a:r>
            <a:r>
              <a:rPr lang="tr-TR" sz="2000" spc="-13" dirty="0" smtClean="0">
                <a:latin typeface="Times New Roman" panose="02020603050405020304" pitchFamily="18" charset="0"/>
                <a:cs typeface="Times New Roman" panose="02020603050405020304" pitchFamily="18" charset="0"/>
              </a:rPr>
              <a:t> </a:t>
            </a:r>
            <a:r>
              <a:rPr sz="2000" spc="-83" dirty="0" err="1" smtClean="0">
                <a:latin typeface="Times New Roman" panose="02020603050405020304" pitchFamily="18" charset="0"/>
                <a:cs typeface="Times New Roman" panose="02020603050405020304" pitchFamily="18" charset="0"/>
              </a:rPr>
              <a:t>alarak</a:t>
            </a:r>
            <a:r>
              <a:rPr lang="tr-TR" sz="2000" spc="-83" dirty="0" smtClean="0">
                <a:latin typeface="Times New Roman" panose="02020603050405020304" pitchFamily="18" charset="0"/>
                <a:cs typeface="Times New Roman" panose="02020603050405020304" pitchFamily="18" charset="0"/>
              </a:rPr>
              <a:t> </a:t>
            </a:r>
            <a:r>
              <a:rPr sz="2000" spc="-48" dirty="0" err="1" smtClean="0">
                <a:latin typeface="Times New Roman" panose="02020603050405020304" pitchFamily="18" charset="0"/>
                <a:cs typeface="Times New Roman" panose="02020603050405020304" pitchFamily="18" charset="0"/>
              </a:rPr>
              <a:t>geliştirmekten</a:t>
            </a:r>
            <a:r>
              <a:rPr sz="2000" spc="-48" dirty="0">
                <a:latin typeface="Times New Roman" panose="02020603050405020304" pitchFamily="18" charset="0"/>
                <a:cs typeface="Times New Roman" panose="02020603050405020304" pitchFamily="18" charset="0"/>
              </a:rPr>
              <a:t>,</a:t>
            </a:r>
            <a:endParaRPr sz="2000" dirty="0">
              <a:latin typeface="Times New Roman" panose="02020603050405020304" pitchFamily="18" charset="0"/>
              <a:cs typeface="Times New Roman" panose="02020603050405020304" pitchFamily="18" charset="0"/>
            </a:endParaRPr>
          </a:p>
          <a:p>
            <a:pPr marL="354038" marR="59588" indent="-342900">
              <a:lnSpc>
                <a:spcPct val="150000"/>
              </a:lnSpc>
              <a:buFont typeface="Wingdings" panose="05000000000000000000" pitchFamily="2" charset="2"/>
              <a:buChar char="v"/>
              <a:tabLst>
                <a:tab pos="951177" algn="l"/>
                <a:tab pos="2058284" algn="l"/>
                <a:tab pos="2501572" algn="l"/>
                <a:tab pos="3325777" algn="l"/>
                <a:tab pos="4308697" algn="l"/>
                <a:tab pos="5435852" algn="l"/>
              </a:tabLst>
            </a:pPr>
            <a:r>
              <a:rPr sz="2000" spc="-79" dirty="0">
                <a:latin typeface="Times New Roman" panose="02020603050405020304" pitchFamily="18" charset="0"/>
                <a:cs typeface="Times New Roman" panose="02020603050405020304" pitchFamily="18" charset="0"/>
              </a:rPr>
              <a:t>Kurumun </a:t>
            </a:r>
            <a:r>
              <a:rPr sz="2000" spc="-39" dirty="0">
                <a:latin typeface="Times New Roman" panose="02020603050405020304" pitchFamily="18" charset="0"/>
                <a:cs typeface="Times New Roman" panose="02020603050405020304" pitchFamily="18" charset="0"/>
              </a:rPr>
              <a:t>hedefleri </a:t>
            </a:r>
            <a:r>
              <a:rPr sz="2000" spc="-57" dirty="0">
                <a:latin typeface="Times New Roman" panose="02020603050405020304" pitchFamily="18" charset="0"/>
                <a:cs typeface="Times New Roman" panose="02020603050405020304" pitchFamily="18" charset="0"/>
              </a:rPr>
              <a:t>doğrultusunda </a:t>
            </a:r>
            <a:r>
              <a:rPr sz="2000" spc="-35" dirty="0">
                <a:latin typeface="Times New Roman" panose="02020603050405020304" pitchFamily="18" charset="0"/>
                <a:cs typeface="Times New Roman" panose="02020603050405020304" pitchFamily="18" charset="0"/>
              </a:rPr>
              <a:t>faaliyetlerin </a:t>
            </a:r>
            <a:r>
              <a:rPr sz="2000" spc="-44" dirty="0">
                <a:latin typeface="Times New Roman" panose="02020603050405020304" pitchFamily="18" charset="0"/>
                <a:cs typeface="Times New Roman" panose="02020603050405020304" pitchFamily="18" charset="0"/>
              </a:rPr>
              <a:t>yürütülmesi </a:t>
            </a:r>
            <a:r>
              <a:rPr sz="2000" spc="-105" dirty="0">
                <a:latin typeface="Times New Roman" panose="02020603050405020304" pitchFamily="18" charset="0"/>
                <a:cs typeface="Times New Roman" panose="02020603050405020304" pitchFamily="18" charset="0"/>
              </a:rPr>
              <a:t>ve </a:t>
            </a:r>
            <a:r>
              <a:rPr sz="2000" spc="-61" dirty="0">
                <a:latin typeface="Times New Roman" panose="02020603050405020304" pitchFamily="18" charset="0"/>
                <a:cs typeface="Times New Roman" panose="02020603050405020304" pitchFamily="18" charset="0"/>
              </a:rPr>
              <a:t>iç  </a:t>
            </a:r>
            <a:r>
              <a:rPr sz="2000" spc="-31" dirty="0">
                <a:latin typeface="Times New Roman" panose="02020603050405020304" pitchFamily="18" charset="0"/>
                <a:cs typeface="Times New Roman" panose="02020603050405020304" pitchFamily="18" charset="0"/>
              </a:rPr>
              <a:t>kontrol </a:t>
            </a:r>
            <a:r>
              <a:rPr sz="2000" spc="-57" dirty="0">
                <a:latin typeface="Times New Roman" panose="02020603050405020304" pitchFamily="18" charset="0"/>
                <a:cs typeface="Times New Roman" panose="02020603050405020304" pitchFamily="18" charset="0"/>
              </a:rPr>
              <a:t>sisteminin </a:t>
            </a:r>
            <a:r>
              <a:rPr sz="2000" spc="-92" dirty="0">
                <a:latin typeface="Times New Roman" panose="02020603050405020304" pitchFamily="18" charset="0"/>
                <a:cs typeface="Times New Roman" panose="02020603050405020304" pitchFamily="18" charset="0"/>
              </a:rPr>
              <a:t>düzgün </a:t>
            </a:r>
            <a:r>
              <a:rPr sz="2000" spc="-57" dirty="0">
                <a:latin typeface="Times New Roman" panose="02020603050405020304" pitchFamily="18" charset="0"/>
                <a:cs typeface="Times New Roman" panose="02020603050405020304" pitchFamily="18" charset="0"/>
              </a:rPr>
              <a:t>biçimde </a:t>
            </a:r>
            <a:r>
              <a:rPr sz="2000" spc="-61" dirty="0">
                <a:latin typeface="Times New Roman" panose="02020603050405020304" pitchFamily="18" charset="0"/>
                <a:cs typeface="Times New Roman" panose="02020603050405020304" pitchFamily="18" charset="0"/>
              </a:rPr>
              <a:t>işleyişinin </a:t>
            </a:r>
            <a:r>
              <a:rPr sz="2000" spc="-100" dirty="0">
                <a:latin typeface="Times New Roman" panose="02020603050405020304" pitchFamily="18" charset="0"/>
                <a:cs typeface="Times New Roman" panose="02020603050405020304" pitchFamily="18" charset="0"/>
              </a:rPr>
              <a:t>sağlanmasından, </a:t>
            </a:r>
            <a:endParaRPr lang="tr-TR" sz="2000" spc="-100" dirty="0">
              <a:latin typeface="Times New Roman" panose="02020603050405020304" pitchFamily="18" charset="0"/>
              <a:cs typeface="Times New Roman" panose="02020603050405020304" pitchFamily="18" charset="0"/>
            </a:endParaRPr>
          </a:p>
          <a:p>
            <a:pPr marL="354038" marR="59588" indent="-342900">
              <a:lnSpc>
                <a:spcPct val="150000"/>
              </a:lnSpc>
              <a:buFont typeface="Wingdings" panose="05000000000000000000" pitchFamily="2" charset="2"/>
              <a:buChar char="v"/>
              <a:tabLst>
                <a:tab pos="951177" algn="l"/>
                <a:tab pos="2058284" algn="l"/>
                <a:tab pos="2501572" algn="l"/>
                <a:tab pos="3325777" algn="l"/>
                <a:tab pos="4308697" algn="l"/>
                <a:tab pos="5435852" algn="l"/>
              </a:tabLst>
            </a:pPr>
            <a:r>
              <a:rPr sz="2000" spc="39" dirty="0" err="1">
                <a:latin typeface="Times New Roman" panose="02020603050405020304" pitchFamily="18" charset="0"/>
                <a:cs typeface="Times New Roman" panose="02020603050405020304" pitchFamily="18" charset="0"/>
              </a:rPr>
              <a:t>M</a:t>
            </a:r>
            <a:r>
              <a:rPr sz="2000" spc="-96" dirty="0" err="1">
                <a:latin typeface="Times New Roman" panose="02020603050405020304" pitchFamily="18" charset="0"/>
                <a:cs typeface="Times New Roman" panose="02020603050405020304" pitchFamily="18" charset="0"/>
              </a:rPr>
              <a:t>esle</a:t>
            </a:r>
            <a:r>
              <a:rPr sz="2000" spc="-92" dirty="0" err="1">
                <a:latin typeface="Times New Roman" panose="02020603050405020304" pitchFamily="18" charset="0"/>
                <a:cs typeface="Times New Roman" panose="02020603050405020304" pitchFamily="18" charset="0"/>
              </a:rPr>
              <a:t>k</a:t>
            </a:r>
            <a:r>
              <a:rPr sz="2000" spc="9" dirty="0" err="1">
                <a:latin typeface="Times New Roman" panose="02020603050405020304" pitchFamily="18" charset="0"/>
                <a:cs typeface="Times New Roman" panose="02020603050405020304" pitchFamily="18" charset="0"/>
              </a:rPr>
              <a:t>i</a:t>
            </a:r>
            <a:r>
              <a:rPr lang="tr-TR" sz="2000" dirty="0">
                <a:latin typeface="Times New Roman" panose="02020603050405020304" pitchFamily="18" charset="0"/>
                <a:cs typeface="Times New Roman" panose="02020603050405020304" pitchFamily="18" charset="0"/>
              </a:rPr>
              <a:t> </a:t>
            </a:r>
            <a:r>
              <a:rPr sz="2000" spc="-53" dirty="0" err="1">
                <a:latin typeface="Times New Roman" panose="02020603050405020304" pitchFamily="18" charset="0"/>
                <a:cs typeface="Times New Roman" panose="02020603050405020304" pitchFamily="18" charset="0"/>
              </a:rPr>
              <a:t>d</a:t>
            </a:r>
            <a:r>
              <a:rPr sz="2000" spc="-127" dirty="0" err="1">
                <a:latin typeface="Times New Roman" panose="02020603050405020304" pitchFamily="18" charset="0"/>
                <a:cs typeface="Times New Roman" panose="02020603050405020304" pitchFamily="18" charset="0"/>
              </a:rPr>
              <a:t>e</a:t>
            </a:r>
            <a:r>
              <a:rPr sz="2000" spc="-145" dirty="0" err="1">
                <a:latin typeface="Times New Roman" panose="02020603050405020304" pitchFamily="18" charset="0"/>
                <a:cs typeface="Times New Roman" panose="02020603050405020304" pitchFamily="18" charset="0"/>
              </a:rPr>
              <a:t>ğ</a:t>
            </a:r>
            <a:r>
              <a:rPr sz="2000" spc="-39" dirty="0" err="1">
                <a:latin typeface="Times New Roman" panose="02020603050405020304" pitchFamily="18" charset="0"/>
                <a:cs typeface="Times New Roman" panose="02020603050405020304" pitchFamily="18" charset="0"/>
              </a:rPr>
              <a:t>er</a:t>
            </a:r>
            <a:r>
              <a:rPr sz="2000" spc="-22" dirty="0" err="1">
                <a:latin typeface="Times New Roman" panose="02020603050405020304" pitchFamily="18" charset="0"/>
                <a:cs typeface="Times New Roman" panose="02020603050405020304" pitchFamily="18" charset="0"/>
              </a:rPr>
              <a:t>le</a:t>
            </a:r>
            <a:r>
              <a:rPr sz="2000" spc="-35" dirty="0" err="1">
                <a:latin typeface="Times New Roman" panose="02020603050405020304" pitchFamily="18" charset="0"/>
                <a:cs typeface="Times New Roman" panose="02020603050405020304" pitchFamily="18" charset="0"/>
              </a:rPr>
              <a:t>r</a:t>
            </a:r>
            <a:r>
              <a:rPr sz="2000" spc="-105" dirty="0" err="1">
                <a:latin typeface="Times New Roman" panose="02020603050405020304" pitchFamily="18" charset="0"/>
                <a:cs typeface="Times New Roman" panose="02020603050405020304" pitchFamily="18" charset="0"/>
              </a:rPr>
              <a:t>e</a:t>
            </a:r>
            <a:r>
              <a:rPr lang="tr-TR" sz="2000" dirty="0">
                <a:latin typeface="Times New Roman" panose="02020603050405020304" pitchFamily="18" charset="0"/>
                <a:cs typeface="Times New Roman" panose="02020603050405020304" pitchFamily="18" charset="0"/>
              </a:rPr>
              <a:t> </a:t>
            </a:r>
            <a:r>
              <a:rPr sz="2000" spc="-114" dirty="0" err="1">
                <a:latin typeface="Times New Roman" panose="02020603050405020304" pitchFamily="18" charset="0"/>
                <a:cs typeface="Times New Roman" panose="02020603050405020304" pitchFamily="18" charset="0"/>
              </a:rPr>
              <a:t>v</a:t>
            </a:r>
            <a:r>
              <a:rPr sz="2000" spc="-100" dirty="0" err="1">
                <a:latin typeface="Times New Roman" panose="02020603050405020304" pitchFamily="18" charset="0"/>
                <a:cs typeface="Times New Roman" panose="02020603050405020304" pitchFamily="18" charset="0"/>
              </a:rPr>
              <a:t>e</a:t>
            </a:r>
            <a:r>
              <a:rPr lang="tr-TR" sz="2000" dirty="0">
                <a:latin typeface="Times New Roman" panose="02020603050405020304" pitchFamily="18" charset="0"/>
                <a:cs typeface="Times New Roman" panose="02020603050405020304" pitchFamily="18" charset="0"/>
              </a:rPr>
              <a:t> </a:t>
            </a:r>
            <a:r>
              <a:rPr sz="2000" spc="-70" dirty="0" err="1">
                <a:latin typeface="Times New Roman" panose="02020603050405020304" pitchFamily="18" charset="0"/>
                <a:cs typeface="Times New Roman" panose="02020603050405020304" pitchFamily="18" charset="0"/>
              </a:rPr>
              <a:t>d</a:t>
            </a:r>
            <a:r>
              <a:rPr sz="2000" spc="-53" dirty="0" err="1">
                <a:latin typeface="Times New Roman" panose="02020603050405020304" pitchFamily="18" charset="0"/>
                <a:cs typeface="Times New Roman" panose="02020603050405020304" pitchFamily="18" charset="0"/>
              </a:rPr>
              <a:t>ü</a:t>
            </a:r>
            <a:r>
              <a:rPr sz="2000" spc="-13" dirty="0" err="1">
                <a:latin typeface="Times New Roman" panose="02020603050405020304" pitchFamily="18" charset="0"/>
                <a:cs typeface="Times New Roman" panose="02020603050405020304" pitchFamily="18" charset="0"/>
              </a:rPr>
              <a:t>r</a:t>
            </a:r>
            <a:r>
              <a:rPr sz="2000" spc="-9" dirty="0" err="1">
                <a:latin typeface="Times New Roman" panose="02020603050405020304" pitchFamily="18" charset="0"/>
                <a:cs typeface="Times New Roman" panose="02020603050405020304" pitchFamily="18" charset="0"/>
              </a:rPr>
              <a:t>ü</a:t>
            </a:r>
            <a:r>
              <a:rPr sz="2000" spc="-215" dirty="0" err="1">
                <a:latin typeface="Times New Roman" panose="02020603050405020304" pitchFamily="18" charset="0"/>
                <a:cs typeface="Times New Roman" panose="02020603050405020304" pitchFamily="18" charset="0"/>
              </a:rPr>
              <a:t>s</a:t>
            </a:r>
            <a:r>
              <a:rPr sz="2000" spc="96" dirty="0" err="1">
                <a:latin typeface="Times New Roman" panose="02020603050405020304" pitchFamily="18" charset="0"/>
                <a:cs typeface="Times New Roman" panose="02020603050405020304" pitchFamily="18" charset="0"/>
              </a:rPr>
              <a:t>t</a:t>
            </a:r>
            <a:r>
              <a:rPr lang="tr-TR" sz="2000" dirty="0">
                <a:latin typeface="Times New Roman" panose="02020603050405020304" pitchFamily="18" charset="0"/>
                <a:cs typeface="Times New Roman" panose="02020603050405020304" pitchFamily="18" charset="0"/>
              </a:rPr>
              <a:t> </a:t>
            </a:r>
            <a:r>
              <a:rPr sz="2000" spc="-110" dirty="0" err="1">
                <a:latin typeface="Times New Roman" panose="02020603050405020304" pitchFamily="18" charset="0"/>
                <a:cs typeface="Times New Roman" panose="02020603050405020304" pitchFamily="18" charset="0"/>
              </a:rPr>
              <a:t>y</a:t>
            </a:r>
            <a:r>
              <a:rPr sz="2000" spc="-66" dirty="0" err="1">
                <a:latin typeface="Times New Roman" panose="02020603050405020304" pitchFamily="18" charset="0"/>
                <a:cs typeface="Times New Roman" panose="02020603050405020304" pitchFamily="18" charset="0"/>
              </a:rPr>
              <a:t>ö</a:t>
            </a:r>
            <a:r>
              <a:rPr sz="2000" spc="-53" dirty="0" err="1">
                <a:latin typeface="Times New Roman" panose="02020603050405020304" pitchFamily="18" charset="0"/>
                <a:cs typeface="Times New Roman" panose="02020603050405020304" pitchFamily="18" charset="0"/>
              </a:rPr>
              <a:t>n</a:t>
            </a:r>
            <a:r>
              <a:rPr sz="2000" spc="-123" dirty="0" err="1">
                <a:latin typeface="Times New Roman" panose="02020603050405020304" pitchFamily="18" charset="0"/>
                <a:cs typeface="Times New Roman" panose="02020603050405020304" pitchFamily="18" charset="0"/>
              </a:rPr>
              <a:t>e</a:t>
            </a:r>
            <a:r>
              <a:rPr sz="2000" spc="100" dirty="0" err="1">
                <a:latin typeface="Times New Roman" panose="02020603050405020304" pitchFamily="18" charset="0"/>
                <a:cs typeface="Times New Roman" panose="02020603050405020304" pitchFamily="18" charset="0"/>
              </a:rPr>
              <a:t>t</a:t>
            </a:r>
            <a:r>
              <a:rPr sz="2000" spc="-26" dirty="0" err="1">
                <a:latin typeface="Times New Roman" panose="02020603050405020304" pitchFamily="18" charset="0"/>
                <a:cs typeface="Times New Roman" panose="02020603050405020304" pitchFamily="18" charset="0"/>
              </a:rPr>
              <a:t>im</a:t>
            </a:r>
            <a:r>
              <a:rPr lang="tr-TR" sz="2000" dirty="0">
                <a:latin typeface="Times New Roman" panose="02020603050405020304" pitchFamily="18" charset="0"/>
                <a:cs typeface="Times New Roman" panose="02020603050405020304" pitchFamily="18" charset="0"/>
              </a:rPr>
              <a:t> </a:t>
            </a:r>
            <a:r>
              <a:rPr sz="2000" spc="-96" dirty="0" err="1">
                <a:latin typeface="Times New Roman" panose="02020603050405020304" pitchFamily="18" charset="0"/>
                <a:cs typeface="Times New Roman" panose="02020603050405020304" pitchFamily="18" charset="0"/>
              </a:rPr>
              <a:t>a</a:t>
            </a:r>
            <a:r>
              <a:rPr sz="2000" spc="-105" dirty="0" err="1">
                <a:latin typeface="Times New Roman" panose="02020603050405020304" pitchFamily="18" charset="0"/>
                <a:cs typeface="Times New Roman" panose="02020603050405020304" pitchFamily="18" charset="0"/>
              </a:rPr>
              <a:t>n</a:t>
            </a:r>
            <a:r>
              <a:rPr sz="2000" spc="-35" dirty="0" err="1">
                <a:latin typeface="Times New Roman" panose="02020603050405020304" pitchFamily="18" charset="0"/>
                <a:cs typeface="Times New Roman" panose="02020603050405020304" pitchFamily="18" charset="0"/>
              </a:rPr>
              <a:t>l</a:t>
            </a:r>
            <a:r>
              <a:rPr sz="2000" spc="-123" dirty="0" err="1">
                <a:latin typeface="Times New Roman" panose="02020603050405020304" pitchFamily="18" charset="0"/>
                <a:cs typeface="Times New Roman" panose="02020603050405020304" pitchFamily="18" charset="0"/>
              </a:rPr>
              <a:t>a</a:t>
            </a:r>
            <a:r>
              <a:rPr sz="2000" spc="-92" dirty="0" err="1">
                <a:latin typeface="Times New Roman" panose="02020603050405020304" pitchFamily="18" charset="0"/>
                <a:cs typeface="Times New Roman" panose="02020603050405020304" pitchFamily="18" charset="0"/>
              </a:rPr>
              <a:t>yışı</a:t>
            </a:r>
            <a:r>
              <a:rPr sz="2000" spc="-140" dirty="0" err="1">
                <a:latin typeface="Times New Roman" panose="02020603050405020304" pitchFamily="18" charset="0"/>
                <a:cs typeface="Times New Roman" panose="02020603050405020304" pitchFamily="18" charset="0"/>
              </a:rPr>
              <a:t>n</a:t>
            </a:r>
            <a:r>
              <a:rPr sz="2000" spc="-136" dirty="0" err="1">
                <a:latin typeface="Times New Roman" panose="02020603050405020304" pitchFamily="18" charset="0"/>
                <a:cs typeface="Times New Roman" panose="02020603050405020304" pitchFamily="18" charset="0"/>
              </a:rPr>
              <a:t>a</a:t>
            </a:r>
            <a:r>
              <a:rPr lang="tr-TR" sz="2000" dirty="0">
                <a:latin typeface="Times New Roman" panose="02020603050405020304" pitchFamily="18" charset="0"/>
                <a:cs typeface="Times New Roman" panose="02020603050405020304" pitchFamily="18" charset="0"/>
              </a:rPr>
              <a:t> </a:t>
            </a:r>
            <a:r>
              <a:rPr sz="2000" spc="-132" dirty="0" err="1">
                <a:latin typeface="Times New Roman" panose="02020603050405020304" pitchFamily="18" charset="0"/>
                <a:cs typeface="Times New Roman" panose="02020603050405020304" pitchFamily="18" charset="0"/>
              </a:rPr>
              <a:t>sa</a:t>
            </a:r>
            <a:r>
              <a:rPr sz="2000" spc="-127" dirty="0" err="1">
                <a:latin typeface="Times New Roman" panose="02020603050405020304" pitchFamily="18" charset="0"/>
                <a:cs typeface="Times New Roman" panose="02020603050405020304" pitchFamily="18" charset="0"/>
              </a:rPr>
              <a:t>h</a:t>
            </a:r>
            <a:r>
              <a:rPr sz="2000" spc="-22" dirty="0" err="1">
                <a:latin typeface="Times New Roman" panose="02020603050405020304" pitchFamily="18" charset="0"/>
                <a:cs typeface="Times New Roman" panose="02020603050405020304" pitchFamily="18" charset="0"/>
              </a:rPr>
              <a:t>ip</a:t>
            </a:r>
            <a:r>
              <a:rPr lang="tr-TR" sz="2000" spc="-22" dirty="0">
                <a:latin typeface="Times New Roman" panose="02020603050405020304" pitchFamily="18" charset="0"/>
                <a:cs typeface="Times New Roman" panose="02020603050405020304" pitchFamily="18" charset="0"/>
              </a:rPr>
              <a:t> </a:t>
            </a:r>
            <a:r>
              <a:rPr sz="2000" spc="-75" dirty="0" err="1">
                <a:latin typeface="Times New Roman" panose="02020603050405020304" pitchFamily="18" charset="0"/>
                <a:cs typeface="Times New Roman" panose="02020603050405020304" pitchFamily="18" charset="0"/>
              </a:rPr>
              <a:t>olunmasından</a:t>
            </a:r>
            <a:r>
              <a:rPr sz="2000" spc="-75" dirty="0">
                <a:latin typeface="Times New Roman" panose="02020603050405020304" pitchFamily="18" charset="0"/>
                <a:cs typeface="Times New Roman" panose="02020603050405020304" pitchFamily="18" charset="0"/>
              </a:rPr>
              <a:t>,</a:t>
            </a:r>
            <a:endParaRPr sz="2000" dirty="0">
              <a:latin typeface="Times New Roman" panose="02020603050405020304" pitchFamily="18" charset="0"/>
              <a:cs typeface="Times New Roman" panose="02020603050405020304" pitchFamily="18" charset="0"/>
            </a:endParaRPr>
          </a:p>
          <a:p>
            <a:pPr marL="354038" indent="-342900" algn="just">
              <a:lnSpc>
                <a:spcPct val="150000"/>
              </a:lnSpc>
              <a:buFont typeface="Wingdings" panose="05000000000000000000" pitchFamily="2" charset="2"/>
              <a:buChar char="v"/>
              <a:tabLst>
                <a:tab pos="563021" algn="l"/>
                <a:tab pos="1149431" algn="l"/>
                <a:tab pos="1510299" algn="l"/>
                <a:tab pos="3082971" algn="l"/>
                <a:tab pos="3713933" algn="l"/>
                <a:tab pos="4074801" algn="l"/>
                <a:tab pos="4796537" algn="l"/>
              </a:tabLst>
            </a:pPr>
            <a:r>
              <a:rPr sz="2000" spc="-44" dirty="0" err="1" smtClean="0">
                <a:latin typeface="Times New Roman" panose="02020603050405020304" pitchFamily="18" charset="0"/>
                <a:cs typeface="Times New Roman" panose="02020603050405020304" pitchFamily="18" charset="0"/>
              </a:rPr>
              <a:t>Malî</a:t>
            </a:r>
            <a:r>
              <a:rPr lang="tr-TR" sz="2000" spc="-44" dirty="0" smtClean="0">
                <a:latin typeface="Times New Roman" panose="02020603050405020304" pitchFamily="18" charset="0"/>
                <a:cs typeface="Times New Roman" panose="02020603050405020304" pitchFamily="18" charset="0"/>
              </a:rPr>
              <a:t> </a:t>
            </a:r>
            <a:r>
              <a:rPr sz="2000" spc="-44" dirty="0" err="1" smtClean="0">
                <a:latin typeface="Times New Roman" panose="02020603050405020304" pitchFamily="18" charset="0"/>
                <a:cs typeface="Times New Roman" panose="02020603050405020304" pitchFamily="18" charset="0"/>
              </a:rPr>
              <a:t>yetki</a:t>
            </a:r>
            <a:r>
              <a:rPr lang="tr-TR" sz="2000" spc="-44" dirty="0" smtClean="0">
                <a:latin typeface="Times New Roman" panose="02020603050405020304" pitchFamily="18" charset="0"/>
                <a:cs typeface="Times New Roman" panose="02020603050405020304" pitchFamily="18" charset="0"/>
              </a:rPr>
              <a:t> </a:t>
            </a:r>
            <a:r>
              <a:rPr sz="2000" spc="-105" dirty="0" err="1" smtClean="0">
                <a:latin typeface="Times New Roman" panose="02020603050405020304" pitchFamily="18" charset="0"/>
                <a:cs typeface="Times New Roman" panose="02020603050405020304" pitchFamily="18" charset="0"/>
              </a:rPr>
              <a:t>ve</a:t>
            </a:r>
            <a:r>
              <a:rPr lang="tr-TR" sz="2000" spc="-105" dirty="0" smtClean="0">
                <a:latin typeface="Times New Roman" panose="02020603050405020304" pitchFamily="18" charset="0"/>
                <a:cs typeface="Times New Roman" panose="02020603050405020304" pitchFamily="18" charset="0"/>
              </a:rPr>
              <a:t> </a:t>
            </a:r>
            <a:r>
              <a:rPr sz="2000" spc="-53" dirty="0" err="1" smtClean="0">
                <a:latin typeface="Times New Roman" panose="02020603050405020304" pitchFamily="18" charset="0"/>
                <a:cs typeface="Times New Roman" panose="02020603050405020304" pitchFamily="18" charset="0"/>
              </a:rPr>
              <a:t>sorumlulukların</a:t>
            </a:r>
            <a:r>
              <a:rPr lang="tr-TR" sz="2000" spc="-53" dirty="0" smtClean="0">
                <a:latin typeface="Times New Roman" panose="02020603050405020304" pitchFamily="18" charset="0"/>
                <a:cs typeface="Times New Roman" panose="02020603050405020304" pitchFamily="18" charset="0"/>
              </a:rPr>
              <a:t> </a:t>
            </a:r>
            <a:r>
              <a:rPr sz="2000" spc="-22" dirty="0" err="1" smtClean="0">
                <a:latin typeface="Times New Roman" panose="02020603050405020304" pitchFamily="18" charset="0"/>
                <a:cs typeface="Times New Roman" panose="02020603050405020304" pitchFamily="18" charset="0"/>
              </a:rPr>
              <a:t>bilgili</a:t>
            </a:r>
            <a:r>
              <a:rPr lang="tr-TR" sz="2000" spc="-22" dirty="0" smtClean="0">
                <a:latin typeface="Times New Roman" panose="02020603050405020304" pitchFamily="18" charset="0"/>
                <a:cs typeface="Times New Roman" panose="02020603050405020304" pitchFamily="18" charset="0"/>
              </a:rPr>
              <a:t> </a:t>
            </a:r>
            <a:r>
              <a:rPr sz="2000" spc="-105" dirty="0" err="1" smtClean="0">
                <a:latin typeface="Times New Roman" panose="02020603050405020304" pitchFamily="18" charset="0"/>
                <a:cs typeface="Times New Roman" panose="02020603050405020304" pitchFamily="18" charset="0"/>
              </a:rPr>
              <a:t>ve</a:t>
            </a:r>
            <a:r>
              <a:rPr lang="tr-TR" sz="2000" spc="-105" dirty="0" smtClean="0">
                <a:latin typeface="Times New Roman" panose="02020603050405020304" pitchFamily="18" charset="0"/>
                <a:cs typeface="Times New Roman" panose="02020603050405020304" pitchFamily="18" charset="0"/>
              </a:rPr>
              <a:t> </a:t>
            </a:r>
            <a:r>
              <a:rPr sz="2000" spc="-31" dirty="0" err="1" smtClean="0">
                <a:latin typeface="Times New Roman" panose="02020603050405020304" pitchFamily="18" charset="0"/>
                <a:cs typeface="Times New Roman" panose="02020603050405020304" pitchFamily="18" charset="0"/>
              </a:rPr>
              <a:t>yeterli</a:t>
            </a:r>
            <a:r>
              <a:rPr sz="2000" spc="-31" dirty="0">
                <a:latin typeface="Times New Roman" panose="02020603050405020304" pitchFamily="18" charset="0"/>
                <a:cs typeface="Times New Roman" panose="02020603050405020304" pitchFamily="18" charset="0"/>
              </a:rPr>
              <a:t>	</a:t>
            </a:r>
            <a:r>
              <a:rPr sz="2000" spc="-35" dirty="0" err="1">
                <a:latin typeface="Times New Roman" panose="02020603050405020304" pitchFamily="18" charset="0"/>
                <a:cs typeface="Times New Roman" panose="02020603050405020304" pitchFamily="18" charset="0"/>
              </a:rPr>
              <a:t>yöneticilerle</a:t>
            </a:r>
            <a:r>
              <a:rPr lang="tr-TR" sz="2000" dirty="0">
                <a:latin typeface="Times New Roman" panose="02020603050405020304" pitchFamily="18" charset="0"/>
                <a:cs typeface="Times New Roman" panose="02020603050405020304" pitchFamily="18" charset="0"/>
              </a:rPr>
              <a:t> </a:t>
            </a:r>
            <a:r>
              <a:rPr sz="2000" spc="-75" dirty="0" err="1">
                <a:latin typeface="Times New Roman" panose="02020603050405020304" pitchFamily="18" charset="0"/>
                <a:cs typeface="Times New Roman" panose="02020603050405020304" pitchFamily="18" charset="0"/>
              </a:rPr>
              <a:t>personele</a:t>
            </a:r>
            <a:r>
              <a:rPr sz="2000" spc="-96" dirty="0">
                <a:latin typeface="Times New Roman" panose="02020603050405020304" pitchFamily="18" charset="0"/>
                <a:cs typeface="Times New Roman" panose="02020603050405020304" pitchFamily="18" charset="0"/>
              </a:rPr>
              <a:t> </a:t>
            </a:r>
            <a:r>
              <a:rPr sz="2000" spc="-57" dirty="0">
                <a:latin typeface="Times New Roman" panose="02020603050405020304" pitchFamily="18" charset="0"/>
                <a:cs typeface="Times New Roman" panose="02020603050405020304" pitchFamily="18" charset="0"/>
              </a:rPr>
              <a:t>verilmesinden,</a:t>
            </a:r>
            <a:endParaRPr sz="2000" dirty="0">
              <a:latin typeface="Times New Roman" panose="02020603050405020304" pitchFamily="18" charset="0"/>
              <a:cs typeface="Times New Roman" panose="02020603050405020304" pitchFamily="18" charset="0"/>
            </a:endParaRPr>
          </a:p>
          <a:p>
            <a:pPr marL="354038" marR="1085388" indent="-342900">
              <a:lnSpc>
                <a:spcPct val="150000"/>
              </a:lnSpc>
              <a:buFont typeface="Wingdings" panose="05000000000000000000" pitchFamily="2" charset="2"/>
              <a:buChar char="v"/>
            </a:pPr>
            <a:r>
              <a:rPr sz="2000" spc="-61" dirty="0">
                <a:latin typeface="Times New Roman" panose="02020603050405020304" pitchFamily="18" charset="0"/>
                <a:cs typeface="Times New Roman" panose="02020603050405020304" pitchFamily="18" charset="0"/>
              </a:rPr>
              <a:t>Belirlenmiş </a:t>
            </a:r>
            <a:r>
              <a:rPr sz="2000" spc="-53" dirty="0">
                <a:latin typeface="Times New Roman" panose="02020603050405020304" pitchFamily="18" charset="0"/>
                <a:cs typeface="Times New Roman" panose="02020603050405020304" pitchFamily="18" charset="0"/>
              </a:rPr>
              <a:t>standartlara </a:t>
            </a:r>
            <a:r>
              <a:rPr sz="2000" spc="-79" dirty="0">
                <a:latin typeface="Times New Roman" panose="02020603050405020304" pitchFamily="18" charset="0"/>
                <a:cs typeface="Times New Roman" panose="02020603050405020304" pitchFamily="18" charset="0"/>
              </a:rPr>
              <a:t>uyulmasının </a:t>
            </a:r>
            <a:r>
              <a:rPr sz="2000" spc="-100" dirty="0">
                <a:latin typeface="Times New Roman" panose="02020603050405020304" pitchFamily="18" charset="0"/>
                <a:cs typeface="Times New Roman" panose="02020603050405020304" pitchFamily="18" charset="0"/>
              </a:rPr>
              <a:t>sağlanmasından,  </a:t>
            </a:r>
            <a:endParaRPr lang="tr-TR" sz="2000" spc="-100" dirty="0">
              <a:latin typeface="Times New Roman" panose="02020603050405020304" pitchFamily="18" charset="0"/>
              <a:cs typeface="Times New Roman" panose="02020603050405020304" pitchFamily="18" charset="0"/>
            </a:endParaRPr>
          </a:p>
          <a:p>
            <a:pPr marL="354038" marR="1085388" indent="-342900">
              <a:lnSpc>
                <a:spcPct val="150000"/>
              </a:lnSpc>
              <a:buFont typeface="Wingdings" panose="05000000000000000000" pitchFamily="2" charset="2"/>
              <a:buChar char="v"/>
            </a:pPr>
            <a:r>
              <a:rPr sz="2000" spc="-79" dirty="0" err="1">
                <a:latin typeface="Times New Roman" panose="02020603050405020304" pitchFamily="18" charset="0"/>
                <a:cs typeface="Times New Roman" panose="02020603050405020304" pitchFamily="18" charset="0"/>
              </a:rPr>
              <a:t>Mevzuata</a:t>
            </a:r>
            <a:r>
              <a:rPr sz="2000" spc="-79" dirty="0">
                <a:latin typeface="Times New Roman" panose="02020603050405020304" pitchFamily="18" charset="0"/>
                <a:cs typeface="Times New Roman" panose="02020603050405020304" pitchFamily="18" charset="0"/>
              </a:rPr>
              <a:t> </a:t>
            </a:r>
            <a:r>
              <a:rPr sz="2000" spc="-83" dirty="0" err="1">
                <a:latin typeface="Times New Roman" panose="02020603050405020304" pitchFamily="18" charset="0"/>
                <a:cs typeface="Times New Roman" panose="02020603050405020304" pitchFamily="18" charset="0"/>
              </a:rPr>
              <a:t>aykırı</a:t>
            </a:r>
            <a:r>
              <a:rPr sz="2000" spc="-83" dirty="0">
                <a:latin typeface="Times New Roman" panose="02020603050405020304" pitchFamily="18" charset="0"/>
                <a:cs typeface="Times New Roman" panose="02020603050405020304" pitchFamily="18" charset="0"/>
              </a:rPr>
              <a:t> </a:t>
            </a:r>
            <a:r>
              <a:rPr sz="2000" spc="-35" dirty="0" err="1">
                <a:latin typeface="Times New Roman" panose="02020603050405020304" pitchFamily="18" charset="0"/>
                <a:cs typeface="Times New Roman" panose="02020603050405020304" pitchFamily="18" charset="0"/>
              </a:rPr>
              <a:t>faaliyetlerin</a:t>
            </a:r>
            <a:r>
              <a:rPr lang="tr-TR" sz="2000" spc="-35" dirty="0">
                <a:latin typeface="Times New Roman" panose="02020603050405020304" pitchFamily="18" charset="0"/>
                <a:cs typeface="Times New Roman" panose="02020603050405020304" pitchFamily="18" charset="0"/>
              </a:rPr>
              <a:t> </a:t>
            </a:r>
            <a:r>
              <a:rPr sz="2000" spc="-66" dirty="0" err="1">
                <a:latin typeface="Times New Roman" panose="02020603050405020304" pitchFamily="18" charset="0"/>
                <a:cs typeface="Times New Roman" panose="02020603050405020304" pitchFamily="18" charset="0"/>
              </a:rPr>
              <a:t>önlenmesinden</a:t>
            </a:r>
            <a:r>
              <a:rPr sz="2000" spc="-66" dirty="0">
                <a:latin typeface="Times New Roman" panose="02020603050405020304" pitchFamily="18" charset="0"/>
                <a:cs typeface="Times New Roman" panose="02020603050405020304" pitchFamily="18" charset="0"/>
              </a:rPr>
              <a:t>,  </a:t>
            </a:r>
            <a:r>
              <a:rPr sz="2000" b="1" spc="-127" dirty="0">
                <a:solidFill>
                  <a:srgbClr val="FF0000"/>
                </a:solidFill>
                <a:latin typeface="Times New Roman" panose="02020603050405020304" pitchFamily="18" charset="0"/>
                <a:cs typeface="Times New Roman" panose="02020603050405020304" pitchFamily="18" charset="0"/>
              </a:rPr>
              <a:t>sorumludur.</a:t>
            </a:r>
            <a:endParaRPr sz="2000" dirty="0">
              <a:latin typeface="Times New Roman" panose="02020603050405020304" pitchFamily="18" charset="0"/>
              <a:cs typeface="Times New Roman" panose="02020603050405020304" pitchFamily="18" charset="0"/>
            </a:endParaRPr>
          </a:p>
        </p:txBody>
      </p:sp>
      <p:sp>
        <p:nvSpPr>
          <p:cNvPr id="9" name="Dikdörtgen 8">
            <a:extLst>
              <a:ext uri="{FF2B5EF4-FFF2-40B4-BE49-F238E27FC236}">
                <a16:creationId xmlns="" xmlns:a16="http://schemas.microsoft.com/office/drawing/2014/main" id="{49B4305F-D34F-4E76-987B-AB7BDBFCC69D}"/>
              </a:ext>
            </a:extLst>
          </p:cNvPr>
          <p:cNvSpPr/>
          <p:nvPr/>
        </p:nvSpPr>
        <p:spPr>
          <a:xfrm>
            <a:off x="1066251" y="1520388"/>
            <a:ext cx="1324465" cy="458074"/>
          </a:xfrm>
          <a:prstGeom prst="rect">
            <a:avLst/>
          </a:prstGeom>
        </p:spPr>
        <p:txBody>
          <a:bodyPr wrap="none" anchor="ctr">
            <a:spAutoFit/>
          </a:bodyPr>
          <a:lstStyle/>
          <a:p>
            <a:pPr marL="26174">
              <a:lnSpc>
                <a:spcPct val="150000"/>
              </a:lnSpc>
            </a:pPr>
            <a:r>
              <a:rPr lang="tr-TR" b="1" spc="-100" dirty="0" smtClean="0">
                <a:solidFill>
                  <a:srgbClr val="FF0000"/>
                </a:solidFill>
                <a:latin typeface="Times New Roman" panose="02020603050405020304" pitchFamily="18" charset="0"/>
                <a:cs typeface="Times New Roman" panose="02020603050405020304" pitchFamily="18" charset="0"/>
              </a:rPr>
              <a:t>Üst Yönetici;</a:t>
            </a:r>
            <a:endParaRPr lang="tr-TR" b="1" spc="-1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104378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b="1" dirty="0">
                <a:solidFill>
                  <a:srgbClr val="C00000"/>
                </a:solidFill>
                <a:latin typeface="Times New Roman" panose="02020603050405020304" pitchFamily="18" charset="0"/>
                <a:cs typeface="Times New Roman" panose="02020603050405020304" pitchFamily="18" charset="0"/>
              </a:rPr>
              <a:t>ROL VE SORUMLULUKLAR</a:t>
            </a:r>
            <a:endParaRPr sz="2800" b="1" dirty="0">
              <a:solidFill>
                <a:srgbClr val="FF0000"/>
              </a:solidFill>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4" name="object 7">
            <a:extLst>
              <a:ext uri="{FF2B5EF4-FFF2-40B4-BE49-F238E27FC236}">
                <a16:creationId xmlns="" xmlns:a16="http://schemas.microsoft.com/office/drawing/2014/main" id="{66FB19E2-3095-43FE-9FED-1075D2431DA1}"/>
              </a:ext>
            </a:extLst>
          </p:cNvPr>
          <p:cNvSpPr txBox="1"/>
          <p:nvPr/>
        </p:nvSpPr>
        <p:spPr>
          <a:xfrm>
            <a:off x="1066251" y="2002422"/>
            <a:ext cx="9255760" cy="2781235"/>
          </a:xfrm>
          <a:prstGeom prst="rect">
            <a:avLst/>
          </a:prstGeom>
        </p:spPr>
        <p:txBody>
          <a:bodyPr vert="horz" wrap="square" lIns="0" tIns="11137" rIns="0" bIns="0" rtlCol="0">
            <a:spAutoFit/>
          </a:bodyPr>
          <a:lstStyle/>
          <a:p>
            <a:pPr marL="369074" indent="-342900" algn="just">
              <a:lnSpc>
                <a:spcPct val="150000"/>
              </a:lnSpc>
              <a:buFont typeface="Wingdings" panose="05000000000000000000" pitchFamily="2" charset="2"/>
              <a:buChar char="v"/>
            </a:pPr>
            <a:r>
              <a:rPr sz="2000" spc="-44" dirty="0" err="1">
                <a:latin typeface="Times New Roman" panose="02020603050405020304" pitchFamily="18" charset="0"/>
                <a:cs typeface="Times New Roman" panose="02020603050405020304" pitchFamily="18" charset="0"/>
              </a:rPr>
              <a:t>Birimlerinde</a:t>
            </a:r>
            <a:r>
              <a:rPr sz="2000" spc="-44" dirty="0">
                <a:latin typeface="Times New Roman" panose="02020603050405020304" pitchFamily="18" charset="0"/>
                <a:cs typeface="Times New Roman" panose="02020603050405020304" pitchFamily="18" charset="0"/>
              </a:rPr>
              <a:t> </a:t>
            </a:r>
            <a:r>
              <a:rPr sz="2000" spc="-13" dirty="0" err="1">
                <a:latin typeface="Times New Roman" panose="02020603050405020304" pitchFamily="18" charset="0"/>
                <a:cs typeface="Times New Roman" panose="02020603050405020304" pitchFamily="18" charset="0"/>
              </a:rPr>
              <a:t>etkili</a:t>
            </a:r>
            <a:r>
              <a:rPr sz="2000" spc="-13" dirty="0">
                <a:latin typeface="Times New Roman" panose="02020603050405020304" pitchFamily="18" charset="0"/>
                <a:cs typeface="Times New Roman" panose="02020603050405020304" pitchFamily="18" charset="0"/>
              </a:rPr>
              <a:t> </a:t>
            </a:r>
            <a:r>
              <a:rPr sz="2000" spc="-4" dirty="0" err="1">
                <a:latin typeface="Times New Roman" panose="02020603050405020304" pitchFamily="18" charset="0"/>
                <a:cs typeface="Times New Roman" panose="02020603050405020304" pitchFamily="18" charset="0"/>
              </a:rPr>
              <a:t>bir</a:t>
            </a:r>
            <a:r>
              <a:rPr sz="2000" spc="-4" dirty="0">
                <a:latin typeface="Times New Roman" panose="02020603050405020304" pitchFamily="18" charset="0"/>
                <a:cs typeface="Times New Roman" panose="02020603050405020304" pitchFamily="18" charset="0"/>
              </a:rPr>
              <a:t> </a:t>
            </a:r>
            <a:r>
              <a:rPr sz="2000" spc="-61" dirty="0" err="1">
                <a:latin typeface="Times New Roman" panose="02020603050405020304" pitchFamily="18" charset="0"/>
                <a:cs typeface="Times New Roman" panose="02020603050405020304" pitchFamily="18" charset="0"/>
              </a:rPr>
              <a:t>iç</a:t>
            </a:r>
            <a:r>
              <a:rPr sz="2000" spc="-61" dirty="0">
                <a:latin typeface="Times New Roman" panose="02020603050405020304" pitchFamily="18" charset="0"/>
                <a:cs typeface="Times New Roman" panose="02020603050405020304" pitchFamily="18" charset="0"/>
              </a:rPr>
              <a:t> </a:t>
            </a:r>
            <a:r>
              <a:rPr sz="2000" spc="-31" dirty="0" err="1">
                <a:latin typeface="Times New Roman" panose="02020603050405020304" pitchFamily="18" charset="0"/>
                <a:cs typeface="Times New Roman" panose="02020603050405020304" pitchFamily="18" charset="0"/>
              </a:rPr>
              <a:t>kontrol</a:t>
            </a:r>
            <a:r>
              <a:rPr sz="2000" spc="-31" dirty="0">
                <a:latin typeface="Times New Roman" panose="02020603050405020304" pitchFamily="18" charset="0"/>
                <a:cs typeface="Times New Roman" panose="02020603050405020304" pitchFamily="18" charset="0"/>
              </a:rPr>
              <a:t> </a:t>
            </a:r>
            <a:r>
              <a:rPr sz="2000" spc="-66" dirty="0" err="1">
                <a:latin typeface="Times New Roman" panose="02020603050405020304" pitchFamily="18" charset="0"/>
                <a:cs typeface="Times New Roman" panose="02020603050405020304" pitchFamily="18" charset="0"/>
              </a:rPr>
              <a:t>sistemi</a:t>
            </a:r>
            <a:r>
              <a:rPr sz="2000" spc="-66" dirty="0">
                <a:latin typeface="Times New Roman" panose="02020603050405020304" pitchFamily="18" charset="0"/>
                <a:cs typeface="Times New Roman" panose="02020603050405020304" pitchFamily="18" charset="0"/>
              </a:rPr>
              <a:t> </a:t>
            </a:r>
            <a:r>
              <a:rPr sz="2000" spc="-53" dirty="0" err="1">
                <a:latin typeface="Times New Roman" panose="02020603050405020304" pitchFamily="18" charset="0"/>
                <a:cs typeface="Times New Roman" panose="02020603050405020304" pitchFamily="18" charset="0"/>
              </a:rPr>
              <a:t>oluşturmak</a:t>
            </a:r>
            <a:r>
              <a:rPr sz="2000" spc="-53" dirty="0">
                <a:latin typeface="Times New Roman" panose="02020603050405020304" pitchFamily="18" charset="0"/>
                <a:cs typeface="Times New Roman" panose="02020603050405020304" pitchFamily="18" charset="0"/>
              </a:rPr>
              <a:t>,</a:t>
            </a:r>
            <a:r>
              <a:rPr sz="2000" spc="-368" dirty="0">
                <a:latin typeface="Times New Roman" panose="02020603050405020304" pitchFamily="18" charset="0"/>
                <a:cs typeface="Times New Roman" panose="02020603050405020304" pitchFamily="18" charset="0"/>
              </a:rPr>
              <a:t> </a:t>
            </a:r>
            <a:r>
              <a:rPr sz="2000" spc="-96" dirty="0" err="1">
                <a:latin typeface="Times New Roman" panose="02020603050405020304" pitchFamily="18" charset="0"/>
                <a:cs typeface="Times New Roman" panose="02020603050405020304" pitchFamily="18" charset="0"/>
              </a:rPr>
              <a:t>uygulanmasını</a:t>
            </a:r>
            <a:r>
              <a:rPr lang="tr-TR" sz="2000" spc="-96" dirty="0">
                <a:latin typeface="Times New Roman" panose="02020603050405020304" pitchFamily="18" charset="0"/>
                <a:cs typeface="Times New Roman" panose="02020603050405020304" pitchFamily="18" charset="0"/>
              </a:rPr>
              <a:t> </a:t>
            </a:r>
            <a:r>
              <a:rPr sz="2000" spc="-114" dirty="0" err="1">
                <a:latin typeface="Times New Roman" panose="02020603050405020304" pitchFamily="18" charset="0"/>
                <a:cs typeface="Times New Roman" panose="02020603050405020304" pitchFamily="18" charset="0"/>
              </a:rPr>
              <a:t>sağlamak</a:t>
            </a:r>
            <a:r>
              <a:rPr sz="2000" spc="-114" dirty="0">
                <a:latin typeface="Times New Roman" panose="02020603050405020304" pitchFamily="18" charset="0"/>
                <a:cs typeface="Times New Roman" panose="02020603050405020304" pitchFamily="18" charset="0"/>
              </a:rPr>
              <a:t> </a:t>
            </a:r>
            <a:r>
              <a:rPr sz="2000" spc="-105" dirty="0">
                <a:latin typeface="Times New Roman" panose="02020603050405020304" pitchFamily="18" charset="0"/>
                <a:cs typeface="Times New Roman" panose="02020603050405020304" pitchFamily="18" charset="0"/>
              </a:rPr>
              <a:t>ve </a:t>
            </a:r>
            <a:r>
              <a:rPr sz="2000" spc="-70" dirty="0">
                <a:latin typeface="Times New Roman" panose="02020603050405020304" pitchFamily="18" charset="0"/>
                <a:cs typeface="Times New Roman" panose="02020603050405020304" pitchFamily="18" charset="0"/>
              </a:rPr>
              <a:t>izlemek, </a:t>
            </a:r>
            <a:r>
              <a:rPr sz="2000" spc="-105" dirty="0">
                <a:latin typeface="Times New Roman" panose="02020603050405020304" pitchFamily="18" charset="0"/>
                <a:cs typeface="Times New Roman" panose="02020603050405020304" pitchFamily="18" charset="0"/>
              </a:rPr>
              <a:t>zayıf </a:t>
            </a:r>
            <a:r>
              <a:rPr sz="2000" spc="-39" dirty="0">
                <a:latin typeface="Times New Roman" panose="02020603050405020304" pitchFamily="18" charset="0"/>
                <a:cs typeface="Times New Roman" panose="02020603050405020304" pitchFamily="18" charset="0"/>
              </a:rPr>
              <a:t>yönleri</a:t>
            </a:r>
            <a:r>
              <a:rPr sz="2000" spc="-61" dirty="0">
                <a:latin typeface="Times New Roman" panose="02020603050405020304" pitchFamily="18" charset="0"/>
                <a:cs typeface="Times New Roman" panose="02020603050405020304" pitchFamily="18" charset="0"/>
              </a:rPr>
              <a:t> </a:t>
            </a:r>
            <a:r>
              <a:rPr sz="2000" spc="-48" dirty="0" err="1">
                <a:latin typeface="Times New Roman" panose="02020603050405020304" pitchFamily="18" charset="0"/>
                <a:cs typeface="Times New Roman" panose="02020603050405020304" pitchFamily="18" charset="0"/>
              </a:rPr>
              <a:t>geliştirmekten</a:t>
            </a:r>
            <a:r>
              <a:rPr sz="2000" spc="-48" dirty="0" smtClean="0">
                <a:latin typeface="Times New Roman" panose="02020603050405020304" pitchFamily="18" charset="0"/>
                <a:cs typeface="Times New Roman" panose="02020603050405020304" pitchFamily="18" charset="0"/>
              </a:rPr>
              <a:t>,</a:t>
            </a:r>
            <a:endParaRPr lang="tr-TR" sz="2000" spc="-48" dirty="0">
              <a:latin typeface="Times New Roman" panose="02020603050405020304" pitchFamily="18" charset="0"/>
              <a:cs typeface="Times New Roman" panose="02020603050405020304" pitchFamily="18" charset="0"/>
            </a:endParaRPr>
          </a:p>
          <a:p>
            <a:pPr marL="369074" indent="-342900">
              <a:lnSpc>
                <a:spcPct val="150000"/>
              </a:lnSpc>
              <a:buFont typeface="Wingdings" panose="05000000000000000000" pitchFamily="2" charset="2"/>
              <a:buChar char="v"/>
            </a:pPr>
            <a:r>
              <a:rPr sz="2000" spc="-53" dirty="0" err="1">
                <a:latin typeface="Times New Roman" panose="02020603050405020304" pitchFamily="18" charset="0"/>
                <a:cs typeface="Times New Roman" panose="02020603050405020304" pitchFamily="18" charset="0"/>
              </a:rPr>
              <a:t>İd</a:t>
            </a:r>
            <a:r>
              <a:rPr sz="2000" spc="-35" dirty="0" err="1">
                <a:latin typeface="Times New Roman" panose="02020603050405020304" pitchFamily="18" charset="0"/>
                <a:cs typeface="Times New Roman" panose="02020603050405020304" pitchFamily="18" charset="0"/>
              </a:rPr>
              <a:t>ari</a:t>
            </a:r>
            <a:r>
              <a:rPr sz="2000" spc="-35" dirty="0">
                <a:latin typeface="Times New Roman" panose="02020603050405020304" pitchFamily="18" charset="0"/>
                <a:cs typeface="Times New Roman" panose="02020603050405020304" pitchFamily="18" charset="0"/>
              </a:rPr>
              <a:t>	</a:t>
            </a:r>
            <a:r>
              <a:rPr sz="2000" spc="-114" dirty="0" err="1" smtClean="0">
                <a:latin typeface="Times New Roman" panose="02020603050405020304" pitchFamily="18" charset="0"/>
                <a:cs typeface="Times New Roman" panose="02020603050405020304" pitchFamily="18" charset="0"/>
              </a:rPr>
              <a:t>v</a:t>
            </a:r>
            <a:r>
              <a:rPr sz="2000" spc="-100" dirty="0" err="1" smtClean="0">
                <a:latin typeface="Times New Roman" panose="02020603050405020304" pitchFamily="18" charset="0"/>
                <a:cs typeface="Times New Roman" panose="02020603050405020304" pitchFamily="18" charset="0"/>
              </a:rPr>
              <a:t>e</a:t>
            </a:r>
            <a:r>
              <a:rPr lang="tr-TR" sz="2000" dirty="0">
                <a:latin typeface="Times New Roman" panose="02020603050405020304" pitchFamily="18" charset="0"/>
                <a:cs typeface="Times New Roman" panose="02020603050405020304" pitchFamily="18" charset="0"/>
              </a:rPr>
              <a:t> </a:t>
            </a:r>
            <a:r>
              <a:rPr sz="2000" spc="-44" dirty="0" err="1" smtClean="0">
                <a:latin typeface="Times New Roman" panose="02020603050405020304" pitchFamily="18" charset="0"/>
                <a:cs typeface="Times New Roman" panose="02020603050405020304" pitchFamily="18" charset="0"/>
              </a:rPr>
              <a:t>mali</a:t>
            </a:r>
            <a:r>
              <a:rPr lang="tr-TR" sz="2000" dirty="0">
                <a:latin typeface="Times New Roman" panose="02020603050405020304" pitchFamily="18" charset="0"/>
                <a:cs typeface="Times New Roman" panose="02020603050405020304" pitchFamily="18" charset="0"/>
              </a:rPr>
              <a:t> </a:t>
            </a:r>
            <a:r>
              <a:rPr sz="2000" spc="-127" dirty="0" err="1" smtClean="0">
                <a:latin typeface="Times New Roman" panose="02020603050405020304" pitchFamily="18" charset="0"/>
                <a:cs typeface="Times New Roman" panose="02020603050405020304" pitchFamily="18" charset="0"/>
              </a:rPr>
              <a:t>k</a:t>
            </a:r>
            <a:r>
              <a:rPr sz="2000" spc="-70" dirty="0" err="1" smtClean="0">
                <a:latin typeface="Times New Roman" panose="02020603050405020304" pitchFamily="18" charset="0"/>
                <a:cs typeface="Times New Roman" panose="02020603050405020304" pitchFamily="18" charset="0"/>
              </a:rPr>
              <a:t>a</a:t>
            </a:r>
            <a:r>
              <a:rPr sz="2000" spc="-79" dirty="0" err="1" smtClean="0">
                <a:latin typeface="Times New Roman" panose="02020603050405020304" pitchFamily="18" charset="0"/>
                <a:cs typeface="Times New Roman" panose="02020603050405020304" pitchFamily="18" charset="0"/>
              </a:rPr>
              <a:t>r</a:t>
            </a:r>
            <a:r>
              <a:rPr sz="2000" spc="-57" dirty="0" err="1" smtClean="0">
                <a:latin typeface="Times New Roman" panose="02020603050405020304" pitchFamily="18" charset="0"/>
                <a:cs typeface="Times New Roman" panose="02020603050405020304" pitchFamily="18" charset="0"/>
              </a:rPr>
              <a:t>ar</a:t>
            </a:r>
            <a:r>
              <a:rPr lang="tr-TR" sz="2000" dirty="0" smtClean="0">
                <a:latin typeface="Times New Roman" panose="02020603050405020304" pitchFamily="18" charset="0"/>
                <a:cs typeface="Times New Roman" panose="02020603050405020304" pitchFamily="18" charset="0"/>
              </a:rPr>
              <a:t> </a:t>
            </a:r>
            <a:r>
              <a:rPr sz="2000" spc="9" dirty="0" err="1" smtClean="0">
                <a:latin typeface="Times New Roman" panose="02020603050405020304" pitchFamily="18" charset="0"/>
                <a:cs typeface="Times New Roman" panose="02020603050405020304" pitchFamily="18" charset="0"/>
              </a:rPr>
              <a:t>i</a:t>
            </a:r>
            <a:r>
              <a:rPr sz="2000" spc="-4" dirty="0" err="1" smtClean="0">
                <a:latin typeface="Times New Roman" panose="02020603050405020304" pitchFamily="18" charset="0"/>
                <a:cs typeface="Times New Roman" panose="02020603050405020304" pitchFamily="18" charset="0"/>
              </a:rPr>
              <a:t>l</a:t>
            </a:r>
            <a:r>
              <a:rPr sz="2000" spc="-105" dirty="0" err="1" smtClean="0">
                <a:latin typeface="Times New Roman" panose="02020603050405020304" pitchFamily="18" charset="0"/>
                <a:cs typeface="Times New Roman" panose="02020603050405020304" pitchFamily="18" charset="0"/>
              </a:rPr>
              <a:t>e</a:t>
            </a:r>
            <a:r>
              <a:rPr lang="tr-TR" sz="2000" dirty="0" smtClean="0">
                <a:latin typeface="Times New Roman" panose="02020603050405020304" pitchFamily="18" charset="0"/>
                <a:cs typeface="Times New Roman" panose="02020603050405020304" pitchFamily="18" charset="0"/>
              </a:rPr>
              <a:t> </a:t>
            </a:r>
            <a:r>
              <a:rPr sz="2000" spc="-61" dirty="0" err="1" smtClean="0">
                <a:latin typeface="Times New Roman" panose="02020603050405020304" pitchFamily="18" charset="0"/>
                <a:cs typeface="Times New Roman" panose="02020603050405020304" pitchFamily="18" charset="0"/>
              </a:rPr>
              <a:t>işleml</a:t>
            </a:r>
            <a:r>
              <a:rPr sz="2000" spc="-75" dirty="0" err="1" smtClean="0">
                <a:latin typeface="Times New Roman" panose="02020603050405020304" pitchFamily="18" charset="0"/>
                <a:cs typeface="Times New Roman" panose="02020603050405020304" pitchFamily="18" charset="0"/>
              </a:rPr>
              <a:t>e</a:t>
            </a:r>
            <a:r>
              <a:rPr sz="2000" spc="9" dirty="0" err="1" smtClean="0">
                <a:latin typeface="Times New Roman" panose="02020603050405020304" pitchFamily="18" charset="0"/>
                <a:cs typeface="Times New Roman" panose="02020603050405020304" pitchFamily="18" charset="0"/>
              </a:rPr>
              <a:t>r</a:t>
            </a:r>
            <a:r>
              <a:rPr sz="2000" spc="-105" dirty="0" err="1" smtClean="0">
                <a:latin typeface="Times New Roman" panose="02020603050405020304" pitchFamily="18" charset="0"/>
                <a:cs typeface="Times New Roman" panose="02020603050405020304" pitchFamily="18" charset="0"/>
              </a:rPr>
              <a:t>e</a:t>
            </a:r>
            <a:r>
              <a:rPr lang="tr-TR" sz="2000" dirty="0">
                <a:latin typeface="Times New Roman" panose="02020603050405020304" pitchFamily="18" charset="0"/>
                <a:cs typeface="Times New Roman" panose="02020603050405020304" pitchFamily="18" charset="0"/>
              </a:rPr>
              <a:t> </a:t>
            </a:r>
            <a:r>
              <a:rPr sz="2000" spc="9" dirty="0" err="1" smtClean="0">
                <a:latin typeface="Times New Roman" panose="02020603050405020304" pitchFamily="18" charset="0"/>
                <a:cs typeface="Times New Roman" panose="02020603050405020304" pitchFamily="18" charset="0"/>
              </a:rPr>
              <a:t>il</a:t>
            </a:r>
            <a:r>
              <a:rPr sz="2000" spc="13" dirty="0" err="1" smtClean="0">
                <a:latin typeface="Times New Roman" panose="02020603050405020304" pitchFamily="18" charset="0"/>
                <a:cs typeface="Times New Roman" panose="02020603050405020304" pitchFamily="18" charset="0"/>
              </a:rPr>
              <a:t>i</a:t>
            </a:r>
            <a:r>
              <a:rPr sz="2000" spc="-140" dirty="0" err="1" smtClean="0">
                <a:latin typeface="Times New Roman" panose="02020603050405020304" pitchFamily="18" charset="0"/>
                <a:cs typeface="Times New Roman" panose="02020603050405020304" pitchFamily="18" charset="0"/>
              </a:rPr>
              <a:t>ş</a:t>
            </a:r>
            <a:r>
              <a:rPr sz="2000" spc="-145" dirty="0" err="1" smtClean="0">
                <a:latin typeface="Times New Roman" panose="02020603050405020304" pitchFamily="18" charset="0"/>
                <a:cs typeface="Times New Roman" panose="02020603050405020304" pitchFamily="18" charset="0"/>
              </a:rPr>
              <a:t>k</a:t>
            </a:r>
            <a:r>
              <a:rPr sz="2000" spc="-22" dirty="0" err="1" smtClean="0">
                <a:latin typeface="Times New Roman" panose="02020603050405020304" pitchFamily="18" charset="0"/>
                <a:cs typeface="Times New Roman" panose="02020603050405020304" pitchFamily="18" charset="0"/>
              </a:rPr>
              <a:t>in</a:t>
            </a:r>
            <a:r>
              <a:rPr lang="tr-TR" sz="2000" dirty="0">
                <a:latin typeface="Times New Roman" panose="02020603050405020304" pitchFamily="18" charset="0"/>
                <a:cs typeface="Times New Roman" panose="02020603050405020304" pitchFamily="18" charset="0"/>
              </a:rPr>
              <a:t> </a:t>
            </a:r>
            <a:r>
              <a:rPr sz="2000" spc="-53" dirty="0" err="1" smtClean="0">
                <a:latin typeface="Times New Roman" panose="02020603050405020304" pitchFamily="18" charset="0"/>
                <a:cs typeface="Times New Roman" panose="02020603050405020304" pitchFamily="18" charset="0"/>
              </a:rPr>
              <a:t>o</a:t>
            </a:r>
            <a:r>
              <a:rPr sz="2000" spc="-35" dirty="0" err="1" smtClean="0">
                <a:latin typeface="Times New Roman" panose="02020603050405020304" pitchFamily="18" charset="0"/>
                <a:cs typeface="Times New Roman" panose="02020603050405020304" pitchFamily="18" charset="0"/>
              </a:rPr>
              <a:t>la</a:t>
            </a:r>
            <a:r>
              <a:rPr sz="2000" spc="-79" dirty="0" err="1" smtClean="0">
                <a:latin typeface="Times New Roman" panose="02020603050405020304" pitchFamily="18" charset="0"/>
                <a:cs typeface="Times New Roman" panose="02020603050405020304" pitchFamily="18" charset="0"/>
              </a:rPr>
              <a:t>r</a:t>
            </a:r>
            <a:r>
              <a:rPr sz="2000" spc="-110" dirty="0" err="1" smtClean="0">
                <a:latin typeface="Times New Roman" panose="02020603050405020304" pitchFamily="18" charset="0"/>
                <a:cs typeface="Times New Roman" panose="02020603050405020304" pitchFamily="18" charset="0"/>
              </a:rPr>
              <a:t>ak</a:t>
            </a:r>
            <a:r>
              <a:rPr lang="tr-TR" sz="2000" dirty="0" smtClean="0">
                <a:latin typeface="Times New Roman" panose="02020603050405020304" pitchFamily="18" charset="0"/>
                <a:cs typeface="Times New Roman" panose="02020603050405020304" pitchFamily="18" charset="0"/>
              </a:rPr>
              <a:t> </a:t>
            </a:r>
            <a:r>
              <a:rPr sz="2000" spc="-61" dirty="0" err="1" smtClean="0">
                <a:latin typeface="Times New Roman" panose="02020603050405020304" pitchFamily="18" charset="0"/>
                <a:cs typeface="Times New Roman" panose="02020603050405020304" pitchFamily="18" charset="0"/>
              </a:rPr>
              <a:t>i</a:t>
            </a:r>
            <a:r>
              <a:rPr lang="tr-TR" sz="2000" spc="-61" dirty="0">
                <a:latin typeface="Times New Roman" panose="02020603050405020304" pitchFamily="18" charset="0"/>
                <a:cs typeface="Times New Roman" panose="02020603050405020304" pitchFamily="18" charset="0"/>
              </a:rPr>
              <a:t>ç </a:t>
            </a:r>
            <a:r>
              <a:rPr sz="2000" spc="-145" dirty="0" err="1">
                <a:latin typeface="Times New Roman" panose="02020603050405020304" pitchFamily="18" charset="0"/>
                <a:cs typeface="Times New Roman" panose="02020603050405020304" pitchFamily="18" charset="0"/>
              </a:rPr>
              <a:t>k</a:t>
            </a:r>
            <a:r>
              <a:rPr sz="2000" spc="-53" dirty="0" err="1">
                <a:latin typeface="Times New Roman" panose="02020603050405020304" pitchFamily="18" charset="0"/>
                <a:cs typeface="Times New Roman" panose="02020603050405020304" pitchFamily="18" charset="0"/>
              </a:rPr>
              <a:t>o</a:t>
            </a:r>
            <a:r>
              <a:rPr sz="2000" spc="-70" dirty="0" err="1">
                <a:latin typeface="Times New Roman" panose="02020603050405020304" pitchFamily="18" charset="0"/>
                <a:cs typeface="Times New Roman" panose="02020603050405020304" pitchFamily="18" charset="0"/>
              </a:rPr>
              <a:t>n</a:t>
            </a:r>
            <a:r>
              <a:rPr sz="2000" spc="100" dirty="0" err="1">
                <a:latin typeface="Times New Roman" panose="02020603050405020304" pitchFamily="18" charset="0"/>
                <a:cs typeface="Times New Roman" panose="02020603050405020304" pitchFamily="18" charset="0"/>
              </a:rPr>
              <a:t>t</a:t>
            </a:r>
            <a:r>
              <a:rPr sz="2000" spc="-9" dirty="0" err="1">
                <a:latin typeface="Times New Roman" panose="02020603050405020304" pitchFamily="18" charset="0"/>
                <a:cs typeface="Times New Roman" panose="02020603050405020304" pitchFamily="18" charset="0"/>
              </a:rPr>
              <a:t>r</a:t>
            </a:r>
            <a:r>
              <a:rPr sz="2000" spc="-53" dirty="0" err="1">
                <a:latin typeface="Times New Roman" panose="02020603050405020304" pitchFamily="18" charset="0"/>
                <a:cs typeface="Times New Roman" panose="02020603050405020304" pitchFamily="18" charset="0"/>
              </a:rPr>
              <a:t>o</a:t>
            </a:r>
            <a:r>
              <a:rPr sz="2000" spc="-13" dirty="0" err="1">
                <a:latin typeface="Times New Roman" panose="02020603050405020304" pitchFamily="18" charset="0"/>
                <a:cs typeface="Times New Roman" panose="02020603050405020304" pitchFamily="18" charset="0"/>
              </a:rPr>
              <a:t>l</a:t>
            </a:r>
            <a:r>
              <a:rPr sz="2000" spc="-39" dirty="0" err="1">
                <a:latin typeface="Times New Roman" panose="02020603050405020304" pitchFamily="18" charset="0"/>
                <a:cs typeface="Times New Roman" panose="02020603050405020304" pitchFamily="18" charset="0"/>
              </a:rPr>
              <a:t>ün</a:t>
            </a:r>
            <a:r>
              <a:rPr sz="2000" spc="-39" dirty="0">
                <a:latin typeface="Times New Roman" panose="02020603050405020304" pitchFamily="18" charset="0"/>
                <a:cs typeface="Times New Roman" panose="02020603050405020304" pitchFamily="18" charset="0"/>
              </a:rPr>
              <a:t>  </a:t>
            </a:r>
            <a:r>
              <a:rPr sz="2000" spc="-66" dirty="0" err="1">
                <a:latin typeface="Times New Roman" panose="02020603050405020304" pitchFamily="18" charset="0"/>
                <a:cs typeface="Times New Roman" panose="02020603050405020304" pitchFamily="18" charset="0"/>
              </a:rPr>
              <a:t>işleyişinden</a:t>
            </a:r>
            <a:r>
              <a:rPr sz="2000" spc="-66" dirty="0">
                <a:latin typeface="Times New Roman" panose="02020603050405020304" pitchFamily="18" charset="0"/>
                <a:cs typeface="Times New Roman" panose="02020603050405020304" pitchFamily="18" charset="0"/>
              </a:rPr>
              <a:t>,</a:t>
            </a:r>
            <a:endParaRPr lang="tr-TR" sz="2000" spc="-66" dirty="0">
              <a:latin typeface="Times New Roman" panose="02020603050405020304" pitchFamily="18" charset="0"/>
              <a:cs typeface="Times New Roman" panose="02020603050405020304" pitchFamily="18" charset="0"/>
            </a:endParaRPr>
          </a:p>
          <a:p>
            <a:pPr marL="369074" indent="-342900" algn="just">
              <a:lnSpc>
                <a:spcPct val="150000"/>
              </a:lnSpc>
              <a:buFont typeface="Wingdings" panose="05000000000000000000" pitchFamily="2" charset="2"/>
              <a:buChar char="v"/>
            </a:pPr>
            <a:r>
              <a:rPr sz="2000" spc="-48" dirty="0" err="1">
                <a:latin typeface="Times New Roman" panose="02020603050405020304" pitchFamily="18" charset="0"/>
                <a:cs typeface="Times New Roman" panose="02020603050405020304" pitchFamily="18" charset="0"/>
              </a:rPr>
              <a:t>Birim</a:t>
            </a:r>
            <a:r>
              <a:rPr sz="2000" spc="-48" dirty="0">
                <a:latin typeface="Times New Roman" panose="02020603050405020304" pitchFamily="18" charset="0"/>
                <a:cs typeface="Times New Roman" panose="02020603050405020304" pitchFamily="18" charset="0"/>
              </a:rPr>
              <a:t> </a:t>
            </a:r>
            <a:r>
              <a:rPr sz="2000" spc="-44" dirty="0">
                <a:latin typeface="Times New Roman" panose="02020603050405020304" pitchFamily="18" charset="0"/>
                <a:cs typeface="Times New Roman" panose="02020603050405020304" pitchFamily="18" charset="0"/>
              </a:rPr>
              <a:t>faaliyet </a:t>
            </a:r>
            <a:r>
              <a:rPr sz="2000" spc="-53" dirty="0">
                <a:latin typeface="Times New Roman" panose="02020603050405020304" pitchFamily="18" charset="0"/>
                <a:cs typeface="Times New Roman" panose="02020603050405020304" pitchFamily="18" charset="0"/>
              </a:rPr>
              <a:t>raporlarının </a:t>
            </a:r>
            <a:r>
              <a:rPr sz="2000" spc="-105" dirty="0">
                <a:latin typeface="Times New Roman" panose="02020603050405020304" pitchFamily="18" charset="0"/>
                <a:cs typeface="Times New Roman" panose="02020603050405020304" pitchFamily="18" charset="0"/>
              </a:rPr>
              <a:t>ve </a:t>
            </a:r>
            <a:r>
              <a:rPr sz="2000" spc="-61" dirty="0">
                <a:latin typeface="Times New Roman" panose="02020603050405020304" pitchFamily="18" charset="0"/>
                <a:cs typeface="Times New Roman" panose="02020603050405020304" pitchFamily="18" charset="0"/>
              </a:rPr>
              <a:t>performans </a:t>
            </a:r>
            <a:r>
              <a:rPr sz="2000" spc="-61" dirty="0" err="1">
                <a:latin typeface="Times New Roman" panose="02020603050405020304" pitchFamily="18" charset="0"/>
                <a:cs typeface="Times New Roman" panose="02020603050405020304" pitchFamily="18" charset="0"/>
              </a:rPr>
              <a:t>programlarının</a:t>
            </a:r>
            <a:r>
              <a:rPr sz="2000" spc="100" dirty="0">
                <a:latin typeface="Times New Roman" panose="02020603050405020304" pitchFamily="18" charset="0"/>
                <a:cs typeface="Times New Roman" panose="02020603050405020304" pitchFamily="18" charset="0"/>
              </a:rPr>
              <a:t> </a:t>
            </a:r>
            <a:r>
              <a:rPr sz="2000" spc="-70" dirty="0" err="1">
                <a:latin typeface="Times New Roman" panose="02020603050405020304" pitchFamily="18" charset="0"/>
                <a:cs typeface="Times New Roman" panose="02020603050405020304" pitchFamily="18" charset="0"/>
              </a:rPr>
              <a:t>düzenli</a:t>
            </a:r>
            <a:r>
              <a:rPr lang="tr-TR" sz="2000" spc="-70" dirty="0">
                <a:latin typeface="Times New Roman" panose="02020603050405020304" pitchFamily="18" charset="0"/>
                <a:cs typeface="Times New Roman" panose="02020603050405020304" pitchFamily="18" charset="0"/>
              </a:rPr>
              <a:t> </a:t>
            </a:r>
            <a:r>
              <a:rPr sz="2000" spc="-61" dirty="0" err="1">
                <a:latin typeface="Times New Roman" panose="02020603050405020304" pitchFamily="18" charset="0"/>
                <a:cs typeface="Times New Roman" panose="02020603050405020304" pitchFamily="18" charset="0"/>
              </a:rPr>
              <a:t>aralıklarla</a:t>
            </a:r>
            <a:r>
              <a:rPr sz="2000" spc="-167" dirty="0">
                <a:latin typeface="Times New Roman" panose="02020603050405020304" pitchFamily="18" charset="0"/>
                <a:cs typeface="Times New Roman" panose="02020603050405020304" pitchFamily="18" charset="0"/>
              </a:rPr>
              <a:t> </a:t>
            </a:r>
            <a:r>
              <a:rPr sz="2000" spc="-83" dirty="0" err="1">
                <a:latin typeface="Times New Roman" panose="02020603050405020304" pitchFamily="18" charset="0"/>
                <a:cs typeface="Times New Roman" panose="02020603050405020304" pitchFamily="18" charset="0"/>
              </a:rPr>
              <a:t>hazırlanmasından</a:t>
            </a:r>
            <a:r>
              <a:rPr sz="2000" spc="-83" dirty="0">
                <a:latin typeface="Times New Roman" panose="02020603050405020304" pitchFamily="18" charset="0"/>
                <a:cs typeface="Times New Roman" panose="02020603050405020304" pitchFamily="18" charset="0"/>
              </a:rPr>
              <a:t>,</a:t>
            </a:r>
            <a:endParaRPr lang="tr-TR" sz="2000" spc="-83" dirty="0">
              <a:latin typeface="Times New Roman" panose="02020603050405020304" pitchFamily="18" charset="0"/>
              <a:cs typeface="Times New Roman" panose="02020603050405020304" pitchFamily="18" charset="0"/>
            </a:endParaRPr>
          </a:p>
          <a:p>
            <a:pPr marL="369074" indent="-342900">
              <a:lnSpc>
                <a:spcPct val="150000"/>
              </a:lnSpc>
              <a:buFont typeface="Wingdings" panose="05000000000000000000" pitchFamily="2" charset="2"/>
              <a:buChar char="v"/>
            </a:pPr>
            <a:r>
              <a:rPr sz="2000" spc="-88" dirty="0">
                <a:latin typeface="Times New Roman" panose="02020603050405020304" pitchFamily="18" charset="0"/>
                <a:cs typeface="Times New Roman" panose="02020603050405020304" pitchFamily="18" charset="0"/>
              </a:rPr>
              <a:t>Her </a:t>
            </a:r>
            <a:r>
              <a:rPr sz="2000" spc="-57" dirty="0" err="1">
                <a:latin typeface="Times New Roman" panose="02020603050405020304" pitchFamily="18" charset="0"/>
                <a:cs typeface="Times New Roman" panose="02020603050405020304" pitchFamily="18" charset="0"/>
              </a:rPr>
              <a:t>yıl</a:t>
            </a:r>
            <a:r>
              <a:rPr sz="2000" spc="-57" dirty="0">
                <a:latin typeface="Times New Roman" panose="02020603050405020304" pitchFamily="18" charset="0"/>
                <a:cs typeface="Times New Roman" panose="02020603050405020304" pitchFamily="18" charset="0"/>
              </a:rPr>
              <a:t> </a:t>
            </a:r>
            <a:r>
              <a:rPr sz="2000" spc="-61" dirty="0" err="1">
                <a:latin typeface="Times New Roman" panose="02020603050405020304" pitchFamily="18" charset="0"/>
                <a:cs typeface="Times New Roman" panose="02020603050405020304" pitchFamily="18" charset="0"/>
              </a:rPr>
              <a:t>iç</a:t>
            </a:r>
            <a:r>
              <a:rPr sz="2000" spc="-61" dirty="0">
                <a:latin typeface="Times New Roman" panose="02020603050405020304" pitchFamily="18" charset="0"/>
                <a:cs typeface="Times New Roman" panose="02020603050405020304" pitchFamily="18" charset="0"/>
              </a:rPr>
              <a:t> </a:t>
            </a:r>
            <a:r>
              <a:rPr sz="2000" spc="-31" dirty="0" err="1">
                <a:latin typeface="Times New Roman" panose="02020603050405020304" pitchFamily="18" charset="0"/>
                <a:cs typeface="Times New Roman" panose="02020603050405020304" pitchFamily="18" charset="0"/>
              </a:rPr>
              <a:t>kontrol</a:t>
            </a:r>
            <a:r>
              <a:rPr sz="2000" spc="-31" dirty="0">
                <a:latin typeface="Times New Roman" panose="02020603050405020304" pitchFamily="18" charset="0"/>
                <a:cs typeface="Times New Roman" panose="02020603050405020304" pitchFamily="18" charset="0"/>
              </a:rPr>
              <a:t> </a:t>
            </a:r>
            <a:r>
              <a:rPr sz="2000" spc="-110" dirty="0" err="1">
                <a:latin typeface="Times New Roman" panose="02020603050405020304" pitchFamily="18" charset="0"/>
                <a:cs typeface="Times New Roman" panose="02020603050405020304" pitchFamily="18" charset="0"/>
              </a:rPr>
              <a:t>güvence</a:t>
            </a:r>
            <a:r>
              <a:rPr sz="2000" spc="-110" dirty="0">
                <a:latin typeface="Times New Roman" panose="02020603050405020304" pitchFamily="18" charset="0"/>
                <a:cs typeface="Times New Roman" panose="02020603050405020304" pitchFamily="18" charset="0"/>
              </a:rPr>
              <a:t> </a:t>
            </a:r>
            <a:r>
              <a:rPr sz="2000" spc="-88" dirty="0" err="1">
                <a:latin typeface="Times New Roman" panose="02020603050405020304" pitchFamily="18" charset="0"/>
                <a:cs typeface="Times New Roman" panose="02020603050405020304" pitchFamily="18" charset="0"/>
              </a:rPr>
              <a:t>beyanını</a:t>
            </a:r>
            <a:r>
              <a:rPr sz="2000" spc="-88" dirty="0">
                <a:latin typeface="Times New Roman" panose="02020603050405020304" pitchFamily="18" charset="0"/>
                <a:cs typeface="Times New Roman" panose="02020603050405020304" pitchFamily="18" charset="0"/>
              </a:rPr>
              <a:t> </a:t>
            </a:r>
            <a:r>
              <a:rPr sz="2000" spc="-83" dirty="0" err="1">
                <a:latin typeface="Times New Roman" panose="02020603050405020304" pitchFamily="18" charset="0"/>
                <a:cs typeface="Times New Roman" panose="02020603050405020304" pitchFamily="18" charset="0"/>
              </a:rPr>
              <a:t>düzenleyerek</a:t>
            </a:r>
            <a:r>
              <a:rPr sz="2000" spc="-83" dirty="0">
                <a:latin typeface="Times New Roman" panose="02020603050405020304" pitchFamily="18" charset="0"/>
                <a:cs typeface="Times New Roman" panose="02020603050405020304" pitchFamily="18" charset="0"/>
              </a:rPr>
              <a:t> </a:t>
            </a:r>
            <a:r>
              <a:rPr sz="2000" spc="-13" dirty="0" err="1">
                <a:latin typeface="Times New Roman" panose="02020603050405020304" pitchFamily="18" charset="0"/>
                <a:cs typeface="Times New Roman" panose="02020603050405020304" pitchFamily="18" charset="0"/>
              </a:rPr>
              <a:t>birim</a:t>
            </a:r>
            <a:r>
              <a:rPr sz="2000" spc="-13" dirty="0">
                <a:latin typeface="Times New Roman" panose="02020603050405020304" pitchFamily="18" charset="0"/>
                <a:cs typeface="Times New Roman" panose="02020603050405020304" pitchFamily="18" charset="0"/>
              </a:rPr>
              <a:t> </a:t>
            </a:r>
            <a:r>
              <a:rPr sz="2000" spc="-48" dirty="0" err="1">
                <a:latin typeface="Times New Roman" panose="02020603050405020304" pitchFamily="18" charset="0"/>
                <a:cs typeface="Times New Roman" panose="02020603050405020304" pitchFamily="18" charset="0"/>
              </a:rPr>
              <a:t>faaliyet</a:t>
            </a:r>
            <a:r>
              <a:rPr lang="tr-TR" sz="2000" spc="-48" dirty="0">
                <a:latin typeface="Times New Roman" panose="02020603050405020304" pitchFamily="18" charset="0"/>
                <a:cs typeface="Times New Roman" panose="02020603050405020304" pitchFamily="18" charset="0"/>
              </a:rPr>
              <a:t> </a:t>
            </a:r>
            <a:r>
              <a:rPr sz="2000" spc="-53" dirty="0" err="1">
                <a:latin typeface="Times New Roman" panose="02020603050405020304" pitchFamily="18" charset="0"/>
                <a:cs typeface="Times New Roman" panose="02020603050405020304" pitchFamily="18" charset="0"/>
              </a:rPr>
              <a:t>raporlarına</a:t>
            </a:r>
            <a:r>
              <a:rPr sz="2000" spc="-53" dirty="0">
                <a:latin typeface="Times New Roman" panose="02020603050405020304" pitchFamily="18" charset="0"/>
                <a:cs typeface="Times New Roman" panose="02020603050405020304" pitchFamily="18" charset="0"/>
              </a:rPr>
              <a:t> </a:t>
            </a:r>
            <a:r>
              <a:rPr sz="2000" spc="-61" dirty="0" err="1">
                <a:latin typeface="Times New Roman" panose="02020603050405020304" pitchFamily="18" charset="0"/>
                <a:cs typeface="Times New Roman" panose="02020603050405020304" pitchFamily="18" charset="0"/>
              </a:rPr>
              <a:t>eklemekten</a:t>
            </a:r>
            <a:r>
              <a:rPr sz="2000" spc="-61" dirty="0">
                <a:latin typeface="Times New Roman" panose="02020603050405020304" pitchFamily="18" charset="0"/>
                <a:cs typeface="Times New Roman" panose="02020603050405020304" pitchFamily="18" charset="0"/>
              </a:rPr>
              <a:t>, </a:t>
            </a:r>
            <a:r>
              <a:rPr sz="2000" spc="-88" dirty="0" err="1">
                <a:latin typeface="Times New Roman" panose="02020603050405020304" pitchFamily="18" charset="0"/>
                <a:cs typeface="Times New Roman" panose="02020603050405020304" pitchFamily="18" charset="0"/>
              </a:rPr>
              <a:t>görev</a:t>
            </a:r>
            <a:r>
              <a:rPr sz="2000" spc="-88" dirty="0">
                <a:latin typeface="Times New Roman" panose="02020603050405020304" pitchFamily="18" charset="0"/>
                <a:cs typeface="Times New Roman" panose="02020603050405020304" pitchFamily="18" charset="0"/>
              </a:rPr>
              <a:t> </a:t>
            </a:r>
            <a:r>
              <a:rPr sz="2000" spc="-105" dirty="0" err="1">
                <a:latin typeface="Times New Roman" panose="02020603050405020304" pitchFamily="18" charset="0"/>
                <a:cs typeface="Times New Roman" panose="02020603050405020304" pitchFamily="18" charset="0"/>
              </a:rPr>
              <a:t>ve</a:t>
            </a:r>
            <a:r>
              <a:rPr sz="2000" spc="-105" dirty="0">
                <a:latin typeface="Times New Roman" panose="02020603050405020304" pitchFamily="18" charset="0"/>
                <a:cs typeface="Times New Roman" panose="02020603050405020304" pitchFamily="18" charset="0"/>
              </a:rPr>
              <a:t> </a:t>
            </a:r>
            <a:r>
              <a:rPr sz="2000" spc="-31" dirty="0" err="1">
                <a:latin typeface="Times New Roman" panose="02020603050405020304" pitchFamily="18" charset="0"/>
                <a:cs typeface="Times New Roman" panose="02020603050405020304" pitchFamily="18" charset="0"/>
              </a:rPr>
              <a:t>yetkileri</a:t>
            </a:r>
            <a:r>
              <a:rPr sz="2000" spc="-31" dirty="0">
                <a:latin typeface="Times New Roman" panose="02020603050405020304" pitchFamily="18" charset="0"/>
                <a:cs typeface="Times New Roman" panose="02020603050405020304" pitchFamily="18" charset="0"/>
              </a:rPr>
              <a:t> </a:t>
            </a:r>
            <a:r>
              <a:rPr sz="2000" spc="-92" dirty="0" err="1">
                <a:latin typeface="Times New Roman" panose="02020603050405020304" pitchFamily="18" charset="0"/>
                <a:cs typeface="Times New Roman" panose="02020603050405020304" pitchFamily="18" charset="0"/>
              </a:rPr>
              <a:t>çerçevesinde</a:t>
            </a:r>
            <a:r>
              <a:rPr sz="2000" spc="-92" dirty="0">
                <a:latin typeface="Times New Roman" panose="02020603050405020304" pitchFamily="18" charset="0"/>
                <a:cs typeface="Times New Roman" panose="02020603050405020304" pitchFamily="18" charset="0"/>
              </a:rPr>
              <a:t>  </a:t>
            </a:r>
            <a:r>
              <a:rPr sz="2000" b="1" spc="-118" dirty="0" err="1">
                <a:solidFill>
                  <a:srgbClr val="FF0000"/>
                </a:solidFill>
                <a:latin typeface="Times New Roman" panose="02020603050405020304" pitchFamily="18" charset="0"/>
                <a:cs typeface="Times New Roman" panose="02020603050405020304" pitchFamily="18" charset="0"/>
              </a:rPr>
              <a:t>sorumludurlar</a:t>
            </a:r>
            <a:r>
              <a:rPr sz="2000" b="1" spc="-118" dirty="0">
                <a:solidFill>
                  <a:srgbClr val="FF0000"/>
                </a:solidFill>
                <a:latin typeface="Times New Roman" panose="02020603050405020304" pitchFamily="18" charset="0"/>
                <a:cs typeface="Times New Roman" panose="02020603050405020304" pitchFamily="18" charset="0"/>
              </a:rPr>
              <a:t>.</a:t>
            </a:r>
            <a:endParaRPr sz="2000" dirty="0">
              <a:latin typeface="Times New Roman" panose="02020603050405020304" pitchFamily="18" charset="0"/>
              <a:cs typeface="Times New Roman" panose="02020603050405020304" pitchFamily="18" charset="0"/>
            </a:endParaRPr>
          </a:p>
        </p:txBody>
      </p:sp>
      <p:sp>
        <p:nvSpPr>
          <p:cNvPr id="6" name="Dikdörtgen 5">
            <a:extLst>
              <a:ext uri="{FF2B5EF4-FFF2-40B4-BE49-F238E27FC236}">
                <a16:creationId xmlns="" xmlns:a16="http://schemas.microsoft.com/office/drawing/2014/main" id="{49B4305F-D34F-4E76-987B-AB7BDBFCC69D}"/>
              </a:ext>
            </a:extLst>
          </p:cNvPr>
          <p:cNvSpPr/>
          <p:nvPr/>
        </p:nvSpPr>
        <p:spPr>
          <a:xfrm>
            <a:off x="1066251" y="1495510"/>
            <a:ext cx="1974387" cy="507831"/>
          </a:xfrm>
          <a:prstGeom prst="rect">
            <a:avLst/>
          </a:prstGeom>
        </p:spPr>
        <p:txBody>
          <a:bodyPr wrap="none" anchor="ctr">
            <a:spAutoFit/>
          </a:bodyPr>
          <a:lstStyle/>
          <a:p>
            <a:pPr marL="26174">
              <a:lnSpc>
                <a:spcPct val="150000"/>
              </a:lnSpc>
            </a:pPr>
            <a:r>
              <a:rPr lang="tr-TR" b="1" spc="-100" dirty="0">
                <a:solidFill>
                  <a:srgbClr val="FF0000"/>
                </a:solidFill>
                <a:latin typeface="Times New Roman" panose="02020603050405020304" pitchFamily="18" charset="0"/>
                <a:cs typeface="Times New Roman" panose="02020603050405020304" pitchFamily="18" charset="0"/>
              </a:rPr>
              <a:t>Harcama Yetkilileri;</a:t>
            </a:r>
          </a:p>
        </p:txBody>
      </p:sp>
    </p:spTree>
    <p:extLst>
      <p:ext uri="{BB962C8B-B14F-4D97-AF65-F5344CB8AC3E}">
        <p14:creationId xmlns:p14="http://schemas.microsoft.com/office/powerpoint/2010/main" val="197578172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b="1" dirty="0">
                <a:solidFill>
                  <a:srgbClr val="C00000"/>
                </a:solidFill>
                <a:latin typeface="Times New Roman" panose="02020603050405020304" pitchFamily="18" charset="0"/>
                <a:cs typeface="Times New Roman" panose="02020603050405020304" pitchFamily="18" charset="0"/>
              </a:rPr>
              <a:t>ROL VE SORUMLULUKLAR</a:t>
            </a:r>
            <a:endParaRPr sz="2800" b="1" dirty="0">
              <a:solidFill>
                <a:srgbClr val="FF0000"/>
              </a:solidFill>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4" name="object 5">
            <a:extLst>
              <a:ext uri="{FF2B5EF4-FFF2-40B4-BE49-F238E27FC236}">
                <a16:creationId xmlns="" xmlns:a16="http://schemas.microsoft.com/office/drawing/2014/main" id="{3C01A6F5-2A1C-4DDA-8AF9-598695056C4D}"/>
              </a:ext>
            </a:extLst>
          </p:cNvPr>
          <p:cNvSpPr txBox="1"/>
          <p:nvPr/>
        </p:nvSpPr>
        <p:spPr>
          <a:xfrm>
            <a:off x="1063166" y="2002997"/>
            <a:ext cx="9446541" cy="4627894"/>
          </a:xfrm>
          <a:prstGeom prst="rect">
            <a:avLst/>
          </a:prstGeom>
        </p:spPr>
        <p:txBody>
          <a:bodyPr vert="horz" wrap="square" lIns="0" tIns="11137" rIns="0" bIns="0" rtlCol="0">
            <a:spAutoFit/>
          </a:bodyPr>
          <a:lstStyle/>
          <a:p>
            <a:pPr marL="354038" marR="4455" indent="-342900" algn="just">
              <a:lnSpc>
                <a:spcPct val="150000"/>
              </a:lnSpc>
              <a:buFont typeface="Wingdings" panose="05000000000000000000" pitchFamily="2" charset="2"/>
              <a:buChar char="v"/>
            </a:pPr>
            <a:r>
              <a:rPr lang="tr-TR" sz="2000" dirty="0">
                <a:latin typeface="Times New Roman" panose="02020603050405020304" pitchFamily="18" charset="0"/>
                <a:cs typeface="Times New Roman" panose="02020603050405020304" pitchFamily="18" charset="0"/>
              </a:rPr>
              <a:t>E</a:t>
            </a:r>
            <a:r>
              <a:rPr sz="2000" dirty="0" err="1">
                <a:latin typeface="Times New Roman" panose="02020603050405020304" pitchFamily="18" charset="0"/>
                <a:cs typeface="Times New Roman" panose="02020603050405020304" pitchFamily="18" charset="0"/>
              </a:rPr>
              <a:t>tkili</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bir</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iç</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kontrol</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sistemi</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oluşturmak</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uygulanmasını</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sağlamak</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ve</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izlemek</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zayıf</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yönleri</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geliştirmekten</a:t>
            </a:r>
            <a:r>
              <a:rPr sz="2000" dirty="0">
                <a:latin typeface="Times New Roman" panose="02020603050405020304" pitchFamily="18" charset="0"/>
                <a:cs typeface="Times New Roman" panose="02020603050405020304" pitchFamily="18" charset="0"/>
              </a:rPr>
              <a:t>,</a:t>
            </a:r>
          </a:p>
          <a:p>
            <a:pPr marL="354038" marR="6126" indent="-342900" algn="just">
              <a:lnSpc>
                <a:spcPct val="150000"/>
              </a:lnSpc>
              <a:buFont typeface="Wingdings" panose="05000000000000000000" pitchFamily="2" charset="2"/>
              <a:buChar char="v"/>
            </a:pPr>
            <a:r>
              <a:rPr sz="2000" dirty="0" err="1">
                <a:latin typeface="Times New Roman" panose="02020603050405020304" pitchFamily="18" charset="0"/>
                <a:cs typeface="Times New Roman" panose="02020603050405020304" pitchFamily="18" charset="0"/>
              </a:rPr>
              <a:t>İç</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kontrol</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sisteminin</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kurulması</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ve</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standartların</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uygulanması</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konularında</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çalışmalar</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yapmak</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ve</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çalışma</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sonuçlarını</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üst</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yöneticiye</a:t>
            </a:r>
            <a:r>
              <a:rPr sz="2000" dirty="0">
                <a:latin typeface="Times New Roman" panose="02020603050405020304" pitchFamily="18" charset="0"/>
                <a:cs typeface="Times New Roman" panose="02020603050405020304" pitchFamily="18" charset="0"/>
              </a:rPr>
              <a:t> </a:t>
            </a:r>
            <a:r>
              <a:rPr sz="2000" dirty="0" err="1">
                <a:latin typeface="Times New Roman" panose="02020603050405020304" pitchFamily="18" charset="0"/>
                <a:cs typeface="Times New Roman" panose="02020603050405020304" pitchFamily="18" charset="0"/>
              </a:rPr>
              <a:t>raporlamaktan</a:t>
            </a:r>
            <a:r>
              <a:rPr sz="2000" dirty="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a:p>
            <a:pPr marL="354038" marR="6126" indent="-342900" algn="just">
              <a:lnSpc>
                <a:spcPct val="150000"/>
              </a:lnSpc>
              <a:buFont typeface="Wingdings" panose="05000000000000000000" pitchFamily="2" charset="2"/>
              <a:buChar char="v"/>
            </a:pPr>
            <a:r>
              <a:rPr lang="tr-TR" sz="2000" dirty="0">
                <a:latin typeface="Times New Roman" panose="02020603050405020304" pitchFamily="18" charset="0"/>
                <a:cs typeface="Times New Roman" panose="02020603050405020304" pitchFamily="18" charset="0"/>
              </a:rPr>
              <a:t>İç kontrol sisteminin tasarım ve işleyişini sürekli incelemekten,</a:t>
            </a:r>
          </a:p>
          <a:p>
            <a:pPr marL="354038" marR="6126" indent="-342900" algn="just">
              <a:lnSpc>
                <a:spcPct val="150000"/>
              </a:lnSpc>
              <a:buFont typeface="Wingdings" panose="05000000000000000000" pitchFamily="2" charset="2"/>
              <a:buChar char="v"/>
            </a:pPr>
            <a:r>
              <a:rPr lang="es-ES" sz="2000" dirty="0">
                <a:latin typeface="Times New Roman" panose="02020603050405020304" pitchFamily="18" charset="0"/>
                <a:cs typeface="Times New Roman" panose="02020603050405020304" pitchFamily="18" charset="0"/>
              </a:rPr>
              <a:t>İç</a:t>
            </a:r>
            <a:r>
              <a:rPr lang="tr-TR" sz="2000" dirty="0">
                <a:latin typeface="Times New Roman" panose="02020603050405020304" pitchFamily="18" charset="0"/>
                <a:cs typeface="Times New Roman" panose="02020603050405020304" pitchFamily="18" charset="0"/>
              </a:rPr>
              <a:t> </a:t>
            </a:r>
            <a:r>
              <a:rPr lang="es-ES" sz="2000" dirty="0">
                <a:latin typeface="Times New Roman" panose="02020603050405020304" pitchFamily="18" charset="0"/>
                <a:cs typeface="Times New Roman" panose="02020603050405020304" pitchFamily="18" charset="0"/>
              </a:rPr>
              <a:t>kontrol</a:t>
            </a:r>
            <a:r>
              <a:rPr lang="tr-TR" sz="2000" dirty="0">
                <a:latin typeface="Times New Roman" panose="02020603050405020304" pitchFamily="18" charset="0"/>
                <a:cs typeface="Times New Roman" panose="02020603050405020304" pitchFamily="18" charset="0"/>
              </a:rPr>
              <a:t> </a:t>
            </a:r>
            <a:r>
              <a:rPr lang="es-ES" sz="2000" dirty="0">
                <a:latin typeface="Times New Roman" panose="02020603050405020304" pitchFamily="18" charset="0"/>
                <a:cs typeface="Times New Roman" panose="02020603050405020304" pitchFamily="18" charset="0"/>
              </a:rPr>
              <a:t>sisteminin</a:t>
            </a:r>
            <a:r>
              <a:rPr lang="tr-TR" sz="2000" dirty="0">
                <a:latin typeface="Times New Roman" panose="02020603050405020304" pitchFamily="18" charset="0"/>
                <a:cs typeface="Times New Roman" panose="02020603050405020304" pitchFamily="18" charset="0"/>
              </a:rPr>
              <a:t> </a:t>
            </a:r>
            <a:r>
              <a:rPr lang="es-ES" sz="2000" dirty="0">
                <a:latin typeface="Times New Roman" panose="02020603050405020304" pitchFamily="18" charset="0"/>
                <a:cs typeface="Times New Roman" panose="02020603050405020304" pitchFamily="18" charset="0"/>
              </a:rPr>
              <a:t>güçlü</a:t>
            </a:r>
            <a:r>
              <a:rPr lang="tr-TR" sz="2000" dirty="0">
                <a:latin typeface="Times New Roman" panose="02020603050405020304" pitchFamily="18" charset="0"/>
                <a:cs typeface="Times New Roman" panose="02020603050405020304" pitchFamily="18" charset="0"/>
              </a:rPr>
              <a:t> </a:t>
            </a:r>
            <a:r>
              <a:rPr lang="es-ES" sz="2000" dirty="0">
                <a:latin typeface="Times New Roman" panose="02020603050405020304" pitchFamily="18" charset="0"/>
                <a:cs typeface="Times New Roman" panose="02020603050405020304" pitchFamily="18" charset="0"/>
              </a:rPr>
              <a:t>ve</a:t>
            </a:r>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zayıf yönlerinin </a:t>
            </a:r>
            <a:r>
              <a:rPr lang="tr-TR" sz="2000" dirty="0">
                <a:latin typeface="Times New Roman" panose="02020603050405020304" pitchFamily="18" charset="0"/>
                <a:cs typeface="Times New Roman" panose="02020603050405020304" pitchFamily="18" charset="0"/>
              </a:rPr>
              <a:t>belirlenmesini sağlamak ve geliştirilmesi </a:t>
            </a:r>
            <a:r>
              <a:rPr lang="tr-TR" sz="2000" dirty="0" smtClean="0">
                <a:latin typeface="Times New Roman" panose="02020603050405020304" pitchFamily="18" charset="0"/>
                <a:cs typeface="Times New Roman" panose="02020603050405020304" pitchFamily="18" charset="0"/>
              </a:rPr>
              <a:t>için değerlendirme </a:t>
            </a:r>
            <a:r>
              <a:rPr lang="tr-TR" sz="2000" dirty="0">
                <a:latin typeface="Times New Roman" panose="02020603050405020304" pitchFamily="18" charset="0"/>
                <a:cs typeface="Times New Roman" panose="02020603050405020304" pitchFamily="18" charset="0"/>
              </a:rPr>
              <a:t>ve tavsiyeler </a:t>
            </a:r>
            <a:r>
              <a:rPr lang="tr-TR" sz="2000" dirty="0" smtClean="0">
                <a:latin typeface="Times New Roman" panose="02020603050405020304" pitchFamily="18" charset="0"/>
                <a:cs typeface="Times New Roman" panose="02020603050405020304" pitchFamily="18" charset="0"/>
              </a:rPr>
              <a:t>sunmak suretiyle </a:t>
            </a:r>
            <a:r>
              <a:rPr lang="tr-TR" sz="2000" dirty="0">
                <a:latin typeface="Times New Roman" panose="02020603050405020304" pitchFamily="18" charset="0"/>
                <a:cs typeface="Times New Roman" panose="02020603050405020304" pitchFamily="18" charset="0"/>
              </a:rPr>
              <a:t>iç kontrol </a:t>
            </a:r>
            <a:r>
              <a:rPr lang="tr-TR" sz="2000" dirty="0" smtClean="0">
                <a:latin typeface="Times New Roman" panose="02020603050405020304" pitchFamily="18" charset="0"/>
                <a:cs typeface="Times New Roman" panose="02020603050405020304" pitchFamily="18" charset="0"/>
              </a:rPr>
              <a:t>sisteminin geliştirilmesinden</a:t>
            </a:r>
            <a:r>
              <a:rPr lang="tr-TR" sz="2000" dirty="0">
                <a:latin typeface="Times New Roman" panose="02020603050405020304" pitchFamily="18" charset="0"/>
                <a:cs typeface="Times New Roman" panose="02020603050405020304" pitchFamily="18" charset="0"/>
              </a:rPr>
              <a:t>,</a:t>
            </a:r>
          </a:p>
          <a:p>
            <a:pPr marL="11138" marR="6126" algn="just">
              <a:lnSpc>
                <a:spcPct val="150000"/>
              </a:lnSpc>
            </a:pPr>
            <a:endParaRPr lang="tr-TR" sz="2000" dirty="0">
              <a:latin typeface="Times New Roman" panose="02020603050405020304" pitchFamily="18" charset="0"/>
              <a:cs typeface="Times New Roman" panose="02020603050405020304" pitchFamily="18" charset="0"/>
            </a:endParaRPr>
          </a:p>
          <a:p>
            <a:pPr marL="11138" marR="6126" algn="just">
              <a:lnSpc>
                <a:spcPct val="150000"/>
              </a:lnSpc>
            </a:pPr>
            <a:endParaRPr sz="2000" dirty="0">
              <a:latin typeface="Times New Roman" panose="02020603050405020304" pitchFamily="18" charset="0"/>
              <a:cs typeface="Times New Roman" panose="02020603050405020304" pitchFamily="18" charset="0"/>
            </a:endParaRPr>
          </a:p>
        </p:txBody>
      </p:sp>
      <p:sp>
        <p:nvSpPr>
          <p:cNvPr id="7" name="Dikdörtgen 6">
            <a:extLst>
              <a:ext uri="{FF2B5EF4-FFF2-40B4-BE49-F238E27FC236}">
                <a16:creationId xmlns="" xmlns:a16="http://schemas.microsoft.com/office/drawing/2014/main" id="{49B4305F-D34F-4E76-987B-AB7BDBFCC69D}"/>
              </a:ext>
            </a:extLst>
          </p:cNvPr>
          <p:cNvSpPr/>
          <p:nvPr/>
        </p:nvSpPr>
        <p:spPr>
          <a:xfrm>
            <a:off x="1066251" y="1564759"/>
            <a:ext cx="2168222" cy="369332"/>
          </a:xfrm>
          <a:prstGeom prst="rect">
            <a:avLst/>
          </a:prstGeom>
        </p:spPr>
        <p:txBody>
          <a:bodyPr wrap="none" anchor="ctr">
            <a:spAutoFit/>
          </a:bodyPr>
          <a:lstStyle/>
          <a:p>
            <a:r>
              <a:rPr lang="tr-TR" b="1" spc="-100" dirty="0">
                <a:solidFill>
                  <a:srgbClr val="FF0000"/>
                </a:solidFill>
                <a:latin typeface="Times New Roman" panose="02020603050405020304" pitchFamily="18" charset="0"/>
                <a:cs typeface="Times New Roman" panose="02020603050405020304" pitchFamily="18" charset="0"/>
              </a:rPr>
              <a:t>İç kontrol sorumluları;</a:t>
            </a:r>
          </a:p>
        </p:txBody>
      </p:sp>
    </p:spTree>
    <p:extLst>
      <p:ext uri="{BB962C8B-B14F-4D97-AF65-F5344CB8AC3E}">
        <p14:creationId xmlns:p14="http://schemas.microsoft.com/office/powerpoint/2010/main" val="216233023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b="1" dirty="0">
                <a:solidFill>
                  <a:srgbClr val="C00000"/>
                </a:solidFill>
                <a:latin typeface="Times New Roman" panose="02020603050405020304" pitchFamily="18" charset="0"/>
                <a:cs typeface="Times New Roman" panose="02020603050405020304" pitchFamily="18" charset="0"/>
              </a:rPr>
              <a:t>ROL VE </a:t>
            </a:r>
            <a:r>
              <a:rPr lang="tr-TR" sz="2800" b="1" dirty="0" smtClean="0">
                <a:solidFill>
                  <a:srgbClr val="C00000"/>
                </a:solidFill>
                <a:latin typeface="Times New Roman" panose="02020603050405020304" pitchFamily="18" charset="0"/>
                <a:cs typeface="Times New Roman" panose="02020603050405020304" pitchFamily="18" charset="0"/>
              </a:rPr>
              <a:t>SORUMLULUKLAR                                                                 *</a:t>
            </a:r>
            <a:endParaRPr sz="2800" b="1" dirty="0">
              <a:solidFill>
                <a:srgbClr val="FF0000"/>
              </a:solidFill>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4" name="object 7">
            <a:extLst>
              <a:ext uri="{FF2B5EF4-FFF2-40B4-BE49-F238E27FC236}">
                <a16:creationId xmlns="" xmlns:a16="http://schemas.microsoft.com/office/drawing/2014/main" id="{E62DB035-B954-436A-90C3-E4CAE9932D9F}"/>
              </a:ext>
            </a:extLst>
          </p:cNvPr>
          <p:cNvSpPr txBox="1"/>
          <p:nvPr/>
        </p:nvSpPr>
        <p:spPr>
          <a:xfrm>
            <a:off x="1066460" y="1995763"/>
            <a:ext cx="8561861" cy="2455086"/>
          </a:xfrm>
          <a:prstGeom prst="rect">
            <a:avLst/>
          </a:prstGeom>
        </p:spPr>
        <p:txBody>
          <a:bodyPr vert="horz" wrap="square" lIns="0" tIns="145342" rIns="0" bIns="0" rtlCol="0">
            <a:spAutoFit/>
          </a:bodyPr>
          <a:lstStyle/>
          <a:p>
            <a:pPr marL="354038" marR="4455" indent="-342900" algn="just">
              <a:lnSpc>
                <a:spcPct val="150000"/>
              </a:lnSpc>
              <a:buFont typeface="Wingdings" panose="05000000000000000000" pitchFamily="2" charset="2"/>
              <a:buChar char="v"/>
            </a:pPr>
            <a:r>
              <a:rPr sz="2000" spc="-105" dirty="0" err="1">
                <a:latin typeface="Times New Roman" panose="02020603050405020304" pitchFamily="18" charset="0"/>
                <a:cs typeface="Times New Roman" panose="02020603050405020304" pitchFamily="18" charset="0"/>
              </a:rPr>
              <a:t>İç</a:t>
            </a:r>
            <a:r>
              <a:rPr sz="2000" spc="-105" dirty="0">
                <a:latin typeface="Times New Roman" panose="02020603050405020304" pitchFamily="18" charset="0"/>
                <a:cs typeface="Times New Roman" panose="02020603050405020304" pitchFamily="18" charset="0"/>
              </a:rPr>
              <a:t> </a:t>
            </a:r>
            <a:r>
              <a:rPr sz="2000" spc="-44" dirty="0">
                <a:latin typeface="Times New Roman" panose="02020603050405020304" pitchFamily="18" charset="0"/>
                <a:cs typeface="Times New Roman" panose="02020603050405020304" pitchFamily="18" charset="0"/>
              </a:rPr>
              <a:t>kontrol </a:t>
            </a:r>
            <a:r>
              <a:rPr sz="2000" spc="-75" dirty="0">
                <a:latin typeface="Times New Roman" panose="02020603050405020304" pitchFamily="18" charset="0"/>
                <a:cs typeface="Times New Roman" panose="02020603050405020304" pitchFamily="18" charset="0"/>
              </a:rPr>
              <a:t>sisteminin </a:t>
            </a:r>
            <a:r>
              <a:rPr sz="2000" spc="-48" dirty="0">
                <a:latin typeface="Times New Roman" panose="02020603050405020304" pitchFamily="18" charset="0"/>
                <a:cs typeface="Times New Roman" panose="02020603050405020304" pitchFamily="18" charset="0"/>
              </a:rPr>
              <a:t>yeterliliği, </a:t>
            </a:r>
            <a:r>
              <a:rPr sz="2000" spc="-44" dirty="0">
                <a:latin typeface="Times New Roman" panose="02020603050405020304" pitchFamily="18" charset="0"/>
                <a:cs typeface="Times New Roman" panose="02020603050405020304" pitchFamily="18" charset="0"/>
              </a:rPr>
              <a:t>etkinliği </a:t>
            </a:r>
            <a:r>
              <a:rPr sz="2000" spc="-114" dirty="0">
                <a:latin typeface="Times New Roman" panose="02020603050405020304" pitchFamily="18" charset="0"/>
                <a:cs typeface="Times New Roman" panose="02020603050405020304" pitchFamily="18" charset="0"/>
              </a:rPr>
              <a:t>ve </a:t>
            </a:r>
            <a:r>
              <a:rPr sz="2000" spc="-83" dirty="0">
                <a:latin typeface="Times New Roman" panose="02020603050405020304" pitchFamily="18" charset="0"/>
                <a:cs typeface="Times New Roman" panose="02020603050405020304" pitchFamily="18" charset="0"/>
              </a:rPr>
              <a:t>işleyişiyle </a:t>
            </a:r>
            <a:r>
              <a:rPr sz="2000" spc="-31" dirty="0">
                <a:latin typeface="Times New Roman" panose="02020603050405020304" pitchFamily="18" charset="0"/>
                <a:cs typeface="Times New Roman" panose="02020603050405020304" pitchFamily="18" charset="0"/>
              </a:rPr>
              <a:t>ilgili </a:t>
            </a:r>
            <a:r>
              <a:rPr sz="2000" spc="-83" dirty="0">
                <a:latin typeface="Times New Roman" panose="02020603050405020304" pitchFamily="18" charset="0"/>
                <a:cs typeface="Times New Roman" panose="02020603050405020304" pitchFamily="18" charset="0"/>
              </a:rPr>
              <a:t>olarak  </a:t>
            </a:r>
            <a:r>
              <a:rPr sz="2000" spc="-61" dirty="0">
                <a:solidFill>
                  <a:srgbClr val="FF0000"/>
                </a:solidFill>
                <a:latin typeface="Times New Roman" panose="02020603050405020304" pitchFamily="18" charset="0"/>
                <a:cs typeface="Times New Roman" panose="02020603050405020304" pitchFamily="18" charset="0"/>
              </a:rPr>
              <a:t>yönetime </a:t>
            </a:r>
            <a:r>
              <a:rPr sz="2000" spc="-48" dirty="0">
                <a:solidFill>
                  <a:srgbClr val="FF0000"/>
                </a:solidFill>
                <a:latin typeface="Times New Roman" panose="02020603050405020304" pitchFamily="18" charset="0"/>
                <a:cs typeface="Times New Roman" panose="02020603050405020304" pitchFamily="18" charset="0"/>
              </a:rPr>
              <a:t>bilgi </a:t>
            </a:r>
            <a:r>
              <a:rPr sz="2000" spc="-123" dirty="0">
                <a:solidFill>
                  <a:srgbClr val="FF0000"/>
                </a:solidFill>
                <a:latin typeface="Times New Roman" panose="02020603050405020304" pitchFamily="18" charset="0"/>
                <a:cs typeface="Times New Roman" panose="02020603050405020304" pitchFamily="18" charset="0"/>
              </a:rPr>
              <a:t>sağlama, </a:t>
            </a:r>
            <a:r>
              <a:rPr sz="2000" spc="-75" dirty="0">
                <a:solidFill>
                  <a:srgbClr val="FF0000"/>
                </a:solidFill>
                <a:latin typeface="Times New Roman" panose="02020603050405020304" pitchFamily="18" charset="0"/>
                <a:cs typeface="Times New Roman" panose="02020603050405020304" pitchFamily="18" charset="0"/>
              </a:rPr>
              <a:t>değerlendirme </a:t>
            </a:r>
            <a:r>
              <a:rPr sz="2000" spc="-118" dirty="0">
                <a:solidFill>
                  <a:srgbClr val="FF0000"/>
                </a:solidFill>
                <a:latin typeface="Times New Roman" panose="02020603050405020304" pitchFamily="18" charset="0"/>
                <a:cs typeface="Times New Roman" panose="02020603050405020304" pitchFamily="18" charset="0"/>
              </a:rPr>
              <a:t>yapma </a:t>
            </a:r>
            <a:r>
              <a:rPr sz="2000" spc="-114" dirty="0">
                <a:solidFill>
                  <a:srgbClr val="FF0000"/>
                </a:solidFill>
                <a:latin typeface="Times New Roman" panose="02020603050405020304" pitchFamily="18" charset="0"/>
                <a:cs typeface="Times New Roman" panose="02020603050405020304" pitchFamily="18" charset="0"/>
              </a:rPr>
              <a:t>ve </a:t>
            </a:r>
            <a:r>
              <a:rPr sz="2000" spc="-66" dirty="0">
                <a:solidFill>
                  <a:srgbClr val="FF0000"/>
                </a:solidFill>
                <a:latin typeface="Times New Roman" panose="02020603050405020304" pitchFamily="18" charset="0"/>
                <a:cs typeface="Times New Roman" panose="02020603050405020304" pitchFamily="18" charset="0"/>
              </a:rPr>
              <a:t>öneride  </a:t>
            </a:r>
            <a:r>
              <a:rPr sz="2000" spc="-70" dirty="0" err="1">
                <a:latin typeface="Times New Roman" panose="02020603050405020304" pitchFamily="18" charset="0"/>
                <a:cs typeface="Times New Roman" panose="02020603050405020304" pitchFamily="18" charset="0"/>
              </a:rPr>
              <a:t>bulunmaktan</a:t>
            </a:r>
            <a:r>
              <a:rPr sz="2000" spc="-70" dirty="0">
                <a:latin typeface="Times New Roman" panose="02020603050405020304" pitchFamily="18" charset="0"/>
                <a:cs typeface="Times New Roman" panose="02020603050405020304" pitchFamily="18" charset="0"/>
              </a:rPr>
              <a:t>,</a:t>
            </a:r>
            <a:endParaRPr lang="tr-TR" sz="2000" spc="-70" dirty="0">
              <a:latin typeface="Times New Roman" panose="02020603050405020304" pitchFamily="18" charset="0"/>
              <a:cs typeface="Times New Roman" panose="02020603050405020304" pitchFamily="18" charset="0"/>
            </a:endParaRPr>
          </a:p>
          <a:p>
            <a:pPr marL="354038" marR="4455" indent="-342900" algn="just">
              <a:lnSpc>
                <a:spcPct val="150000"/>
              </a:lnSpc>
              <a:buFont typeface="Wingdings" panose="05000000000000000000" pitchFamily="2" charset="2"/>
              <a:buChar char="v"/>
            </a:pPr>
            <a:r>
              <a:rPr sz="2000" spc="-100" dirty="0" err="1">
                <a:latin typeface="Times New Roman" panose="02020603050405020304" pitchFamily="18" charset="0"/>
                <a:cs typeface="Times New Roman" panose="02020603050405020304" pitchFamily="18" charset="0"/>
              </a:rPr>
              <a:t>İç</a:t>
            </a:r>
            <a:r>
              <a:rPr sz="2000" spc="-100" dirty="0">
                <a:latin typeface="Times New Roman" panose="02020603050405020304" pitchFamily="18" charset="0"/>
                <a:cs typeface="Times New Roman" panose="02020603050405020304" pitchFamily="18" charset="0"/>
              </a:rPr>
              <a:t> </a:t>
            </a:r>
            <a:r>
              <a:rPr sz="2000" spc="-66" dirty="0">
                <a:latin typeface="Times New Roman" panose="02020603050405020304" pitchFamily="18" charset="0"/>
                <a:cs typeface="Times New Roman" panose="02020603050405020304" pitchFamily="18" charset="0"/>
              </a:rPr>
              <a:t>Kontrol </a:t>
            </a:r>
            <a:r>
              <a:rPr sz="2000" spc="-57" dirty="0">
                <a:latin typeface="Times New Roman" panose="02020603050405020304" pitchFamily="18" charset="0"/>
                <a:cs typeface="Times New Roman" panose="02020603050405020304" pitchFamily="18" charset="0"/>
              </a:rPr>
              <a:t>faaliyetlerine </a:t>
            </a:r>
            <a:r>
              <a:rPr sz="2000" spc="-61" dirty="0">
                <a:latin typeface="Times New Roman" panose="02020603050405020304" pitchFamily="18" charset="0"/>
                <a:cs typeface="Times New Roman" panose="02020603050405020304" pitchFamily="18" charset="0"/>
              </a:rPr>
              <a:t>ilişkin </a:t>
            </a:r>
            <a:r>
              <a:rPr sz="2000" spc="-83" dirty="0">
                <a:latin typeface="Times New Roman" panose="02020603050405020304" pitchFamily="18" charset="0"/>
                <a:cs typeface="Times New Roman" panose="02020603050405020304" pitchFamily="18" charset="0"/>
              </a:rPr>
              <a:t>olarak </a:t>
            </a:r>
            <a:r>
              <a:rPr sz="2000" spc="-61" dirty="0" err="1">
                <a:solidFill>
                  <a:srgbClr val="FF0000"/>
                </a:solidFill>
                <a:latin typeface="Times New Roman" panose="02020603050405020304" pitchFamily="18" charset="0"/>
                <a:cs typeface="Times New Roman" panose="02020603050405020304" pitchFamily="18" charset="0"/>
              </a:rPr>
              <a:t>yönetime</a:t>
            </a:r>
            <a:r>
              <a:rPr sz="2000" spc="-61" dirty="0">
                <a:solidFill>
                  <a:srgbClr val="FF0000"/>
                </a:solidFill>
                <a:latin typeface="Times New Roman" panose="02020603050405020304" pitchFamily="18" charset="0"/>
                <a:cs typeface="Times New Roman" panose="02020603050405020304" pitchFamily="18" charset="0"/>
              </a:rPr>
              <a:t> </a:t>
            </a:r>
            <a:r>
              <a:rPr sz="2000" spc="-100" dirty="0" err="1" smtClean="0">
                <a:solidFill>
                  <a:srgbClr val="FF0000"/>
                </a:solidFill>
                <a:latin typeface="Times New Roman" panose="02020603050405020304" pitchFamily="18" charset="0"/>
                <a:cs typeface="Times New Roman" panose="02020603050405020304" pitchFamily="18" charset="0"/>
              </a:rPr>
              <a:t>danışmanlık</a:t>
            </a:r>
            <a:r>
              <a:rPr lang="tr-TR" sz="2000" spc="-100" dirty="0" smtClean="0">
                <a:solidFill>
                  <a:srgbClr val="FF0000"/>
                </a:solidFill>
                <a:latin typeface="Times New Roman" panose="02020603050405020304" pitchFamily="18" charset="0"/>
                <a:cs typeface="Times New Roman" panose="02020603050405020304" pitchFamily="18" charset="0"/>
              </a:rPr>
              <a:t> </a:t>
            </a:r>
            <a:r>
              <a:rPr sz="2000" spc="-285" dirty="0" smtClean="0">
                <a:solidFill>
                  <a:srgbClr val="FF0000"/>
                </a:solidFill>
                <a:latin typeface="Times New Roman" panose="02020603050405020304" pitchFamily="18" charset="0"/>
                <a:cs typeface="Times New Roman" panose="02020603050405020304" pitchFamily="18" charset="0"/>
              </a:rPr>
              <a:t> </a:t>
            </a:r>
            <a:r>
              <a:rPr sz="2000" spc="-57" dirty="0" err="1">
                <a:solidFill>
                  <a:srgbClr val="FF0000"/>
                </a:solidFill>
                <a:latin typeface="Times New Roman" panose="02020603050405020304" pitchFamily="18" charset="0"/>
                <a:cs typeface="Times New Roman" panose="02020603050405020304" pitchFamily="18" charset="0"/>
              </a:rPr>
              <a:t>hizmeti</a:t>
            </a:r>
            <a:r>
              <a:rPr lang="tr-TR" sz="2000" spc="-57" dirty="0">
                <a:solidFill>
                  <a:srgbClr val="FF0000"/>
                </a:solidFill>
                <a:latin typeface="Times New Roman" panose="02020603050405020304" pitchFamily="18" charset="0"/>
                <a:cs typeface="Times New Roman" panose="02020603050405020304" pitchFamily="18" charset="0"/>
              </a:rPr>
              <a:t> </a:t>
            </a:r>
            <a:r>
              <a:rPr sz="2000" spc="-75" dirty="0" err="1">
                <a:latin typeface="Times New Roman" panose="02020603050405020304" pitchFamily="18" charset="0"/>
                <a:cs typeface="Times New Roman" panose="02020603050405020304" pitchFamily="18" charset="0"/>
              </a:rPr>
              <a:t>vermekten</a:t>
            </a:r>
            <a:r>
              <a:rPr sz="2000" spc="-75" dirty="0">
                <a:latin typeface="Times New Roman" panose="02020603050405020304" pitchFamily="18" charset="0"/>
                <a:cs typeface="Times New Roman" panose="02020603050405020304" pitchFamily="18" charset="0"/>
              </a:rPr>
              <a:t>,</a:t>
            </a:r>
            <a:endParaRPr lang="tr-TR" sz="2000" spc="-75" dirty="0">
              <a:latin typeface="Times New Roman" panose="02020603050405020304" pitchFamily="18" charset="0"/>
              <a:cs typeface="Times New Roman" panose="02020603050405020304" pitchFamily="18" charset="0"/>
            </a:endParaRPr>
          </a:p>
          <a:p>
            <a:pPr marL="354038" marR="4455" indent="-342900" algn="just">
              <a:lnSpc>
                <a:spcPct val="150000"/>
              </a:lnSpc>
              <a:buFont typeface="Wingdings" panose="05000000000000000000" pitchFamily="2" charset="2"/>
              <a:buChar char="v"/>
            </a:pPr>
            <a:r>
              <a:rPr sz="2000" spc="-92" dirty="0" err="1">
                <a:latin typeface="Times New Roman" panose="02020603050405020304" pitchFamily="18" charset="0"/>
                <a:cs typeface="Times New Roman" panose="02020603050405020304" pitchFamily="18" charset="0"/>
              </a:rPr>
              <a:t>İç</a:t>
            </a:r>
            <a:r>
              <a:rPr sz="2000" spc="-92" dirty="0">
                <a:latin typeface="Times New Roman" panose="02020603050405020304" pitchFamily="18" charset="0"/>
                <a:cs typeface="Times New Roman" panose="02020603050405020304" pitchFamily="18" charset="0"/>
              </a:rPr>
              <a:t> </a:t>
            </a:r>
            <a:r>
              <a:rPr sz="2000" spc="-61" dirty="0">
                <a:latin typeface="Times New Roman" panose="02020603050405020304" pitchFamily="18" charset="0"/>
                <a:cs typeface="Times New Roman" panose="02020603050405020304" pitchFamily="18" charset="0"/>
              </a:rPr>
              <a:t>Denetim </a:t>
            </a:r>
            <a:r>
              <a:rPr sz="2000" spc="-26" dirty="0">
                <a:latin typeface="Times New Roman" panose="02020603050405020304" pitchFamily="18" charset="0"/>
                <a:cs typeface="Times New Roman" panose="02020603050405020304" pitchFamily="18" charset="0"/>
              </a:rPr>
              <a:t>ile </a:t>
            </a:r>
            <a:r>
              <a:rPr sz="2000" spc="-13" dirty="0">
                <a:latin typeface="Times New Roman" panose="02020603050405020304" pitchFamily="18" charset="0"/>
                <a:cs typeface="Times New Roman" panose="02020603050405020304" pitchFamily="18" charset="0"/>
              </a:rPr>
              <a:t>birlikte </a:t>
            </a:r>
            <a:r>
              <a:rPr sz="2000" spc="-92" dirty="0">
                <a:latin typeface="Times New Roman" panose="02020603050405020304" pitchFamily="18" charset="0"/>
                <a:cs typeface="Times New Roman" panose="02020603050405020304" pitchFamily="18" charset="0"/>
              </a:rPr>
              <a:t>İç </a:t>
            </a:r>
            <a:r>
              <a:rPr sz="2000" spc="-53" dirty="0">
                <a:latin typeface="Times New Roman" panose="02020603050405020304" pitchFamily="18" charset="0"/>
                <a:cs typeface="Times New Roman" panose="02020603050405020304" pitchFamily="18" charset="0"/>
              </a:rPr>
              <a:t>Kontrol </a:t>
            </a:r>
            <a:r>
              <a:rPr sz="2000" spc="-75" dirty="0">
                <a:latin typeface="Times New Roman" panose="02020603050405020304" pitchFamily="18" charset="0"/>
                <a:cs typeface="Times New Roman" panose="02020603050405020304" pitchFamily="18" charset="0"/>
              </a:rPr>
              <a:t>Sisteminin </a:t>
            </a:r>
            <a:r>
              <a:rPr sz="2000" spc="-70" dirty="0" err="1">
                <a:latin typeface="Times New Roman" panose="02020603050405020304" pitchFamily="18" charset="0"/>
                <a:cs typeface="Times New Roman" panose="02020603050405020304" pitchFamily="18" charset="0"/>
              </a:rPr>
              <a:t>İzlenmesini</a:t>
            </a:r>
            <a:r>
              <a:rPr sz="2000" spc="88" dirty="0">
                <a:latin typeface="Times New Roman" panose="02020603050405020304" pitchFamily="18" charset="0"/>
                <a:cs typeface="Times New Roman" panose="02020603050405020304" pitchFamily="18" charset="0"/>
              </a:rPr>
              <a:t> </a:t>
            </a:r>
            <a:r>
              <a:rPr sz="2000" spc="-118" dirty="0" err="1">
                <a:latin typeface="Times New Roman" panose="02020603050405020304" pitchFamily="18" charset="0"/>
                <a:cs typeface="Times New Roman" panose="02020603050405020304" pitchFamily="18" charset="0"/>
              </a:rPr>
              <a:t>ve</a:t>
            </a:r>
            <a:r>
              <a:rPr lang="tr-TR" sz="2000" dirty="0">
                <a:latin typeface="Times New Roman" panose="02020603050405020304" pitchFamily="18" charset="0"/>
                <a:cs typeface="Times New Roman" panose="02020603050405020304" pitchFamily="18" charset="0"/>
              </a:rPr>
              <a:t> </a:t>
            </a:r>
            <a:r>
              <a:rPr sz="2000" spc="-48" dirty="0" err="1">
                <a:latin typeface="Times New Roman" panose="02020603050405020304" pitchFamily="18" charset="0"/>
                <a:cs typeface="Times New Roman" panose="02020603050405020304" pitchFamily="18" charset="0"/>
              </a:rPr>
              <a:t>değerlendirilmesini</a:t>
            </a:r>
            <a:r>
              <a:rPr sz="2000" spc="-118" dirty="0">
                <a:latin typeface="Times New Roman" panose="02020603050405020304" pitchFamily="18" charset="0"/>
                <a:cs typeface="Times New Roman" panose="02020603050405020304" pitchFamily="18" charset="0"/>
              </a:rPr>
              <a:t> </a:t>
            </a:r>
            <a:r>
              <a:rPr sz="2000" spc="-92" dirty="0" err="1">
                <a:latin typeface="Times New Roman" panose="02020603050405020304" pitchFamily="18" charset="0"/>
                <a:cs typeface="Times New Roman" panose="02020603050405020304" pitchFamily="18" charset="0"/>
              </a:rPr>
              <a:t>sağlamaktan</a:t>
            </a:r>
            <a:r>
              <a:rPr sz="2000" spc="-92" dirty="0">
                <a:latin typeface="Times New Roman" panose="02020603050405020304" pitchFamily="18" charset="0"/>
                <a:cs typeface="Times New Roman" panose="02020603050405020304" pitchFamily="18" charset="0"/>
              </a:rPr>
              <a:t>,</a:t>
            </a:r>
            <a:r>
              <a:rPr lang="tr-TR" sz="2000" spc="-61" dirty="0">
                <a:latin typeface="Times New Roman" panose="02020603050405020304" pitchFamily="18" charset="0"/>
                <a:cs typeface="Times New Roman" panose="02020603050405020304" pitchFamily="18" charset="0"/>
              </a:rPr>
              <a:t> </a:t>
            </a:r>
            <a:r>
              <a:rPr sz="2000" b="1" i="1" spc="-132" dirty="0" err="1">
                <a:latin typeface="Times New Roman" panose="02020603050405020304" pitchFamily="18" charset="0"/>
                <a:cs typeface="Times New Roman" panose="02020603050405020304" pitchFamily="18" charset="0"/>
              </a:rPr>
              <a:t>görev</a:t>
            </a:r>
            <a:r>
              <a:rPr sz="2000" b="1" i="1" spc="-132" dirty="0">
                <a:latin typeface="Times New Roman" panose="02020603050405020304" pitchFamily="18" charset="0"/>
                <a:cs typeface="Times New Roman" panose="02020603050405020304" pitchFamily="18" charset="0"/>
              </a:rPr>
              <a:t> </a:t>
            </a:r>
            <a:r>
              <a:rPr sz="2000" b="1" i="1" spc="-136" dirty="0">
                <a:latin typeface="Times New Roman" panose="02020603050405020304" pitchFamily="18" charset="0"/>
                <a:cs typeface="Times New Roman" panose="02020603050405020304" pitchFamily="18" charset="0"/>
              </a:rPr>
              <a:t>ve </a:t>
            </a:r>
            <a:r>
              <a:rPr sz="2000" b="1" i="1" spc="-83" dirty="0">
                <a:latin typeface="Times New Roman" panose="02020603050405020304" pitchFamily="18" charset="0"/>
                <a:cs typeface="Times New Roman" panose="02020603050405020304" pitchFamily="18" charset="0"/>
              </a:rPr>
              <a:t>yetkileri </a:t>
            </a:r>
            <a:r>
              <a:rPr sz="2000" b="1" i="1" spc="-162" dirty="0">
                <a:latin typeface="Times New Roman" panose="02020603050405020304" pitchFamily="18" charset="0"/>
                <a:cs typeface="Times New Roman" panose="02020603050405020304" pitchFamily="18" charset="0"/>
              </a:rPr>
              <a:t>çerçevesinde</a:t>
            </a:r>
            <a:r>
              <a:rPr sz="2000" b="1" i="1" spc="-39" dirty="0">
                <a:latin typeface="Times New Roman" panose="02020603050405020304" pitchFamily="18" charset="0"/>
                <a:cs typeface="Times New Roman" panose="02020603050405020304" pitchFamily="18" charset="0"/>
              </a:rPr>
              <a:t> </a:t>
            </a:r>
            <a:r>
              <a:rPr sz="2000" b="1" spc="-114" dirty="0">
                <a:solidFill>
                  <a:srgbClr val="FF0000"/>
                </a:solidFill>
                <a:latin typeface="Times New Roman" panose="02020603050405020304" pitchFamily="18" charset="0"/>
                <a:cs typeface="Times New Roman" panose="02020603050405020304" pitchFamily="18" charset="0"/>
              </a:rPr>
              <a:t>sorumludurlar.</a:t>
            </a:r>
            <a:endParaRPr sz="2000" dirty="0">
              <a:latin typeface="Times New Roman" panose="02020603050405020304" pitchFamily="18" charset="0"/>
              <a:cs typeface="Times New Roman" panose="02020603050405020304" pitchFamily="18" charset="0"/>
            </a:endParaRPr>
          </a:p>
        </p:txBody>
      </p:sp>
      <p:sp>
        <p:nvSpPr>
          <p:cNvPr id="7" name="Dikdörtgen 6">
            <a:extLst>
              <a:ext uri="{FF2B5EF4-FFF2-40B4-BE49-F238E27FC236}">
                <a16:creationId xmlns="" xmlns:a16="http://schemas.microsoft.com/office/drawing/2014/main" id="{49B4305F-D34F-4E76-987B-AB7BDBFCC69D}"/>
              </a:ext>
            </a:extLst>
          </p:cNvPr>
          <p:cNvSpPr/>
          <p:nvPr/>
        </p:nvSpPr>
        <p:spPr>
          <a:xfrm>
            <a:off x="1066251" y="1564759"/>
            <a:ext cx="2168222" cy="369332"/>
          </a:xfrm>
          <a:prstGeom prst="rect">
            <a:avLst/>
          </a:prstGeom>
        </p:spPr>
        <p:txBody>
          <a:bodyPr wrap="none" anchor="ctr">
            <a:spAutoFit/>
          </a:bodyPr>
          <a:lstStyle/>
          <a:p>
            <a:r>
              <a:rPr lang="tr-TR" b="1" spc="-100" dirty="0">
                <a:solidFill>
                  <a:srgbClr val="FF0000"/>
                </a:solidFill>
                <a:latin typeface="Times New Roman" panose="02020603050405020304" pitchFamily="18" charset="0"/>
                <a:cs typeface="Times New Roman" panose="02020603050405020304" pitchFamily="18" charset="0"/>
              </a:rPr>
              <a:t>İç kontrol sorumluları;</a:t>
            </a:r>
          </a:p>
        </p:txBody>
      </p:sp>
    </p:spTree>
    <p:extLst>
      <p:ext uri="{BB962C8B-B14F-4D97-AF65-F5344CB8AC3E}">
        <p14:creationId xmlns:p14="http://schemas.microsoft.com/office/powerpoint/2010/main" val="394188878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b="1" dirty="0">
                <a:solidFill>
                  <a:srgbClr val="C00000"/>
                </a:solidFill>
                <a:latin typeface="Times New Roman" panose="02020603050405020304" pitchFamily="18" charset="0"/>
                <a:cs typeface="Times New Roman" panose="02020603050405020304" pitchFamily="18" charset="0"/>
              </a:rPr>
              <a:t>ROL VE </a:t>
            </a:r>
            <a:r>
              <a:rPr lang="tr-TR" sz="2800" b="1" dirty="0" smtClean="0">
                <a:solidFill>
                  <a:srgbClr val="C00000"/>
                </a:solidFill>
                <a:latin typeface="Times New Roman" panose="02020603050405020304" pitchFamily="18" charset="0"/>
                <a:cs typeface="Times New Roman" panose="02020603050405020304" pitchFamily="18" charset="0"/>
              </a:rPr>
              <a:t>SORUMLULUKLAR                                                                *</a:t>
            </a:r>
            <a:endParaRPr sz="2800" b="1" dirty="0">
              <a:solidFill>
                <a:srgbClr val="FF0000"/>
              </a:solidFill>
            </a:endParaRPr>
          </a:p>
        </p:txBody>
      </p:sp>
      <p:sp>
        <p:nvSpPr>
          <p:cNvPr id="5" name="Rectangle 58"/>
          <p:cNvSpPr txBox="1">
            <a:spLocks noChangeArrowheads="1"/>
          </p:cNvSpPr>
          <p:nvPr/>
        </p:nvSpPr>
        <p:spPr>
          <a:xfrm>
            <a:off x="888914" y="17494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4" name="object 6">
            <a:extLst>
              <a:ext uri="{FF2B5EF4-FFF2-40B4-BE49-F238E27FC236}">
                <a16:creationId xmlns="" xmlns:a16="http://schemas.microsoft.com/office/drawing/2014/main" id="{6B992E65-3F67-43D6-8A6B-D0D50A0691C0}"/>
              </a:ext>
            </a:extLst>
          </p:cNvPr>
          <p:cNvSpPr txBox="1"/>
          <p:nvPr/>
        </p:nvSpPr>
        <p:spPr>
          <a:xfrm>
            <a:off x="1066251" y="3532801"/>
            <a:ext cx="10792374" cy="934575"/>
          </a:xfrm>
          <a:prstGeom prst="rect">
            <a:avLst/>
          </a:prstGeom>
        </p:spPr>
        <p:txBody>
          <a:bodyPr vert="horz" wrap="square" lIns="0" tIns="11137" rIns="0" bIns="0" rtlCol="0">
            <a:spAutoFit/>
          </a:bodyPr>
          <a:lstStyle/>
          <a:p>
            <a:pPr marL="11138" algn="just">
              <a:lnSpc>
                <a:spcPct val="150000"/>
              </a:lnSpc>
              <a:tabLst>
                <a:tab pos="788563" algn="l"/>
                <a:tab pos="2301090" algn="l"/>
                <a:tab pos="2708737" algn="l"/>
                <a:tab pos="3613692" algn="l"/>
              </a:tabLst>
            </a:pPr>
            <a:r>
              <a:rPr sz="2000" spc="-136" dirty="0">
                <a:latin typeface="Times New Roman" panose="02020603050405020304" pitchFamily="18" charset="0"/>
                <a:cs typeface="Times New Roman" panose="02020603050405020304" pitchFamily="18" charset="0"/>
              </a:rPr>
              <a:t>Kamu	</a:t>
            </a:r>
            <a:r>
              <a:rPr sz="2000" spc="-44" dirty="0">
                <a:latin typeface="Times New Roman" panose="02020603050405020304" pitchFamily="18" charset="0"/>
                <a:cs typeface="Times New Roman" panose="02020603050405020304" pitchFamily="18" charset="0"/>
              </a:rPr>
              <a:t>idarelerindeki	</a:t>
            </a:r>
            <a:r>
              <a:rPr sz="2000" spc="-61" dirty="0" err="1" smtClean="0">
                <a:latin typeface="Times New Roman" panose="02020603050405020304" pitchFamily="18" charset="0"/>
                <a:cs typeface="Times New Roman" panose="02020603050405020304" pitchFamily="18" charset="0"/>
              </a:rPr>
              <a:t>iç</a:t>
            </a:r>
            <a:r>
              <a:rPr lang="tr-TR" sz="2000" spc="-61" dirty="0" smtClean="0">
                <a:latin typeface="Times New Roman" panose="02020603050405020304" pitchFamily="18" charset="0"/>
                <a:cs typeface="Times New Roman" panose="02020603050405020304" pitchFamily="18" charset="0"/>
              </a:rPr>
              <a:t> </a:t>
            </a:r>
            <a:r>
              <a:rPr sz="2000" spc="-31" dirty="0" err="1" smtClean="0">
                <a:latin typeface="Times New Roman" panose="02020603050405020304" pitchFamily="18" charset="0"/>
                <a:cs typeface="Times New Roman" panose="02020603050405020304" pitchFamily="18" charset="0"/>
              </a:rPr>
              <a:t>kontrol</a:t>
            </a:r>
            <a:r>
              <a:rPr lang="tr-TR" sz="2000" spc="-31" dirty="0" smtClean="0">
                <a:latin typeface="Times New Roman" panose="02020603050405020304" pitchFamily="18" charset="0"/>
                <a:cs typeface="Times New Roman" panose="02020603050405020304" pitchFamily="18" charset="0"/>
              </a:rPr>
              <a:t> </a:t>
            </a:r>
            <a:r>
              <a:rPr sz="2000" spc="-48" dirty="0" err="1">
                <a:latin typeface="Times New Roman" panose="02020603050405020304" pitchFamily="18" charset="0"/>
                <a:cs typeface="Times New Roman" panose="02020603050405020304" pitchFamily="18" charset="0"/>
              </a:rPr>
              <a:t>sistemlerinin</a:t>
            </a:r>
            <a:r>
              <a:rPr lang="tr-TR" sz="2000" dirty="0">
                <a:latin typeface="Times New Roman" panose="02020603050405020304" pitchFamily="18" charset="0"/>
                <a:cs typeface="Times New Roman" panose="02020603050405020304" pitchFamily="18" charset="0"/>
              </a:rPr>
              <a:t> </a:t>
            </a:r>
            <a:r>
              <a:rPr sz="2000" spc="-70" dirty="0" err="1">
                <a:latin typeface="Times New Roman" panose="02020603050405020304" pitchFamily="18" charset="0"/>
                <a:cs typeface="Times New Roman" panose="02020603050405020304" pitchFamily="18" charset="0"/>
              </a:rPr>
              <a:t>incelenmesi</a:t>
            </a:r>
            <a:r>
              <a:rPr sz="2000" spc="-70" dirty="0">
                <a:latin typeface="Times New Roman" panose="02020603050405020304" pitchFamily="18" charset="0"/>
                <a:cs typeface="Times New Roman" panose="02020603050405020304" pitchFamily="18" charset="0"/>
              </a:rPr>
              <a:t> </a:t>
            </a:r>
            <a:r>
              <a:rPr sz="2000" spc="-105" dirty="0">
                <a:latin typeface="Times New Roman" panose="02020603050405020304" pitchFamily="18" charset="0"/>
                <a:cs typeface="Times New Roman" panose="02020603050405020304" pitchFamily="18" charset="0"/>
              </a:rPr>
              <a:t>ve</a:t>
            </a:r>
            <a:r>
              <a:rPr sz="2000" spc="-118" dirty="0">
                <a:latin typeface="Times New Roman" panose="02020603050405020304" pitchFamily="18" charset="0"/>
                <a:cs typeface="Times New Roman" panose="02020603050405020304" pitchFamily="18" charset="0"/>
              </a:rPr>
              <a:t> </a:t>
            </a:r>
            <a:r>
              <a:rPr sz="2000" spc="-53" dirty="0" err="1">
                <a:latin typeface="Times New Roman" panose="02020603050405020304" pitchFamily="18" charset="0"/>
                <a:cs typeface="Times New Roman" panose="02020603050405020304" pitchFamily="18" charset="0"/>
              </a:rPr>
              <a:t>değerlendirilmesinden</a:t>
            </a:r>
            <a:r>
              <a:rPr sz="2000" spc="-53" dirty="0">
                <a:latin typeface="Times New Roman" panose="02020603050405020304" pitchFamily="18" charset="0"/>
                <a:cs typeface="Times New Roman" panose="02020603050405020304" pitchFamily="18" charset="0"/>
              </a:rPr>
              <a:t>,</a:t>
            </a:r>
            <a:r>
              <a:rPr lang="tr-TR" sz="2000" b="1" i="1" spc="-132" dirty="0">
                <a:latin typeface="Times New Roman" panose="02020603050405020304" pitchFamily="18" charset="0"/>
                <a:cs typeface="Times New Roman" panose="02020603050405020304" pitchFamily="18" charset="0"/>
              </a:rPr>
              <a:t> görev </a:t>
            </a:r>
            <a:r>
              <a:rPr lang="tr-TR" sz="2000" b="1" i="1" spc="-136" dirty="0">
                <a:latin typeface="Times New Roman" panose="02020603050405020304" pitchFamily="18" charset="0"/>
                <a:cs typeface="Times New Roman" panose="02020603050405020304" pitchFamily="18" charset="0"/>
              </a:rPr>
              <a:t>ve </a:t>
            </a:r>
            <a:r>
              <a:rPr lang="tr-TR" sz="2000" b="1" i="1" spc="-83" dirty="0">
                <a:latin typeface="Times New Roman" panose="02020603050405020304" pitchFamily="18" charset="0"/>
                <a:cs typeface="Times New Roman" panose="02020603050405020304" pitchFamily="18" charset="0"/>
              </a:rPr>
              <a:t>yetkileri </a:t>
            </a:r>
            <a:r>
              <a:rPr lang="tr-TR" sz="2000" b="1" i="1" spc="-162" dirty="0">
                <a:latin typeface="Times New Roman" panose="02020603050405020304" pitchFamily="18" charset="0"/>
                <a:cs typeface="Times New Roman" panose="02020603050405020304" pitchFamily="18" charset="0"/>
              </a:rPr>
              <a:t>çerçevesinde</a:t>
            </a:r>
            <a:r>
              <a:rPr lang="tr-TR" sz="2000" b="1" i="1" spc="-26" dirty="0">
                <a:latin typeface="Times New Roman" panose="02020603050405020304" pitchFamily="18" charset="0"/>
                <a:cs typeface="Times New Roman" panose="02020603050405020304" pitchFamily="18" charset="0"/>
              </a:rPr>
              <a:t> </a:t>
            </a:r>
            <a:r>
              <a:rPr lang="tr-TR" sz="2000" b="1" spc="-118" dirty="0">
                <a:solidFill>
                  <a:srgbClr val="FF0000"/>
                </a:solidFill>
                <a:latin typeface="Times New Roman" panose="02020603050405020304" pitchFamily="18" charset="0"/>
                <a:cs typeface="Times New Roman" panose="02020603050405020304" pitchFamily="18" charset="0"/>
              </a:rPr>
              <a:t>sorumludurlar.</a:t>
            </a:r>
            <a:endParaRPr lang="tr-TR" sz="2000" dirty="0">
              <a:latin typeface="Times New Roman" panose="02020603050405020304" pitchFamily="18" charset="0"/>
              <a:cs typeface="Times New Roman" panose="02020603050405020304" pitchFamily="18" charset="0"/>
            </a:endParaRPr>
          </a:p>
        </p:txBody>
      </p:sp>
      <p:sp>
        <p:nvSpPr>
          <p:cNvPr id="7" name="Dikdörtgen 6">
            <a:extLst>
              <a:ext uri="{FF2B5EF4-FFF2-40B4-BE49-F238E27FC236}">
                <a16:creationId xmlns="" xmlns:a16="http://schemas.microsoft.com/office/drawing/2014/main" id="{49B4305F-D34F-4E76-987B-AB7BDBFCC69D}"/>
              </a:ext>
            </a:extLst>
          </p:cNvPr>
          <p:cNvSpPr/>
          <p:nvPr/>
        </p:nvSpPr>
        <p:spPr>
          <a:xfrm>
            <a:off x="1066251" y="1564759"/>
            <a:ext cx="2294218" cy="369332"/>
          </a:xfrm>
          <a:prstGeom prst="rect">
            <a:avLst/>
          </a:prstGeom>
        </p:spPr>
        <p:txBody>
          <a:bodyPr wrap="none" anchor="ctr">
            <a:spAutoFit/>
          </a:bodyPr>
          <a:lstStyle/>
          <a:p>
            <a:r>
              <a:rPr lang="tr-TR" b="1" spc="-100" dirty="0" err="1" smtClean="0">
                <a:solidFill>
                  <a:srgbClr val="FF0000"/>
                </a:solidFill>
                <a:latin typeface="Times New Roman" panose="02020603050405020304" pitchFamily="18" charset="0"/>
                <a:cs typeface="Times New Roman" panose="02020603050405020304" pitchFamily="18" charset="0"/>
              </a:rPr>
              <a:t>Sayıştayın</a:t>
            </a:r>
            <a:r>
              <a:rPr lang="tr-TR" b="1" spc="-100" dirty="0" smtClean="0">
                <a:solidFill>
                  <a:srgbClr val="FF0000"/>
                </a:solidFill>
                <a:latin typeface="Times New Roman" panose="02020603050405020304" pitchFamily="18" charset="0"/>
                <a:cs typeface="Times New Roman" panose="02020603050405020304" pitchFamily="18" charset="0"/>
              </a:rPr>
              <a:t> sorumluluğu;</a:t>
            </a:r>
            <a:endParaRPr lang="tr-TR" b="1" spc="-1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548659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b="1" dirty="0">
                <a:solidFill>
                  <a:srgbClr val="C00000"/>
                </a:solidFill>
                <a:latin typeface="Times New Roman" panose="02020603050405020304" pitchFamily="18" charset="0"/>
                <a:cs typeface="Times New Roman" panose="02020603050405020304" pitchFamily="18" charset="0"/>
              </a:rPr>
              <a:t>İÇ KONTROLÜN </a:t>
            </a:r>
            <a:r>
              <a:rPr lang="tr-TR" sz="2800" b="1" dirty="0" smtClean="0">
                <a:solidFill>
                  <a:srgbClr val="C00000"/>
                </a:solidFill>
                <a:latin typeface="Times New Roman" panose="02020603050405020304" pitchFamily="18" charset="0"/>
                <a:cs typeface="Times New Roman" panose="02020603050405020304" pitchFamily="18" charset="0"/>
              </a:rPr>
              <a:t>ÖZÜ                                                                            *</a:t>
            </a:r>
            <a:endParaRPr sz="2800" b="1" dirty="0">
              <a:solidFill>
                <a:srgbClr val="FF0000"/>
              </a:solidFill>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4" name="object 3">
            <a:extLst>
              <a:ext uri="{FF2B5EF4-FFF2-40B4-BE49-F238E27FC236}">
                <a16:creationId xmlns="" xmlns:a16="http://schemas.microsoft.com/office/drawing/2014/main" id="{58732FBE-B69A-46E7-852D-F0C664BEA3F6}"/>
              </a:ext>
            </a:extLst>
          </p:cNvPr>
          <p:cNvSpPr txBox="1"/>
          <p:nvPr/>
        </p:nvSpPr>
        <p:spPr>
          <a:xfrm>
            <a:off x="1062221" y="1999375"/>
            <a:ext cx="8357197" cy="2264235"/>
          </a:xfrm>
          <a:prstGeom prst="rect">
            <a:avLst/>
          </a:prstGeom>
        </p:spPr>
        <p:txBody>
          <a:bodyPr vert="horz" wrap="square" lIns="0" tIns="11137" rIns="0" bIns="0" rtlCol="0">
            <a:spAutoFit/>
          </a:bodyPr>
          <a:lstStyle/>
          <a:p>
            <a:pPr marL="354038" indent="-342900">
              <a:lnSpc>
                <a:spcPct val="150000"/>
              </a:lnSpc>
              <a:buFont typeface="Wingdings" panose="05000000000000000000" pitchFamily="2" charset="2"/>
              <a:buChar char="v"/>
            </a:pPr>
            <a:r>
              <a:rPr sz="2000" spc="-132" dirty="0">
                <a:latin typeface="Times New Roman" panose="02020603050405020304" pitchFamily="18" charset="0"/>
                <a:cs typeface="Times New Roman" panose="02020603050405020304" pitchFamily="18" charset="0"/>
              </a:rPr>
              <a:t>İç </a:t>
            </a:r>
            <a:r>
              <a:rPr sz="2000" spc="-39" dirty="0">
                <a:latin typeface="Times New Roman" panose="02020603050405020304" pitchFamily="18" charset="0"/>
                <a:cs typeface="Times New Roman" panose="02020603050405020304" pitchFamily="18" charset="0"/>
              </a:rPr>
              <a:t>kontrol </a:t>
            </a:r>
            <a:r>
              <a:rPr sz="2000" spc="-9" dirty="0">
                <a:latin typeface="Times New Roman" panose="02020603050405020304" pitchFamily="18" charset="0"/>
                <a:cs typeface="Times New Roman" panose="02020603050405020304" pitchFamily="18" charset="0"/>
              </a:rPr>
              <a:t>tüm </a:t>
            </a:r>
            <a:r>
              <a:rPr sz="2000" spc="-83" dirty="0">
                <a:latin typeface="Times New Roman" panose="02020603050405020304" pitchFamily="18" charset="0"/>
                <a:cs typeface="Times New Roman" panose="02020603050405020304" pitchFamily="18" charset="0"/>
              </a:rPr>
              <a:t>personelin </a:t>
            </a:r>
            <a:r>
              <a:rPr sz="2000" spc="-79" dirty="0" err="1">
                <a:latin typeface="Times New Roman" panose="02020603050405020304" pitchFamily="18" charset="0"/>
                <a:cs typeface="Times New Roman" panose="02020603050405020304" pitchFamily="18" charset="0"/>
              </a:rPr>
              <a:t>görevinin</a:t>
            </a:r>
            <a:r>
              <a:rPr sz="2000" spc="-79" dirty="0">
                <a:latin typeface="Times New Roman" panose="02020603050405020304" pitchFamily="18" charset="0"/>
                <a:cs typeface="Times New Roman" panose="02020603050405020304" pitchFamily="18" charset="0"/>
              </a:rPr>
              <a:t> </a:t>
            </a:r>
            <a:r>
              <a:rPr sz="2000" spc="-9" dirty="0" err="1">
                <a:latin typeface="Times New Roman" panose="02020603050405020304" pitchFamily="18" charset="0"/>
                <a:cs typeface="Times New Roman" panose="02020603050405020304" pitchFamily="18" charset="0"/>
              </a:rPr>
              <a:t>bir</a:t>
            </a:r>
            <a:r>
              <a:rPr lang="tr-TR" sz="2000" spc="-9" dirty="0">
                <a:latin typeface="Times New Roman" panose="02020603050405020304" pitchFamily="18" charset="0"/>
                <a:cs typeface="Times New Roman" panose="02020603050405020304" pitchFamily="18" charset="0"/>
              </a:rPr>
              <a:t> </a:t>
            </a:r>
            <a:r>
              <a:rPr sz="2000" spc="-465" dirty="0">
                <a:latin typeface="Times New Roman" panose="02020603050405020304" pitchFamily="18" charset="0"/>
                <a:cs typeface="Times New Roman" panose="02020603050405020304" pitchFamily="18" charset="0"/>
              </a:rPr>
              <a:t> </a:t>
            </a:r>
            <a:r>
              <a:rPr sz="2000" spc="-140" dirty="0" err="1">
                <a:latin typeface="Times New Roman" panose="02020603050405020304" pitchFamily="18" charset="0"/>
                <a:cs typeface="Times New Roman" panose="02020603050405020304" pitchFamily="18" charset="0"/>
              </a:rPr>
              <a:t>parçasıdır</a:t>
            </a:r>
            <a:r>
              <a:rPr sz="2000" spc="-140" dirty="0">
                <a:latin typeface="Times New Roman" panose="02020603050405020304" pitchFamily="18" charset="0"/>
                <a:cs typeface="Times New Roman" panose="02020603050405020304" pitchFamily="18" charset="0"/>
              </a:rPr>
              <a:t>.</a:t>
            </a:r>
            <a:endParaRPr lang="tr-TR" sz="2000" spc="-140" dirty="0">
              <a:latin typeface="Times New Roman" panose="02020603050405020304" pitchFamily="18" charset="0"/>
              <a:cs typeface="Times New Roman" panose="02020603050405020304" pitchFamily="18" charset="0"/>
            </a:endParaRPr>
          </a:p>
          <a:p>
            <a:pPr marL="353481" marR="966770" indent="-342900">
              <a:lnSpc>
                <a:spcPct val="150000"/>
              </a:lnSpc>
              <a:buFont typeface="Wingdings" panose="05000000000000000000" pitchFamily="2" charset="2"/>
              <a:buChar char="v"/>
            </a:pPr>
            <a:r>
              <a:rPr lang="tr-TR" sz="2000" spc="-123" dirty="0">
                <a:latin typeface="Times New Roman" panose="02020603050405020304" pitchFamily="18" charset="0"/>
                <a:cs typeface="Times New Roman" panose="02020603050405020304" pitchFamily="18" charset="0"/>
              </a:rPr>
              <a:t>Kurumda </a:t>
            </a:r>
            <a:r>
              <a:rPr lang="tr-TR" sz="2000" spc="-153" dirty="0">
                <a:latin typeface="Times New Roman" panose="02020603050405020304" pitchFamily="18" charset="0"/>
                <a:cs typeface="Times New Roman" panose="02020603050405020304" pitchFamily="18" charset="0"/>
              </a:rPr>
              <a:t>çalışan </a:t>
            </a:r>
            <a:r>
              <a:rPr lang="tr-TR" sz="2000" spc="-132" dirty="0">
                <a:latin typeface="Times New Roman" panose="02020603050405020304" pitchFamily="18" charset="0"/>
                <a:cs typeface="Times New Roman" panose="02020603050405020304" pitchFamily="18" charset="0"/>
              </a:rPr>
              <a:t>herkes </a:t>
            </a:r>
            <a:r>
              <a:rPr lang="tr-TR" sz="2000" spc="-92" dirty="0">
                <a:latin typeface="Times New Roman" panose="02020603050405020304" pitchFamily="18" charset="0"/>
                <a:cs typeface="Times New Roman" panose="02020603050405020304" pitchFamily="18" charset="0"/>
              </a:rPr>
              <a:t>iç </a:t>
            </a:r>
            <a:r>
              <a:rPr lang="tr-TR" sz="2000" spc="-39" dirty="0">
                <a:latin typeface="Times New Roman" panose="02020603050405020304" pitchFamily="18" charset="0"/>
                <a:cs typeface="Times New Roman" panose="02020603050405020304" pitchFamily="18" charset="0"/>
              </a:rPr>
              <a:t>kontrol </a:t>
            </a:r>
            <a:r>
              <a:rPr lang="tr-TR" sz="2000" spc="-79" dirty="0">
                <a:latin typeface="Times New Roman" panose="02020603050405020304" pitchFamily="18" charset="0"/>
                <a:cs typeface="Times New Roman" panose="02020603050405020304" pitchFamily="18" charset="0"/>
              </a:rPr>
              <a:t>sisteminin</a:t>
            </a:r>
            <a:r>
              <a:rPr lang="tr-TR" sz="2000" spc="-272" dirty="0">
                <a:latin typeface="Times New Roman" panose="02020603050405020304" pitchFamily="18" charset="0"/>
                <a:cs typeface="Times New Roman" panose="02020603050405020304" pitchFamily="18" charset="0"/>
              </a:rPr>
              <a:t> </a:t>
            </a:r>
            <a:r>
              <a:rPr lang="tr-TR" sz="2000" spc="-132" dirty="0">
                <a:latin typeface="Times New Roman" panose="02020603050405020304" pitchFamily="18" charset="0"/>
                <a:cs typeface="Times New Roman" panose="02020603050405020304" pitchFamily="18" charset="0"/>
              </a:rPr>
              <a:t>hayata  </a:t>
            </a:r>
            <a:r>
              <a:rPr lang="tr-TR" sz="2000" spc="-88" dirty="0">
                <a:latin typeface="Times New Roman" panose="02020603050405020304" pitchFamily="18" charset="0"/>
                <a:cs typeface="Times New Roman" panose="02020603050405020304" pitchFamily="18" charset="0"/>
              </a:rPr>
              <a:t>geçirilmesinde </a:t>
            </a:r>
            <a:r>
              <a:rPr lang="tr-TR" sz="2000" spc="-18" dirty="0">
                <a:latin typeface="Times New Roman" panose="02020603050405020304" pitchFamily="18" charset="0"/>
                <a:cs typeface="Times New Roman" panose="02020603050405020304" pitchFamily="18" charset="0"/>
              </a:rPr>
              <a:t>rol </a:t>
            </a:r>
            <a:r>
              <a:rPr lang="tr-TR" sz="2000" spc="-123" dirty="0">
                <a:latin typeface="Times New Roman" panose="02020603050405020304" pitchFamily="18" charset="0"/>
                <a:cs typeface="Times New Roman" panose="02020603050405020304" pitchFamily="18" charset="0"/>
              </a:rPr>
              <a:t>oynar.</a:t>
            </a:r>
          </a:p>
          <a:p>
            <a:pPr marL="353481" marR="966770" indent="-342900">
              <a:lnSpc>
                <a:spcPct val="150000"/>
              </a:lnSpc>
              <a:buFont typeface="Wingdings" panose="05000000000000000000" pitchFamily="2" charset="2"/>
              <a:buChar char="v"/>
            </a:pPr>
            <a:r>
              <a:rPr lang="tr-TR" sz="2000" spc="-100" dirty="0">
                <a:latin typeface="Times New Roman" panose="02020603050405020304" pitchFamily="18" charset="0"/>
                <a:cs typeface="Times New Roman" panose="02020603050405020304" pitchFamily="18" charset="0"/>
              </a:rPr>
              <a:t>İ</a:t>
            </a:r>
            <a:r>
              <a:rPr lang="tr-TR" sz="2000" spc="-162" dirty="0">
                <a:latin typeface="Times New Roman" panose="02020603050405020304" pitchFamily="18" charset="0"/>
                <a:cs typeface="Times New Roman" panose="02020603050405020304" pitchFamily="18" charset="0"/>
              </a:rPr>
              <a:t>ç</a:t>
            </a:r>
            <a:r>
              <a:rPr lang="tr-TR" sz="2000" dirty="0">
                <a:latin typeface="Times New Roman" panose="02020603050405020304" pitchFamily="18" charset="0"/>
                <a:cs typeface="Times New Roman" panose="02020603050405020304" pitchFamily="18" charset="0"/>
              </a:rPr>
              <a:t> </a:t>
            </a:r>
            <a:r>
              <a:rPr lang="tr-TR" sz="2000" spc="-197" dirty="0">
                <a:latin typeface="Times New Roman" panose="02020603050405020304" pitchFamily="18" charset="0"/>
                <a:cs typeface="Times New Roman" panose="02020603050405020304" pitchFamily="18" charset="0"/>
              </a:rPr>
              <a:t>k</a:t>
            </a:r>
            <a:r>
              <a:rPr lang="tr-TR" sz="2000" spc="4" dirty="0">
                <a:latin typeface="Times New Roman" panose="02020603050405020304" pitchFamily="18" charset="0"/>
                <a:cs typeface="Times New Roman" panose="02020603050405020304" pitchFamily="18" charset="0"/>
              </a:rPr>
              <a:t>ont</a:t>
            </a:r>
            <a:r>
              <a:rPr lang="tr-TR" sz="2000" spc="-57" dirty="0">
                <a:latin typeface="Times New Roman" panose="02020603050405020304" pitchFamily="18" charset="0"/>
                <a:cs typeface="Times New Roman" panose="02020603050405020304" pitchFamily="18" charset="0"/>
              </a:rPr>
              <a:t>r</a:t>
            </a:r>
            <a:r>
              <a:rPr lang="tr-TR" sz="2000" spc="-44" dirty="0">
                <a:latin typeface="Times New Roman" panose="02020603050405020304" pitchFamily="18" charset="0"/>
                <a:cs typeface="Times New Roman" panose="02020603050405020304" pitchFamily="18" charset="0"/>
              </a:rPr>
              <a:t>o</a:t>
            </a:r>
            <a:r>
              <a:rPr lang="tr-TR" sz="2000" spc="-18" dirty="0">
                <a:latin typeface="Times New Roman" panose="02020603050405020304" pitchFamily="18" charset="0"/>
                <a:cs typeface="Times New Roman" panose="02020603050405020304" pitchFamily="18" charset="0"/>
              </a:rPr>
              <a:t>l</a:t>
            </a:r>
            <a:r>
              <a:rPr lang="tr-TR" sz="2000" dirty="0">
                <a:latin typeface="Times New Roman" panose="02020603050405020304" pitchFamily="18" charset="0"/>
                <a:cs typeface="Times New Roman" panose="02020603050405020304" pitchFamily="18" charset="0"/>
              </a:rPr>
              <a:t> </a:t>
            </a:r>
            <a:r>
              <a:rPr lang="tr-TR" sz="2000" spc="-162" dirty="0">
                <a:latin typeface="Times New Roman" panose="02020603050405020304" pitchFamily="18" charset="0"/>
                <a:cs typeface="Times New Roman" panose="02020603050405020304" pitchFamily="18" charset="0"/>
              </a:rPr>
              <a:t>y</a:t>
            </a:r>
            <a:r>
              <a:rPr lang="tr-TR" sz="2000" spc="-123" dirty="0">
                <a:latin typeface="Times New Roman" panose="02020603050405020304" pitchFamily="18" charset="0"/>
                <a:cs typeface="Times New Roman" panose="02020603050405020304" pitchFamily="18" charset="0"/>
              </a:rPr>
              <a:t>a</a:t>
            </a:r>
            <a:r>
              <a:rPr lang="tr-TR" sz="2000" spc="-79" dirty="0">
                <a:latin typeface="Times New Roman" panose="02020603050405020304" pitchFamily="18" charset="0"/>
                <a:cs typeface="Times New Roman" panose="02020603050405020304" pitchFamily="18" charset="0"/>
              </a:rPr>
              <a:t>l</a:t>
            </a:r>
            <a:r>
              <a:rPr lang="tr-TR" sz="2000" spc="-75" dirty="0">
                <a:latin typeface="Times New Roman" panose="02020603050405020304" pitchFamily="18" charset="0"/>
                <a:cs typeface="Times New Roman" panose="02020603050405020304" pitchFamily="18" charset="0"/>
              </a:rPr>
              <a:t>n</a:t>
            </a:r>
            <a:r>
              <a:rPr lang="tr-TR" sz="2000" spc="-136" dirty="0">
                <a:latin typeface="Times New Roman" panose="02020603050405020304" pitchFamily="18" charset="0"/>
                <a:cs typeface="Times New Roman" panose="02020603050405020304" pitchFamily="18" charset="0"/>
              </a:rPr>
              <a:t>ı</a:t>
            </a:r>
            <a:r>
              <a:rPr lang="tr-TR" sz="2000" spc="-324" dirty="0">
                <a:latin typeface="Times New Roman" panose="02020603050405020304" pitchFamily="18" charset="0"/>
                <a:cs typeface="Times New Roman" panose="02020603050405020304" pitchFamily="18" charset="0"/>
              </a:rPr>
              <a:t>z</a:t>
            </a:r>
            <a:r>
              <a:rPr lang="tr-TR" sz="2000" spc="-210" dirty="0">
                <a:latin typeface="Times New Roman" panose="02020603050405020304" pitchFamily="18" charset="0"/>
                <a:cs typeface="Times New Roman" panose="02020603050405020304" pitchFamily="18" charset="0"/>
              </a:rPr>
              <a:t>c</a:t>
            </a:r>
            <a:r>
              <a:rPr lang="tr-TR" sz="2000" spc="-189" dirty="0">
                <a:latin typeface="Times New Roman" panose="02020603050405020304" pitchFamily="18" charset="0"/>
                <a:cs typeface="Times New Roman" panose="02020603050405020304" pitchFamily="18" charset="0"/>
              </a:rPr>
              <a:t>a</a:t>
            </a:r>
            <a:r>
              <a:rPr lang="tr-TR" sz="2000" dirty="0">
                <a:latin typeface="Times New Roman" panose="02020603050405020304" pitchFamily="18" charset="0"/>
                <a:cs typeface="Times New Roman" panose="02020603050405020304" pitchFamily="18" charset="0"/>
              </a:rPr>
              <a:t> </a:t>
            </a:r>
            <a:r>
              <a:rPr lang="tr-TR" sz="2000" spc="-75" dirty="0">
                <a:latin typeface="Times New Roman" panose="02020603050405020304" pitchFamily="18" charset="0"/>
                <a:cs typeface="Times New Roman" panose="02020603050405020304" pitchFamily="18" charset="0"/>
              </a:rPr>
              <a:t>b</a:t>
            </a:r>
            <a:r>
              <a:rPr lang="tr-TR" sz="2000" spc="26" dirty="0">
                <a:latin typeface="Times New Roman" panose="02020603050405020304" pitchFamily="18" charset="0"/>
                <a:cs typeface="Times New Roman" panose="02020603050405020304" pitchFamily="18" charset="0"/>
              </a:rPr>
              <a:t>ir</a:t>
            </a:r>
            <a:r>
              <a:rPr lang="tr-TR" sz="2000" dirty="0">
                <a:latin typeface="Times New Roman" panose="02020603050405020304" pitchFamily="18" charset="0"/>
                <a:cs typeface="Times New Roman" panose="02020603050405020304" pitchFamily="18" charset="0"/>
              </a:rPr>
              <a:t> </a:t>
            </a:r>
            <a:r>
              <a:rPr lang="tr-TR" sz="2000" spc="-88" dirty="0">
                <a:latin typeface="Times New Roman" panose="02020603050405020304" pitchFamily="18" charset="0"/>
                <a:cs typeface="Times New Roman" panose="02020603050405020304" pitchFamily="18" charset="0"/>
              </a:rPr>
              <a:t>b</a:t>
            </a:r>
            <a:r>
              <a:rPr lang="tr-TR" sz="2000" spc="-18" dirty="0">
                <a:latin typeface="Times New Roman" panose="02020603050405020304" pitchFamily="18" charset="0"/>
                <a:cs typeface="Times New Roman" panose="02020603050405020304" pitchFamily="18" charset="0"/>
              </a:rPr>
              <a:t>irim</a:t>
            </a:r>
            <a:r>
              <a:rPr lang="tr-TR" sz="2000" spc="-39" dirty="0">
                <a:latin typeface="Times New Roman" panose="02020603050405020304" pitchFamily="18" charset="0"/>
                <a:cs typeface="Times New Roman" panose="02020603050405020304" pitchFamily="18" charset="0"/>
              </a:rPr>
              <a:t>d</a:t>
            </a:r>
            <a:r>
              <a:rPr lang="tr-TR" sz="2000" spc="-136" dirty="0">
                <a:latin typeface="Times New Roman" panose="02020603050405020304" pitchFamily="18" charset="0"/>
                <a:cs typeface="Times New Roman" panose="02020603050405020304" pitchFamily="18" charset="0"/>
              </a:rPr>
              <a:t>e</a:t>
            </a:r>
            <a:r>
              <a:rPr lang="tr-TR" sz="2000" spc="-118" dirty="0">
                <a:latin typeface="Times New Roman" panose="02020603050405020304" pitchFamily="18" charset="0"/>
                <a:cs typeface="Times New Roman" panose="02020603050405020304" pitchFamily="18" charset="0"/>
              </a:rPr>
              <a:t>k</a:t>
            </a:r>
            <a:r>
              <a:rPr lang="tr-TR" sz="2000" spc="18" dirty="0">
                <a:latin typeface="Times New Roman" panose="02020603050405020304" pitchFamily="18" charset="0"/>
                <a:cs typeface="Times New Roman" panose="02020603050405020304" pitchFamily="18" charset="0"/>
              </a:rPr>
              <a:t>i</a:t>
            </a:r>
            <a:r>
              <a:rPr lang="tr-TR" sz="2000" dirty="0">
                <a:latin typeface="Times New Roman" panose="02020603050405020304" pitchFamily="18" charset="0"/>
                <a:cs typeface="Times New Roman" panose="02020603050405020304" pitchFamily="18" charset="0"/>
              </a:rPr>
              <a:t> </a:t>
            </a:r>
            <a:r>
              <a:rPr lang="tr-TR" sz="2000" spc="-75" dirty="0">
                <a:latin typeface="Times New Roman" panose="02020603050405020304" pitchFamily="18" charset="0"/>
                <a:cs typeface="Times New Roman" panose="02020603050405020304" pitchFamily="18" charset="0"/>
              </a:rPr>
              <a:t>p</a:t>
            </a:r>
            <a:r>
              <a:rPr lang="tr-TR" sz="2000" spc="-162" dirty="0">
                <a:latin typeface="Times New Roman" panose="02020603050405020304" pitchFamily="18" charset="0"/>
                <a:cs typeface="Times New Roman" panose="02020603050405020304" pitchFamily="18" charset="0"/>
              </a:rPr>
              <a:t>e</a:t>
            </a:r>
            <a:r>
              <a:rPr lang="tr-TR" sz="2000" dirty="0">
                <a:latin typeface="Times New Roman" panose="02020603050405020304" pitchFamily="18" charset="0"/>
                <a:cs typeface="Times New Roman" panose="02020603050405020304" pitchFamily="18" charset="0"/>
              </a:rPr>
              <a:t>r</a:t>
            </a:r>
            <a:r>
              <a:rPr lang="tr-TR" sz="2000" spc="-100" dirty="0">
                <a:latin typeface="Times New Roman" panose="02020603050405020304" pitchFamily="18" charset="0"/>
                <a:cs typeface="Times New Roman" panose="02020603050405020304" pitchFamily="18" charset="0"/>
              </a:rPr>
              <a:t>sonel</a:t>
            </a:r>
            <a:r>
              <a:rPr lang="tr-TR" sz="2000" spc="-57" dirty="0">
                <a:latin typeface="Times New Roman" panose="02020603050405020304" pitchFamily="18" charset="0"/>
                <a:cs typeface="Times New Roman" panose="02020603050405020304" pitchFamily="18" charset="0"/>
              </a:rPr>
              <a:t>i</a:t>
            </a:r>
            <a:r>
              <a:rPr lang="tr-TR" sz="2000" spc="-75" dirty="0">
                <a:latin typeface="Times New Roman" panose="02020603050405020304" pitchFamily="18" charset="0"/>
                <a:cs typeface="Times New Roman" panose="02020603050405020304" pitchFamily="18" charset="0"/>
              </a:rPr>
              <a:t>n</a:t>
            </a:r>
            <a:r>
              <a:rPr lang="tr-TR" sz="2000" dirty="0">
                <a:latin typeface="Times New Roman" panose="02020603050405020304" pitchFamily="18" charset="0"/>
                <a:cs typeface="Times New Roman" panose="02020603050405020304" pitchFamily="18" charset="0"/>
              </a:rPr>
              <a:t> </a:t>
            </a:r>
            <a:r>
              <a:rPr lang="tr-TR" sz="2000" spc="-127" dirty="0">
                <a:latin typeface="Times New Roman" panose="02020603050405020304" pitchFamily="18" charset="0"/>
                <a:cs typeface="Times New Roman" panose="02020603050405020304" pitchFamily="18" charset="0"/>
              </a:rPr>
              <a:t>y</a:t>
            </a:r>
            <a:r>
              <a:rPr lang="tr-TR" sz="2000" spc="-75" dirty="0">
                <a:latin typeface="Times New Roman" panose="02020603050405020304" pitchFamily="18" charset="0"/>
                <a:cs typeface="Times New Roman" panose="02020603050405020304" pitchFamily="18" charset="0"/>
              </a:rPr>
              <a:t>ü</a:t>
            </a:r>
            <a:r>
              <a:rPr lang="tr-TR" sz="2000" spc="18" dirty="0">
                <a:latin typeface="Times New Roman" panose="02020603050405020304" pitchFamily="18" charset="0"/>
                <a:cs typeface="Times New Roman" panose="02020603050405020304" pitchFamily="18" charset="0"/>
              </a:rPr>
              <a:t>r</a:t>
            </a:r>
            <a:r>
              <a:rPr lang="tr-TR" sz="2000" spc="-75" dirty="0">
                <a:latin typeface="Times New Roman" panose="02020603050405020304" pitchFamily="18" charset="0"/>
                <a:cs typeface="Times New Roman" panose="02020603050405020304" pitchFamily="18" charset="0"/>
              </a:rPr>
              <a:t>ü</a:t>
            </a:r>
            <a:r>
              <a:rPr lang="tr-TR" sz="2000" spc="105" dirty="0">
                <a:latin typeface="Times New Roman" panose="02020603050405020304" pitchFamily="18" charset="0"/>
                <a:cs typeface="Times New Roman" panose="02020603050405020304" pitchFamily="18" charset="0"/>
              </a:rPr>
              <a:t>t</a:t>
            </a:r>
            <a:r>
              <a:rPr lang="tr-TR" sz="2000" spc="-118" dirty="0">
                <a:latin typeface="Times New Roman" panose="02020603050405020304" pitchFamily="18" charset="0"/>
                <a:cs typeface="Times New Roman" panose="02020603050405020304" pitchFamily="18" charset="0"/>
              </a:rPr>
              <a:t>eceği </a:t>
            </a:r>
            <a:r>
              <a:rPr lang="tr-TR" sz="2000" spc="-75" dirty="0">
                <a:latin typeface="Times New Roman" panose="02020603050405020304" pitchFamily="18" charset="0"/>
                <a:cs typeface="Times New Roman" panose="02020603050405020304" pitchFamily="18" charset="0"/>
              </a:rPr>
              <a:t>b</a:t>
            </a:r>
            <a:r>
              <a:rPr lang="tr-TR" sz="2000" spc="26" dirty="0">
                <a:latin typeface="Times New Roman" panose="02020603050405020304" pitchFamily="18" charset="0"/>
                <a:cs typeface="Times New Roman" panose="02020603050405020304" pitchFamily="18" charset="0"/>
              </a:rPr>
              <a:t>ir </a:t>
            </a:r>
            <a:r>
              <a:rPr lang="tr-TR" sz="2000" spc="-228" dirty="0">
                <a:latin typeface="Times New Roman" panose="02020603050405020304" pitchFamily="18" charset="0"/>
                <a:cs typeface="Times New Roman" panose="02020603050405020304" pitchFamily="18" charset="0"/>
              </a:rPr>
              <a:t>g</a:t>
            </a:r>
            <a:r>
              <a:rPr lang="tr-TR" sz="2000" spc="-26" dirty="0">
                <a:latin typeface="Times New Roman" panose="02020603050405020304" pitchFamily="18" charset="0"/>
                <a:cs typeface="Times New Roman" panose="02020603050405020304" pitchFamily="18" charset="0"/>
              </a:rPr>
              <a:t>ö</a:t>
            </a:r>
            <a:r>
              <a:rPr lang="tr-TR" sz="2000" spc="-66" dirty="0">
                <a:latin typeface="Times New Roman" panose="02020603050405020304" pitchFamily="18" charset="0"/>
                <a:cs typeface="Times New Roman" panose="02020603050405020304" pitchFamily="18" charset="0"/>
              </a:rPr>
              <a:t>r</a:t>
            </a:r>
            <a:r>
              <a:rPr lang="tr-TR" sz="2000" spc="-179" dirty="0">
                <a:latin typeface="Times New Roman" panose="02020603050405020304" pitchFamily="18" charset="0"/>
                <a:cs typeface="Times New Roman" panose="02020603050405020304" pitchFamily="18" charset="0"/>
              </a:rPr>
              <a:t>e</a:t>
            </a:r>
            <a:r>
              <a:rPr lang="tr-TR" sz="2000" spc="-118" dirty="0">
                <a:latin typeface="Times New Roman" panose="02020603050405020304" pitchFamily="18" charset="0"/>
                <a:cs typeface="Times New Roman" panose="02020603050405020304" pitchFamily="18" charset="0"/>
              </a:rPr>
              <a:t>v </a:t>
            </a:r>
            <a:r>
              <a:rPr lang="tr-TR" sz="2000" spc="-83" dirty="0">
                <a:latin typeface="Times New Roman" panose="02020603050405020304" pitchFamily="18" charset="0"/>
                <a:cs typeface="Times New Roman" panose="02020603050405020304" pitchFamily="18" charset="0"/>
              </a:rPr>
              <a:t>değildir.</a:t>
            </a:r>
          </a:p>
          <a:p>
            <a:pPr marL="353481" marR="966770" indent="-342900">
              <a:lnSpc>
                <a:spcPct val="150000"/>
              </a:lnSpc>
              <a:buFont typeface="Wingdings" panose="05000000000000000000" pitchFamily="2" charset="2"/>
              <a:buChar char="v"/>
            </a:pPr>
            <a:r>
              <a:rPr lang="tr-TR" sz="2000" spc="-399" dirty="0">
                <a:latin typeface="Times New Roman" panose="02020603050405020304" pitchFamily="18" charset="0"/>
                <a:cs typeface="Times New Roman" panose="02020603050405020304" pitchFamily="18" charset="0"/>
              </a:rPr>
              <a:t>K</a:t>
            </a:r>
            <a:r>
              <a:rPr lang="tr-TR" sz="2000" spc="-75" dirty="0">
                <a:latin typeface="Times New Roman" panose="02020603050405020304" pitchFamily="18" charset="0"/>
                <a:cs typeface="Times New Roman" panose="02020603050405020304" pitchFamily="18" charset="0"/>
              </a:rPr>
              <a:t>u</a:t>
            </a:r>
            <a:r>
              <a:rPr lang="tr-TR" sz="2000" spc="-79" dirty="0">
                <a:latin typeface="Times New Roman" panose="02020603050405020304" pitchFamily="18" charset="0"/>
                <a:cs typeface="Times New Roman" panose="02020603050405020304" pitchFamily="18" charset="0"/>
              </a:rPr>
              <a:t>rumda</a:t>
            </a:r>
            <a:r>
              <a:rPr lang="tr-TR" sz="2000" dirty="0">
                <a:latin typeface="Times New Roman" panose="02020603050405020304" pitchFamily="18" charset="0"/>
                <a:cs typeface="Times New Roman" panose="02020603050405020304" pitchFamily="18" charset="0"/>
              </a:rPr>
              <a:t> </a:t>
            </a:r>
            <a:r>
              <a:rPr lang="tr-TR" sz="2000" spc="-215" dirty="0">
                <a:latin typeface="Times New Roman" panose="02020603050405020304" pitchFamily="18" charset="0"/>
                <a:cs typeface="Times New Roman" panose="02020603050405020304" pitchFamily="18" charset="0"/>
              </a:rPr>
              <a:t>ça</a:t>
            </a:r>
            <a:r>
              <a:rPr lang="tr-TR" sz="2000" spc="-127" dirty="0">
                <a:latin typeface="Times New Roman" panose="02020603050405020304" pitchFamily="18" charset="0"/>
                <a:cs typeface="Times New Roman" panose="02020603050405020304" pitchFamily="18" charset="0"/>
              </a:rPr>
              <a:t>lışan </a:t>
            </a:r>
            <a:r>
              <a:rPr lang="tr-TR" sz="2000" spc="-75" dirty="0">
                <a:latin typeface="Times New Roman" panose="02020603050405020304" pitchFamily="18" charset="0"/>
                <a:cs typeface="Times New Roman" panose="02020603050405020304" pitchFamily="18" charset="0"/>
              </a:rPr>
              <a:t>h</a:t>
            </a:r>
            <a:r>
              <a:rPr lang="tr-TR" sz="2000" spc="-153" dirty="0">
                <a:latin typeface="Times New Roman" panose="02020603050405020304" pitchFamily="18" charset="0"/>
                <a:cs typeface="Times New Roman" panose="02020603050405020304" pitchFamily="18" charset="0"/>
              </a:rPr>
              <a:t>e</a:t>
            </a:r>
            <a:r>
              <a:rPr lang="tr-TR" sz="2000" spc="-31" dirty="0">
                <a:latin typeface="Times New Roman" panose="02020603050405020304" pitchFamily="18" charset="0"/>
                <a:cs typeface="Times New Roman" panose="02020603050405020304" pitchFamily="18" charset="0"/>
              </a:rPr>
              <a:t>r</a:t>
            </a:r>
            <a:r>
              <a:rPr lang="tr-TR" sz="2000" spc="-127" dirty="0">
                <a:latin typeface="Times New Roman" panose="02020603050405020304" pitchFamily="18" charset="0"/>
                <a:cs typeface="Times New Roman" panose="02020603050405020304" pitchFamily="18" charset="0"/>
              </a:rPr>
              <a:t>k</a:t>
            </a:r>
            <a:r>
              <a:rPr lang="tr-TR" sz="2000" spc="-219" dirty="0">
                <a:latin typeface="Times New Roman" panose="02020603050405020304" pitchFamily="18" charset="0"/>
                <a:cs typeface="Times New Roman" panose="02020603050405020304" pitchFamily="18" charset="0"/>
              </a:rPr>
              <a:t>e</a:t>
            </a:r>
            <a:r>
              <a:rPr lang="tr-TR" sz="2000" spc="-184" dirty="0">
                <a:latin typeface="Times New Roman" panose="02020603050405020304" pitchFamily="18" charset="0"/>
                <a:cs typeface="Times New Roman" panose="02020603050405020304" pitchFamily="18" charset="0"/>
              </a:rPr>
              <a:t>s</a:t>
            </a:r>
            <a:r>
              <a:rPr lang="tr-TR" sz="2000" spc="-31" dirty="0">
                <a:latin typeface="Times New Roman" panose="02020603050405020304" pitchFamily="18" charset="0"/>
                <a:cs typeface="Times New Roman" panose="02020603050405020304" pitchFamily="18" charset="0"/>
              </a:rPr>
              <a:t>in</a:t>
            </a:r>
            <a:r>
              <a:rPr lang="tr-TR" sz="2000" dirty="0">
                <a:latin typeface="Times New Roman" panose="02020603050405020304" pitchFamily="18" charset="0"/>
                <a:cs typeface="Times New Roman" panose="02020603050405020304" pitchFamily="18" charset="0"/>
              </a:rPr>
              <a:t> </a:t>
            </a:r>
            <a:r>
              <a:rPr lang="tr-TR" sz="2000" spc="-127" dirty="0">
                <a:latin typeface="Times New Roman" panose="02020603050405020304" pitchFamily="18" charset="0"/>
                <a:cs typeface="Times New Roman" panose="02020603050405020304" pitchFamily="18" charset="0"/>
              </a:rPr>
              <a:t>y</a:t>
            </a:r>
            <a:r>
              <a:rPr lang="tr-TR" sz="2000" spc="-75" dirty="0">
                <a:latin typeface="Times New Roman" panose="02020603050405020304" pitchFamily="18" charset="0"/>
                <a:cs typeface="Times New Roman" panose="02020603050405020304" pitchFamily="18" charset="0"/>
              </a:rPr>
              <a:t>ü</a:t>
            </a:r>
            <a:r>
              <a:rPr lang="tr-TR" sz="2000" spc="18" dirty="0">
                <a:latin typeface="Times New Roman" panose="02020603050405020304" pitchFamily="18" charset="0"/>
                <a:cs typeface="Times New Roman" panose="02020603050405020304" pitchFamily="18" charset="0"/>
              </a:rPr>
              <a:t>r</a:t>
            </a:r>
            <a:r>
              <a:rPr lang="tr-TR" sz="2000" spc="-75" dirty="0">
                <a:latin typeface="Times New Roman" panose="02020603050405020304" pitchFamily="18" charset="0"/>
                <a:cs typeface="Times New Roman" panose="02020603050405020304" pitchFamily="18" charset="0"/>
              </a:rPr>
              <a:t>ü</a:t>
            </a:r>
            <a:r>
              <a:rPr lang="tr-TR" sz="2000" spc="105" dirty="0">
                <a:latin typeface="Times New Roman" panose="02020603050405020304" pitchFamily="18" charset="0"/>
                <a:cs typeface="Times New Roman" panose="02020603050405020304" pitchFamily="18" charset="0"/>
              </a:rPr>
              <a:t>t</a:t>
            </a:r>
            <a:r>
              <a:rPr lang="tr-TR" sz="2000" spc="123" dirty="0">
                <a:latin typeface="Times New Roman" panose="02020603050405020304" pitchFamily="18" charset="0"/>
                <a:cs typeface="Times New Roman" panose="02020603050405020304" pitchFamily="18" charset="0"/>
              </a:rPr>
              <a:t>t</a:t>
            </a:r>
            <a:r>
              <a:rPr lang="tr-TR" sz="2000" spc="-75" dirty="0">
                <a:latin typeface="Times New Roman" panose="02020603050405020304" pitchFamily="18" charset="0"/>
                <a:cs typeface="Times New Roman" panose="02020603050405020304" pitchFamily="18" charset="0"/>
              </a:rPr>
              <a:t>ü</a:t>
            </a:r>
            <a:r>
              <a:rPr lang="tr-TR" sz="2000" spc="-145" dirty="0">
                <a:latin typeface="Times New Roman" panose="02020603050405020304" pitchFamily="18" charset="0"/>
                <a:cs typeface="Times New Roman" panose="02020603050405020304" pitchFamily="18" charset="0"/>
              </a:rPr>
              <a:t>ğü</a:t>
            </a:r>
            <a:r>
              <a:rPr lang="tr-TR" sz="2000" dirty="0">
                <a:latin typeface="Times New Roman" panose="02020603050405020304" pitchFamily="18" charset="0"/>
                <a:cs typeface="Times New Roman" panose="02020603050405020304" pitchFamily="18" charset="0"/>
              </a:rPr>
              <a:t> </a:t>
            </a:r>
            <a:r>
              <a:rPr lang="tr-TR" sz="2000" spc="18" dirty="0">
                <a:latin typeface="Times New Roman" panose="02020603050405020304" pitchFamily="18" charset="0"/>
                <a:cs typeface="Times New Roman" panose="02020603050405020304" pitchFamily="18" charset="0"/>
              </a:rPr>
              <a:t>f</a:t>
            </a:r>
            <a:r>
              <a:rPr lang="tr-TR" sz="2000" spc="-88" dirty="0">
                <a:latin typeface="Times New Roman" panose="02020603050405020304" pitchFamily="18" charset="0"/>
                <a:cs typeface="Times New Roman" panose="02020603050405020304" pitchFamily="18" charset="0"/>
              </a:rPr>
              <a:t>aali</a:t>
            </a:r>
            <a:r>
              <a:rPr lang="tr-TR" sz="2000" spc="-162" dirty="0">
                <a:latin typeface="Times New Roman" panose="02020603050405020304" pitchFamily="18" charset="0"/>
                <a:cs typeface="Times New Roman" panose="02020603050405020304" pitchFamily="18" charset="0"/>
              </a:rPr>
              <a:t>y</a:t>
            </a:r>
            <a:r>
              <a:rPr lang="tr-TR" sz="2000" spc="-153" dirty="0">
                <a:latin typeface="Times New Roman" panose="02020603050405020304" pitchFamily="18" charset="0"/>
                <a:cs typeface="Times New Roman" panose="02020603050405020304" pitchFamily="18" charset="0"/>
              </a:rPr>
              <a:t>e</a:t>
            </a:r>
            <a:r>
              <a:rPr lang="tr-TR" sz="2000" spc="88" dirty="0">
                <a:latin typeface="Times New Roman" panose="02020603050405020304" pitchFamily="18" charset="0"/>
                <a:cs typeface="Times New Roman" panose="02020603050405020304" pitchFamily="18" charset="0"/>
              </a:rPr>
              <a:t>t</a:t>
            </a:r>
            <a:r>
              <a:rPr lang="tr-TR" sz="2000" spc="48" dirty="0">
                <a:latin typeface="Times New Roman" panose="02020603050405020304" pitchFamily="18" charset="0"/>
                <a:cs typeface="Times New Roman" panose="02020603050405020304" pitchFamily="18" charset="0"/>
              </a:rPr>
              <a:t>l</a:t>
            </a:r>
            <a:r>
              <a:rPr lang="tr-TR" sz="2000" spc="-70" dirty="0">
                <a:latin typeface="Times New Roman" panose="02020603050405020304" pitchFamily="18" charset="0"/>
                <a:cs typeface="Times New Roman" panose="02020603050405020304" pitchFamily="18" charset="0"/>
              </a:rPr>
              <a:t>e</a:t>
            </a:r>
            <a:r>
              <a:rPr lang="tr-TR" sz="2000" spc="-39" dirty="0">
                <a:latin typeface="Times New Roman" panose="02020603050405020304" pitchFamily="18" charset="0"/>
                <a:cs typeface="Times New Roman" panose="02020603050405020304" pitchFamily="18" charset="0"/>
              </a:rPr>
              <a:t>r</a:t>
            </a:r>
            <a:r>
              <a:rPr lang="tr-TR" sz="2000" spc="-4" dirty="0">
                <a:latin typeface="Times New Roman" panose="02020603050405020304" pitchFamily="18" charset="0"/>
                <a:cs typeface="Times New Roman" panose="02020603050405020304" pitchFamily="18" charset="0"/>
              </a:rPr>
              <a:t>i</a:t>
            </a:r>
            <a:r>
              <a:rPr lang="tr-TR" sz="2000" spc="-79" dirty="0">
                <a:latin typeface="Times New Roman" panose="02020603050405020304" pitchFamily="18" charset="0"/>
                <a:cs typeface="Times New Roman" panose="02020603050405020304" pitchFamily="18" charset="0"/>
              </a:rPr>
              <a:t>n</a:t>
            </a:r>
            <a:r>
              <a:rPr lang="tr-TR" sz="2000" dirty="0">
                <a:latin typeface="Times New Roman" panose="02020603050405020304" pitchFamily="18" charset="0"/>
                <a:cs typeface="Times New Roman" panose="02020603050405020304" pitchFamily="18" charset="0"/>
              </a:rPr>
              <a:t> </a:t>
            </a:r>
            <a:r>
              <a:rPr lang="tr-TR" sz="2000" spc="-61" dirty="0">
                <a:latin typeface="Times New Roman" panose="02020603050405020304" pitchFamily="18" charset="0"/>
                <a:cs typeface="Times New Roman" panose="02020603050405020304" pitchFamily="18" charset="0"/>
              </a:rPr>
              <a:t>iç</a:t>
            </a:r>
            <a:r>
              <a:rPr lang="tr-TR" sz="2000" spc="-48" dirty="0">
                <a:latin typeface="Times New Roman" panose="02020603050405020304" pitchFamily="18" charset="0"/>
                <a:cs typeface="Times New Roman" panose="02020603050405020304" pitchFamily="18" charset="0"/>
              </a:rPr>
              <a:t>i</a:t>
            </a:r>
            <a:r>
              <a:rPr lang="tr-TR" sz="2000" spc="-75" dirty="0">
                <a:latin typeface="Times New Roman" panose="02020603050405020304" pitchFamily="18" charset="0"/>
                <a:cs typeface="Times New Roman" panose="02020603050405020304" pitchFamily="18" charset="0"/>
              </a:rPr>
              <a:t>n</a:t>
            </a:r>
            <a:r>
              <a:rPr lang="tr-TR" sz="2000" spc="-92" dirty="0">
                <a:latin typeface="Times New Roman" panose="02020603050405020304" pitchFamily="18" charset="0"/>
                <a:cs typeface="Times New Roman" panose="02020603050405020304" pitchFamily="18" charset="0"/>
              </a:rPr>
              <a:t>d</a:t>
            </a:r>
            <a:r>
              <a:rPr lang="tr-TR" sz="2000" spc="-145" dirty="0">
                <a:latin typeface="Times New Roman" panose="02020603050405020304" pitchFamily="18" charset="0"/>
                <a:cs typeface="Times New Roman" panose="02020603050405020304" pitchFamily="18" charset="0"/>
              </a:rPr>
              <a:t>e</a:t>
            </a:r>
            <a:r>
              <a:rPr lang="tr-TR" sz="2000" dirty="0">
                <a:latin typeface="Times New Roman" panose="02020603050405020304" pitchFamily="18" charset="0"/>
                <a:cs typeface="Times New Roman" panose="02020603050405020304" pitchFamily="18" charset="0"/>
              </a:rPr>
              <a:t> </a:t>
            </a:r>
            <a:r>
              <a:rPr lang="tr-TR" sz="2000" spc="-162" dirty="0">
                <a:latin typeface="Times New Roman" panose="02020603050405020304" pitchFamily="18" charset="0"/>
                <a:cs typeface="Times New Roman" panose="02020603050405020304" pitchFamily="18" charset="0"/>
              </a:rPr>
              <a:t>y</a:t>
            </a:r>
            <a:r>
              <a:rPr lang="tr-TR" sz="2000" spc="-158" dirty="0">
                <a:latin typeface="Times New Roman" panose="02020603050405020304" pitchFamily="18" charset="0"/>
                <a:cs typeface="Times New Roman" panose="02020603050405020304" pitchFamily="18" charset="0"/>
              </a:rPr>
              <a:t>e</a:t>
            </a:r>
            <a:r>
              <a:rPr lang="tr-TR" sz="2000" spc="35" dirty="0">
                <a:latin typeface="Times New Roman" panose="02020603050405020304" pitchFamily="18" charset="0"/>
                <a:cs typeface="Times New Roman" panose="02020603050405020304" pitchFamily="18" charset="0"/>
              </a:rPr>
              <a:t>r</a:t>
            </a:r>
            <a:r>
              <a:rPr lang="tr-TR" sz="2000" dirty="0">
                <a:latin typeface="Times New Roman" panose="02020603050405020304" pitchFamily="18" charset="0"/>
                <a:cs typeface="Times New Roman" panose="02020603050405020304" pitchFamily="18" charset="0"/>
              </a:rPr>
              <a:t> </a:t>
            </a:r>
            <a:r>
              <a:rPr lang="tr-TR" sz="2000" spc="-123" dirty="0">
                <a:latin typeface="Times New Roman" panose="02020603050405020304" pitchFamily="18" charset="0"/>
                <a:cs typeface="Times New Roman" panose="02020603050405020304" pitchFamily="18" charset="0"/>
              </a:rPr>
              <a:t>a</a:t>
            </a:r>
            <a:r>
              <a:rPr lang="tr-TR" sz="2000" spc="-79" dirty="0">
                <a:latin typeface="Times New Roman" panose="02020603050405020304" pitchFamily="18" charset="0"/>
                <a:cs typeface="Times New Roman" panose="02020603050405020304" pitchFamily="18" charset="0"/>
              </a:rPr>
              <a:t>l</a:t>
            </a:r>
            <a:r>
              <a:rPr lang="tr-TR" sz="2000" spc="-75" dirty="0">
                <a:latin typeface="Times New Roman" panose="02020603050405020304" pitchFamily="18" charset="0"/>
                <a:cs typeface="Times New Roman" panose="02020603050405020304" pitchFamily="18" charset="0"/>
              </a:rPr>
              <a:t>d</a:t>
            </a:r>
            <a:r>
              <a:rPr lang="tr-TR" sz="2000" spc="-145" dirty="0">
                <a:latin typeface="Times New Roman" panose="02020603050405020304" pitchFamily="18" charset="0"/>
                <a:cs typeface="Times New Roman" panose="02020603050405020304" pitchFamily="18" charset="0"/>
              </a:rPr>
              <a:t>ı</a:t>
            </a:r>
            <a:r>
              <a:rPr lang="tr-TR" sz="2000" spc="-140" dirty="0">
                <a:latin typeface="Times New Roman" panose="02020603050405020304" pitchFamily="18" charset="0"/>
                <a:cs typeface="Times New Roman" panose="02020603050405020304" pitchFamily="18" charset="0"/>
              </a:rPr>
              <a:t>ğı </a:t>
            </a:r>
            <a:r>
              <a:rPr lang="tr-TR" sz="2000" spc="-88" dirty="0">
                <a:latin typeface="Times New Roman" panose="02020603050405020304" pitchFamily="18" charset="0"/>
                <a:cs typeface="Times New Roman" panose="02020603050405020304" pitchFamily="18" charset="0"/>
              </a:rPr>
              <a:t>süreçtir.</a:t>
            </a:r>
          </a:p>
          <a:p>
            <a:pPr marL="353481" marR="966770" indent="-342900">
              <a:lnSpc>
                <a:spcPct val="150000"/>
              </a:lnSpc>
              <a:buFont typeface="Wingdings" panose="05000000000000000000" pitchFamily="2" charset="2"/>
              <a:buChar char="v"/>
            </a:pPr>
            <a:r>
              <a:rPr lang="tr-TR" sz="2000" spc="-193" dirty="0">
                <a:latin typeface="Times New Roman" panose="02020603050405020304" pitchFamily="18" charset="0"/>
                <a:cs typeface="Times New Roman" panose="02020603050405020304" pitchFamily="18" charset="0"/>
              </a:rPr>
              <a:t>Bu </a:t>
            </a:r>
            <a:r>
              <a:rPr lang="tr-TR" sz="2000" spc="-92" dirty="0">
                <a:latin typeface="Times New Roman" panose="02020603050405020304" pitchFamily="18" charset="0"/>
                <a:cs typeface="Times New Roman" panose="02020603050405020304" pitchFamily="18" charset="0"/>
              </a:rPr>
              <a:t>nedenle </a:t>
            </a:r>
            <a:r>
              <a:rPr lang="tr-TR" sz="2000" spc="-100" dirty="0">
                <a:latin typeface="Times New Roman" panose="02020603050405020304" pitchFamily="18" charset="0"/>
                <a:cs typeface="Times New Roman" panose="02020603050405020304" pitchFamily="18" charset="0"/>
              </a:rPr>
              <a:t>ilave </a:t>
            </a:r>
            <a:r>
              <a:rPr lang="tr-TR" sz="2000" spc="-9" dirty="0">
                <a:latin typeface="Times New Roman" panose="02020603050405020304" pitchFamily="18" charset="0"/>
                <a:cs typeface="Times New Roman" panose="02020603050405020304" pitchFamily="18" charset="0"/>
              </a:rPr>
              <a:t>bir </a:t>
            </a:r>
            <a:r>
              <a:rPr lang="tr-TR" sz="2000" spc="-127" dirty="0">
                <a:latin typeface="Times New Roman" panose="02020603050405020304" pitchFamily="18" charset="0"/>
                <a:cs typeface="Times New Roman" panose="02020603050405020304" pitchFamily="18" charset="0"/>
              </a:rPr>
              <a:t>iş </a:t>
            </a:r>
            <a:r>
              <a:rPr lang="tr-TR" sz="2000" spc="-175" dirty="0">
                <a:latin typeface="Times New Roman" panose="02020603050405020304" pitchFamily="18" charset="0"/>
                <a:cs typeface="Times New Roman" panose="02020603050405020304" pitchFamily="18" charset="0"/>
              </a:rPr>
              <a:t>ya </a:t>
            </a:r>
            <a:r>
              <a:rPr lang="tr-TR" sz="2000" spc="-132" dirty="0">
                <a:latin typeface="Times New Roman" panose="02020603050405020304" pitchFamily="18" charset="0"/>
                <a:cs typeface="Times New Roman" panose="02020603050405020304" pitchFamily="18" charset="0"/>
              </a:rPr>
              <a:t>da </a:t>
            </a:r>
            <a:r>
              <a:rPr lang="tr-TR" sz="2000" spc="-114" dirty="0">
                <a:latin typeface="Times New Roman" panose="02020603050405020304" pitchFamily="18" charset="0"/>
                <a:cs typeface="Times New Roman" panose="02020603050405020304" pitchFamily="18" charset="0"/>
              </a:rPr>
              <a:t>görev </a:t>
            </a:r>
            <a:r>
              <a:rPr lang="tr-TR" sz="2000" spc="-96" dirty="0">
                <a:latin typeface="Times New Roman" panose="02020603050405020304" pitchFamily="18" charset="0"/>
                <a:cs typeface="Times New Roman" panose="02020603050405020304" pitchFamily="18" charset="0"/>
              </a:rPr>
              <a:t>olarak</a:t>
            </a:r>
            <a:r>
              <a:rPr lang="tr-TR" sz="2000" spc="-303" dirty="0">
                <a:latin typeface="Times New Roman" panose="02020603050405020304" pitchFamily="18" charset="0"/>
                <a:cs typeface="Times New Roman" panose="02020603050405020304" pitchFamily="18" charset="0"/>
              </a:rPr>
              <a:t> </a:t>
            </a:r>
            <a:r>
              <a:rPr lang="tr-TR" sz="2000" spc="-83" dirty="0">
                <a:latin typeface="Times New Roman" panose="02020603050405020304" pitchFamily="18" charset="0"/>
                <a:cs typeface="Times New Roman" panose="02020603050405020304" pitchFamily="18" charset="0"/>
              </a:rPr>
              <a:t>düşünülmemelidir.</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973737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dirty="0">
                <a:solidFill>
                  <a:srgbClr val="C00000"/>
                </a:solidFill>
                <a:latin typeface="Times New Roman" panose="02020603050405020304" pitchFamily="18" charset="0"/>
                <a:cs typeface="Times New Roman" panose="02020603050405020304" pitchFamily="18" charset="0"/>
              </a:rPr>
              <a:t>İÇ KONTROL NEDİR</a:t>
            </a:r>
            <a:r>
              <a:rPr lang="tr-TR" sz="2800" dirty="0" smtClean="0">
                <a:solidFill>
                  <a:srgbClr val="C00000"/>
                </a:solidFill>
                <a:latin typeface="Times New Roman" panose="02020603050405020304" pitchFamily="18" charset="0"/>
                <a:cs typeface="Times New Roman" panose="02020603050405020304" pitchFamily="18" charset="0"/>
              </a:rPr>
              <a:t>?                                                                              *     </a:t>
            </a:r>
            <a:endParaRPr sz="2540" dirty="0">
              <a:solidFill>
                <a:srgbClr val="FF0000"/>
              </a:solidFill>
              <a:latin typeface="Times New Roman" panose="02020603050405020304" pitchFamily="18" charset="0"/>
              <a:cs typeface="Times New Roman" panose="02020603050405020304" pitchFamily="18" charset="0"/>
            </a:endParaRPr>
          </a:p>
        </p:txBody>
      </p:sp>
      <p:sp>
        <p:nvSpPr>
          <p:cNvPr id="17" name="object 6">
            <a:extLst>
              <a:ext uri="{FF2B5EF4-FFF2-40B4-BE49-F238E27FC236}">
                <a16:creationId xmlns="" xmlns:a16="http://schemas.microsoft.com/office/drawing/2014/main" id="{6EA89309-1813-4220-9E56-D8C38C1DDA1D}"/>
              </a:ext>
            </a:extLst>
          </p:cNvPr>
          <p:cNvSpPr txBox="1"/>
          <p:nvPr/>
        </p:nvSpPr>
        <p:spPr>
          <a:xfrm>
            <a:off x="1071026" y="1994622"/>
            <a:ext cx="10782307" cy="4166229"/>
          </a:xfrm>
          <a:prstGeom prst="rect">
            <a:avLst/>
          </a:prstGeom>
        </p:spPr>
        <p:txBody>
          <a:bodyPr vert="horz" wrap="square" lIns="0" tIns="11137" rIns="0" bIns="0" rtlCol="0">
            <a:spAutoFit/>
          </a:bodyPr>
          <a:lstStyle/>
          <a:p>
            <a:pPr algn="just">
              <a:lnSpc>
                <a:spcPct val="150000"/>
              </a:lnSpc>
            </a:pPr>
            <a:r>
              <a:rPr lang="tr-TR" sz="2000" dirty="0">
                <a:latin typeface="Times New Roman" panose="02020603050405020304" pitchFamily="18" charset="0"/>
                <a:cs typeface="Times New Roman" panose="02020603050405020304" pitchFamily="18" charset="0"/>
              </a:rPr>
              <a:t>         Kurumların hedeflerine ulaşması ve misyonlarını gerçekleştirmesi,</a:t>
            </a:r>
          </a:p>
          <a:p>
            <a:pPr algn="just">
              <a:lnSpc>
                <a:spcPct val="150000"/>
              </a:lnSpc>
            </a:pPr>
            <a:r>
              <a:rPr lang="tr-TR" sz="2000" dirty="0">
                <a:latin typeface="Times New Roman" panose="02020603050405020304" pitchFamily="18" charset="0"/>
                <a:cs typeface="Times New Roman" panose="02020603050405020304" pitchFamily="18" charset="0"/>
              </a:rPr>
              <a:t>bu yolda ilerlerken önlerine çıkabilecek belirsizliklerin en aza indirilmesi amacıyla uygulanan süreçtir</a:t>
            </a:r>
          </a:p>
          <a:p>
            <a:pPr algn="just">
              <a:lnSpc>
                <a:spcPct val="150000"/>
              </a:lnSpc>
            </a:pPr>
            <a:r>
              <a:rPr lang="tr-TR" sz="2000" dirty="0">
                <a:latin typeface="Times New Roman" panose="02020603050405020304" pitchFamily="18" charset="0"/>
                <a:cs typeface="Times New Roman" panose="02020603050405020304" pitchFamily="18" charset="0"/>
              </a:rPr>
              <a:t>         Başka bir ifade ile; Kurumun yönetimi ve personeli tarafından hayata geçirilen, belirlenmiş hedeflere ulaşmasında ve misyonunu gerçekleştirmesinde makul bir güvence sağlamak üzere tasarlanmış ve kurumun genelini etkileyen bütünleşmiş bir süreçtir. </a:t>
            </a:r>
          </a:p>
          <a:p>
            <a:pPr marL="468338" marR="1839981" lvl="1" algn="just">
              <a:lnSpc>
                <a:spcPct val="150000"/>
              </a:lnSpc>
            </a:pPr>
            <a:r>
              <a:rPr lang="tr-TR" sz="2000" b="1" u="sng" dirty="0">
                <a:solidFill>
                  <a:srgbClr val="FF0000"/>
                </a:solidFill>
                <a:latin typeface="Times New Roman" panose="02020603050405020304" pitchFamily="18" charset="0"/>
                <a:cs typeface="Times New Roman" panose="02020603050405020304" pitchFamily="18" charset="0"/>
              </a:rPr>
              <a:t>Risk esasına dayanır</a:t>
            </a:r>
            <a:r>
              <a:rPr lang="tr-TR" sz="2000" b="1" u="sng" dirty="0" smtClean="0">
                <a:solidFill>
                  <a:srgbClr val="FF0000"/>
                </a:solidFill>
                <a:latin typeface="Times New Roman" panose="02020603050405020304" pitchFamily="18" charset="0"/>
                <a:cs typeface="Times New Roman" panose="02020603050405020304" pitchFamily="18" charset="0"/>
              </a:rPr>
              <a:t>.!</a:t>
            </a:r>
            <a:endParaRPr lang="tr-TR" sz="2000" b="1" u="sng" dirty="0">
              <a:solidFill>
                <a:srgbClr val="FF0000"/>
              </a:solidFill>
              <a:latin typeface="Times New Roman" panose="02020603050405020304" pitchFamily="18" charset="0"/>
              <a:cs typeface="Times New Roman" panose="02020603050405020304" pitchFamily="18" charset="0"/>
            </a:endParaRPr>
          </a:p>
          <a:p>
            <a:pPr marL="468338" marR="4455" lvl="1" algn="just">
              <a:lnSpc>
                <a:spcPct val="150000"/>
              </a:lnSpc>
              <a:tabLst>
                <a:tab pos="1387782" algn="l"/>
                <a:tab pos="2249856" algn="l"/>
                <a:tab pos="2869679" algn="l"/>
                <a:tab pos="3733981" algn="l"/>
                <a:tab pos="5135129" algn="l"/>
              </a:tabLst>
            </a:pPr>
            <a:r>
              <a:rPr lang="tr-TR" sz="2000" u="sng" dirty="0">
                <a:solidFill>
                  <a:srgbClr val="FF0000"/>
                </a:solidFill>
                <a:latin typeface="Times New Roman" panose="02020603050405020304" pitchFamily="18" charset="0"/>
                <a:cs typeface="Times New Roman" panose="02020603050405020304" pitchFamily="18" charset="0"/>
              </a:rPr>
              <a:t>İdarenin mali ve mali olmayan</a:t>
            </a:r>
            <a:r>
              <a:rPr lang="tr-TR" sz="2000" dirty="0">
                <a:latin typeface="Times New Roman" panose="02020603050405020304" pitchFamily="18" charset="0"/>
                <a:cs typeface="Times New Roman" panose="02020603050405020304" pitchFamily="18" charset="0"/>
              </a:rPr>
              <a:t>	tüm işlemlerini kapsar,</a:t>
            </a:r>
          </a:p>
          <a:p>
            <a:pPr marL="468338" marR="328568" lvl="1" algn="just">
              <a:lnSpc>
                <a:spcPct val="150000"/>
              </a:lnSpc>
            </a:pPr>
            <a:r>
              <a:rPr lang="tr-TR" sz="2000" dirty="0">
                <a:latin typeface="Times New Roman" panose="02020603050405020304" pitchFamily="18" charset="0"/>
                <a:cs typeface="Times New Roman" panose="02020603050405020304" pitchFamily="18" charset="0"/>
              </a:rPr>
              <a:t>Sadece yazılı </a:t>
            </a:r>
            <a:r>
              <a:rPr lang="tr-TR" sz="2000" dirty="0" err="1">
                <a:latin typeface="Times New Roman" panose="02020603050405020304" pitchFamily="18" charset="0"/>
                <a:cs typeface="Times New Roman" panose="02020603050405020304" pitchFamily="18" charset="0"/>
              </a:rPr>
              <a:t>dökümanlara</a:t>
            </a:r>
            <a:r>
              <a:rPr lang="tr-TR" sz="2000" dirty="0">
                <a:latin typeface="Times New Roman" panose="02020603050405020304" pitchFamily="18" charset="0"/>
                <a:cs typeface="Times New Roman" panose="02020603050405020304" pitchFamily="18" charset="0"/>
              </a:rPr>
              <a:t> (form, belge, el  kitabı vb.) dayanmaz.</a:t>
            </a:r>
          </a:p>
          <a:p>
            <a:pPr marL="468338" lvl="1" algn="just">
              <a:lnSpc>
                <a:spcPct val="150000"/>
              </a:lnSpc>
              <a:tabLst>
                <a:tab pos="1664002" algn="l"/>
              </a:tabLst>
            </a:pPr>
            <a:endParaRP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724072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1043868" y="155793"/>
            <a:ext cx="10986207" cy="728889"/>
          </a:xfrm>
        </p:spPr>
        <p:txBody>
          <a:bodyPr>
            <a:normAutofit/>
          </a:bodyPr>
          <a:lstStyle/>
          <a:p>
            <a:r>
              <a:rPr lang="tr-TR" sz="2800" b="1" dirty="0">
                <a:latin typeface="Times New Roman" panose="02020603050405020304" pitchFamily="18" charset="0"/>
                <a:cs typeface="Times New Roman" panose="02020603050405020304" pitchFamily="18" charset="0"/>
              </a:rPr>
              <a:t>MALİ HİZMETLER BİRİMİ</a:t>
            </a:r>
          </a:p>
        </p:txBody>
      </p:sp>
      <p:sp>
        <p:nvSpPr>
          <p:cNvPr id="5" name="Metin kutusu 4"/>
          <p:cNvSpPr txBox="1"/>
          <p:nvPr/>
        </p:nvSpPr>
        <p:spPr>
          <a:xfrm>
            <a:off x="2669015" y="2501253"/>
            <a:ext cx="6859570" cy="923330"/>
          </a:xfrm>
          <a:prstGeom prst="rect">
            <a:avLst/>
          </a:prstGeom>
          <a:noFill/>
        </p:spPr>
        <p:txBody>
          <a:bodyPr wrap="none" rtlCol="0">
            <a:spAutoFit/>
          </a:bodyPr>
          <a:lstStyle/>
          <a:p>
            <a:r>
              <a:rPr lang="tr-TR" sz="5400" b="1" dirty="0">
                <a:latin typeface="Times New Roman" panose="02020603050405020304" pitchFamily="18" charset="0"/>
                <a:cs typeface="Times New Roman" panose="02020603050405020304" pitchFamily="18" charset="0"/>
              </a:rPr>
              <a:t>TEŞEKKÜR EDERİZ</a:t>
            </a:r>
          </a:p>
        </p:txBody>
      </p:sp>
      <p:cxnSp>
        <p:nvCxnSpPr>
          <p:cNvPr id="7" name="Düz Bağlayıcı 6"/>
          <p:cNvCxnSpPr/>
          <p:nvPr/>
        </p:nvCxnSpPr>
        <p:spPr>
          <a:xfrm>
            <a:off x="2670984" y="5060845"/>
            <a:ext cx="13490" cy="1483486"/>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Metin kutusu 7"/>
          <p:cNvSpPr txBox="1"/>
          <p:nvPr/>
        </p:nvSpPr>
        <p:spPr>
          <a:xfrm>
            <a:off x="2640142" y="5050070"/>
            <a:ext cx="5219059" cy="1200329"/>
          </a:xfrm>
          <a:prstGeom prst="rect">
            <a:avLst/>
          </a:prstGeom>
          <a:noFill/>
        </p:spPr>
        <p:txBody>
          <a:bodyPr wrap="square" rtlCol="0">
            <a:spAutoFit/>
          </a:bodyPr>
          <a:lstStyle/>
          <a:p>
            <a:r>
              <a:rPr lang="tr-TR" sz="1200" dirty="0" smtClean="0">
                <a:latin typeface="Times New Roman" panose="02020603050405020304" pitchFamily="18" charset="0"/>
                <a:cs typeface="Times New Roman" panose="02020603050405020304" pitchFamily="18" charset="0"/>
              </a:rPr>
              <a:t>Mersin </a:t>
            </a:r>
            <a:r>
              <a:rPr lang="tr-TR" sz="1200" dirty="0">
                <a:latin typeface="Times New Roman" panose="02020603050405020304" pitchFamily="18" charset="0"/>
                <a:cs typeface="Times New Roman" panose="02020603050405020304" pitchFamily="18" charset="0"/>
              </a:rPr>
              <a:t>İl Sağlık Müdürlüğü</a:t>
            </a:r>
          </a:p>
          <a:p>
            <a:r>
              <a:rPr lang="tr-TR" sz="1200" dirty="0">
                <a:latin typeface="Times New Roman" panose="02020603050405020304" pitchFamily="18" charset="0"/>
                <a:cs typeface="Times New Roman" panose="02020603050405020304" pitchFamily="18" charset="0"/>
              </a:rPr>
              <a:t>Mali Hizmetler Birimi (İç Kontrol </a:t>
            </a:r>
            <a:r>
              <a:rPr lang="tr-TR" sz="1200" dirty="0" smtClean="0">
                <a:latin typeface="Times New Roman" panose="02020603050405020304" pitchFamily="18" charset="0"/>
                <a:cs typeface="Times New Roman" panose="02020603050405020304" pitchFamily="18" charset="0"/>
              </a:rPr>
              <a:t>)</a:t>
            </a:r>
            <a:endParaRPr lang="tr-TR" sz="1200" dirty="0">
              <a:latin typeface="Times New Roman" panose="02020603050405020304" pitchFamily="18" charset="0"/>
              <a:cs typeface="Times New Roman" panose="02020603050405020304" pitchFamily="18" charset="0"/>
            </a:endParaRPr>
          </a:p>
          <a:p>
            <a:endParaRPr lang="tr-TR" sz="1200" dirty="0">
              <a:latin typeface="Times New Roman" panose="02020603050405020304" pitchFamily="18" charset="0"/>
              <a:cs typeface="Times New Roman" panose="02020603050405020304" pitchFamily="18" charset="0"/>
            </a:endParaRPr>
          </a:p>
          <a:p>
            <a:r>
              <a:rPr lang="tr-TR" sz="1200" dirty="0" smtClean="0">
                <a:latin typeface="Times New Roman" panose="02020603050405020304" pitchFamily="18" charset="0"/>
                <a:cs typeface="Times New Roman" panose="02020603050405020304" pitchFamily="18" charset="0"/>
              </a:rPr>
              <a:t>Adres</a:t>
            </a:r>
            <a:r>
              <a:rPr lang="tr-TR" sz="1200" dirty="0">
                <a:latin typeface="Times New Roman" panose="02020603050405020304" pitchFamily="18" charset="0"/>
                <a:cs typeface="Times New Roman" panose="02020603050405020304" pitchFamily="18" charset="0"/>
              </a:rPr>
              <a:t>: </a:t>
            </a:r>
            <a:r>
              <a:rPr lang="tr-TR" sz="1200" dirty="0" err="1">
                <a:latin typeface="Times New Roman" panose="02020603050405020304" pitchFamily="18" charset="0"/>
                <a:cs typeface="Times New Roman" panose="02020603050405020304" pitchFamily="18" charset="0"/>
              </a:rPr>
              <a:t>Camişerif</a:t>
            </a:r>
            <a:r>
              <a:rPr lang="tr-TR" sz="1200" dirty="0">
                <a:latin typeface="Times New Roman" panose="02020603050405020304" pitchFamily="18" charset="0"/>
                <a:cs typeface="Times New Roman" panose="02020603050405020304" pitchFamily="18" charset="0"/>
              </a:rPr>
              <a:t> Mah. İsmet İnönü </a:t>
            </a:r>
            <a:r>
              <a:rPr lang="tr-TR" sz="1200" dirty="0" err="1">
                <a:latin typeface="Times New Roman" panose="02020603050405020304" pitchFamily="18" charset="0"/>
                <a:cs typeface="Times New Roman" panose="02020603050405020304" pitchFamily="18" charset="0"/>
              </a:rPr>
              <a:t>Blv</a:t>
            </a:r>
            <a:r>
              <a:rPr lang="tr-TR" sz="1200" dirty="0">
                <a:latin typeface="Times New Roman" panose="02020603050405020304" pitchFamily="18" charset="0"/>
                <a:cs typeface="Times New Roman" panose="02020603050405020304" pitchFamily="18" charset="0"/>
              </a:rPr>
              <a:t>. No:84   </a:t>
            </a:r>
            <a:r>
              <a:rPr lang="tr-TR" sz="1200" dirty="0" smtClean="0">
                <a:latin typeface="Times New Roman" panose="02020603050405020304" pitchFamily="18" charset="0"/>
                <a:cs typeface="Times New Roman" panose="02020603050405020304" pitchFamily="18" charset="0"/>
              </a:rPr>
              <a:t>Akdeniz/MERSİN</a:t>
            </a:r>
          </a:p>
          <a:p>
            <a:r>
              <a:rPr lang="tr-TR" sz="1200" dirty="0" smtClean="0">
                <a:latin typeface="Times New Roman" panose="02020603050405020304" pitchFamily="18" charset="0"/>
                <a:cs typeface="Times New Roman" panose="02020603050405020304" pitchFamily="18" charset="0"/>
              </a:rPr>
              <a:t>E-posta: </a:t>
            </a:r>
            <a:r>
              <a:rPr lang="tr-TR" sz="1200" dirty="0" smtClean="0">
                <a:latin typeface="Times New Roman" panose="02020603050405020304" pitchFamily="18" charset="0"/>
                <a:cs typeface="Times New Roman" panose="02020603050405020304" pitchFamily="18" charset="0"/>
                <a:hlinkClick r:id="rId2"/>
              </a:rPr>
              <a:t>mersin.ickontrol@saglik.gov.tr</a:t>
            </a:r>
            <a:endParaRPr lang="tr-TR" sz="1200" dirty="0" smtClean="0">
              <a:latin typeface="Times New Roman" panose="02020603050405020304" pitchFamily="18" charset="0"/>
              <a:cs typeface="Times New Roman" panose="02020603050405020304" pitchFamily="18" charset="0"/>
            </a:endParaRPr>
          </a:p>
          <a:p>
            <a:r>
              <a:rPr lang="tr-TR" sz="1200" dirty="0">
                <a:latin typeface="Times New Roman" panose="02020603050405020304" pitchFamily="18" charset="0"/>
                <a:cs typeface="Times New Roman" panose="02020603050405020304" pitchFamily="18" charset="0"/>
              </a:rPr>
              <a:t>SANTRAL PBX 0 324 238 80 </a:t>
            </a:r>
            <a:r>
              <a:rPr lang="tr-TR" sz="1200" dirty="0" smtClean="0">
                <a:latin typeface="Times New Roman" panose="02020603050405020304" pitchFamily="18" charset="0"/>
                <a:cs typeface="Times New Roman" panose="02020603050405020304" pitchFamily="18" charset="0"/>
              </a:rPr>
              <a:t>83 - 182</a:t>
            </a:r>
            <a:endParaRPr lang="tr-TR" sz="1200" dirty="0">
              <a:latin typeface="Times New Roman" panose="02020603050405020304" pitchFamily="18" charset="0"/>
              <a:cs typeface="Times New Roman" panose="02020603050405020304" pitchFamily="18" charset="0"/>
            </a:endParaRPr>
          </a:p>
        </p:txBody>
      </p:sp>
      <p:pic>
        <p:nvPicPr>
          <p:cNvPr id="9" name="Resim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7643" y="4660154"/>
            <a:ext cx="1980477" cy="1980160"/>
          </a:xfrm>
          <a:prstGeom prst="rect">
            <a:avLst/>
          </a:prstGeom>
        </p:spPr>
      </p:pic>
      <p:cxnSp>
        <p:nvCxnSpPr>
          <p:cNvPr id="10" name="Düz Bağlayıcı 9"/>
          <p:cNvCxnSpPr/>
          <p:nvPr/>
        </p:nvCxnSpPr>
        <p:spPr>
          <a:xfrm>
            <a:off x="2602340" y="5050070"/>
            <a:ext cx="13490" cy="1483486"/>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7953735" y="5058920"/>
            <a:ext cx="13490" cy="1483486"/>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7886216" y="5060845"/>
            <a:ext cx="13490" cy="1483486"/>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Slayt Numarası Yer Tutucusu 2"/>
          <p:cNvSpPr>
            <a:spLocks noGrp="1"/>
          </p:cNvSpPr>
          <p:nvPr>
            <p:ph type="sldNum" sz="quarter" idx="10"/>
          </p:nvPr>
        </p:nvSpPr>
        <p:spPr/>
        <p:txBody>
          <a:bodyPr/>
          <a:lstStyle/>
          <a:p>
            <a:pPr>
              <a:defRPr/>
            </a:pPr>
            <a:fld id="{104204BE-466C-4FCD-980B-D321A1B2D829}" type="slidenum">
              <a:rPr lang="tr-TR" smtClean="0"/>
              <a:pPr>
                <a:defRPr/>
              </a:pPr>
              <a:t>30</a:t>
            </a:fld>
            <a:endParaRPr lang="tr-TR" dirty="0"/>
          </a:p>
        </p:txBody>
      </p:sp>
      <p:sp>
        <p:nvSpPr>
          <p:cNvPr id="14" name="Metin kutusu 13"/>
          <p:cNvSpPr txBox="1"/>
          <p:nvPr/>
        </p:nvSpPr>
        <p:spPr>
          <a:xfrm>
            <a:off x="8267705" y="5296291"/>
            <a:ext cx="3624920" cy="1015663"/>
          </a:xfrm>
          <a:prstGeom prst="rect">
            <a:avLst/>
          </a:prstGeom>
          <a:noFill/>
        </p:spPr>
        <p:txBody>
          <a:bodyPr wrap="square" rtlCol="0">
            <a:spAutoFit/>
          </a:bodyPr>
          <a:lstStyle/>
          <a:p>
            <a:r>
              <a:rPr lang="tr-TR" sz="2000" b="1" dirty="0" smtClean="0">
                <a:latin typeface="Times New Roman" panose="02020603050405020304" pitchFamily="18" charset="0"/>
                <a:cs typeface="Times New Roman" panose="02020603050405020304" pitchFamily="18" charset="0"/>
              </a:rPr>
              <a:t>HASAN TANDOĞAN</a:t>
            </a:r>
          </a:p>
          <a:p>
            <a:endParaRPr lang="tr-TR" sz="2000" b="1" dirty="0" smtClean="0">
              <a:latin typeface="Times New Roman" panose="02020603050405020304" pitchFamily="18" charset="0"/>
              <a:cs typeface="Times New Roman" panose="02020603050405020304" pitchFamily="18" charset="0"/>
            </a:endParaRPr>
          </a:p>
          <a:p>
            <a:r>
              <a:rPr lang="tr-TR" sz="2000" b="1" dirty="0" smtClean="0">
                <a:latin typeface="Times New Roman" panose="02020603050405020304" pitchFamily="18" charset="0"/>
                <a:cs typeface="Times New Roman" panose="02020603050405020304" pitchFamily="18" charset="0"/>
              </a:rPr>
              <a:t>ZEKİ ÇETER</a:t>
            </a:r>
            <a:endParaRPr lang="tr-T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6033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dirty="0">
                <a:solidFill>
                  <a:srgbClr val="C00000"/>
                </a:solidFill>
                <a:latin typeface="Times New Roman" panose="02020603050405020304" pitchFamily="18" charset="0"/>
                <a:cs typeface="Times New Roman" panose="02020603050405020304" pitchFamily="18" charset="0"/>
              </a:rPr>
              <a:t>İÇ KONTROLÜN TARİHÇESİ</a:t>
            </a:r>
            <a:endParaRPr sz="2540" dirty="0">
              <a:solidFill>
                <a:srgbClr val="FF0000"/>
              </a:solidFill>
              <a:latin typeface="Times New Roman" panose="02020603050405020304" pitchFamily="18" charset="0"/>
              <a:cs typeface="Times New Roman" panose="02020603050405020304" pitchFamily="18" charset="0"/>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6" name="object 5">
            <a:extLst>
              <a:ext uri="{FF2B5EF4-FFF2-40B4-BE49-F238E27FC236}">
                <a16:creationId xmlns="" xmlns:a16="http://schemas.microsoft.com/office/drawing/2014/main" id="{96E3D2D6-5CD3-49E4-9B40-C1E812125712}"/>
              </a:ext>
            </a:extLst>
          </p:cNvPr>
          <p:cNvSpPr/>
          <p:nvPr/>
        </p:nvSpPr>
        <p:spPr>
          <a:xfrm>
            <a:off x="10367248" y="1305292"/>
            <a:ext cx="1391539" cy="2123708"/>
          </a:xfrm>
          <a:prstGeom prst="rect">
            <a:avLst/>
          </a:prstGeom>
          <a:blipFill>
            <a:blip r:embed="rId3" cstate="print"/>
            <a:stretch>
              <a:fillRect/>
            </a:stretch>
          </a:blipFill>
        </p:spPr>
        <p:txBody>
          <a:bodyPr wrap="square" lIns="0" tIns="0" rIns="0" bIns="0" rtlCol="0"/>
          <a:lstStyle/>
          <a:p>
            <a:endParaRPr sz="1984"/>
          </a:p>
        </p:txBody>
      </p:sp>
      <p:sp>
        <p:nvSpPr>
          <p:cNvPr id="7" name="object 3">
            <a:extLst>
              <a:ext uri="{FF2B5EF4-FFF2-40B4-BE49-F238E27FC236}">
                <a16:creationId xmlns="" xmlns:a16="http://schemas.microsoft.com/office/drawing/2014/main" id="{BE14E926-6B52-4F7E-A8A9-7589A573B8AD}"/>
              </a:ext>
            </a:extLst>
          </p:cNvPr>
          <p:cNvSpPr txBox="1"/>
          <p:nvPr/>
        </p:nvSpPr>
        <p:spPr>
          <a:xfrm>
            <a:off x="1065630" y="1994612"/>
            <a:ext cx="8749592" cy="2322460"/>
          </a:xfrm>
          <a:prstGeom prst="rect">
            <a:avLst/>
          </a:prstGeom>
        </p:spPr>
        <p:txBody>
          <a:bodyPr vert="horz" wrap="square" lIns="0" tIns="13999" rIns="0" bIns="0" rtlCol="0">
            <a:spAutoFit/>
          </a:bodyPr>
          <a:lstStyle/>
          <a:p>
            <a:pPr marL="849178" marR="5600" lvl="1" indent="-377979" algn="just">
              <a:lnSpc>
                <a:spcPct val="150000"/>
              </a:lnSpc>
              <a:buFont typeface="Liberation Sans"/>
              <a:buChar char="•"/>
              <a:tabLst>
                <a:tab pos="391978" algn="l"/>
              </a:tabLst>
            </a:pPr>
            <a:r>
              <a:rPr sz="2000" spc="-6" dirty="0">
                <a:latin typeface="Times New Roman" panose="02020603050405020304" pitchFamily="18" charset="0"/>
                <a:cs typeface="Times New Roman" panose="02020603050405020304" pitchFamily="18" charset="0"/>
              </a:rPr>
              <a:t>İç </a:t>
            </a:r>
            <a:r>
              <a:rPr sz="2000" spc="-11" dirty="0">
                <a:latin typeface="Times New Roman" panose="02020603050405020304" pitchFamily="18" charset="0"/>
                <a:cs typeface="Times New Roman" panose="02020603050405020304" pitchFamily="18" charset="0"/>
              </a:rPr>
              <a:t>kontrolün </a:t>
            </a:r>
            <a:r>
              <a:rPr sz="2000" dirty="0">
                <a:latin typeface="Times New Roman" panose="02020603050405020304" pitchFamily="18" charset="0"/>
                <a:cs typeface="Times New Roman" panose="02020603050405020304" pitchFamily="18" charset="0"/>
              </a:rPr>
              <a:t>gündeme </a:t>
            </a:r>
            <a:r>
              <a:rPr sz="2000" spc="-6" dirty="0">
                <a:latin typeface="Times New Roman" panose="02020603050405020304" pitchFamily="18" charset="0"/>
                <a:cs typeface="Times New Roman" panose="02020603050405020304" pitchFamily="18" charset="0"/>
              </a:rPr>
              <a:t>gelişi, 1970’lerin ortalarında  </a:t>
            </a:r>
            <a:r>
              <a:rPr sz="2000" spc="-6" dirty="0" err="1">
                <a:latin typeface="Times New Roman" panose="02020603050405020304" pitchFamily="18" charset="0"/>
                <a:cs typeface="Times New Roman" panose="02020603050405020304" pitchFamily="18" charset="0"/>
              </a:rPr>
              <a:t>Amerika’da</a:t>
            </a:r>
            <a:r>
              <a:rPr sz="2000" spc="-6" dirty="0">
                <a:latin typeface="Times New Roman" panose="02020603050405020304" pitchFamily="18" charset="0"/>
                <a:cs typeface="Times New Roman" panose="02020603050405020304" pitchFamily="18" charset="0"/>
              </a:rPr>
              <a:t> </a:t>
            </a:r>
            <a:r>
              <a:rPr sz="2000" spc="-17" dirty="0" smtClean="0">
                <a:latin typeface="Times New Roman" panose="02020603050405020304" pitchFamily="18" charset="0"/>
                <a:cs typeface="Times New Roman" panose="02020603050405020304" pitchFamily="18" charset="0"/>
              </a:rPr>
              <a:t>Watergate</a:t>
            </a:r>
            <a:r>
              <a:rPr lang="tr-TR" sz="2000" spc="-17" dirty="0" smtClean="0">
                <a:latin typeface="Times New Roman" panose="02020603050405020304" pitchFamily="18" charset="0"/>
                <a:cs typeface="Times New Roman" panose="02020603050405020304" pitchFamily="18" charset="0"/>
              </a:rPr>
              <a:t> skandalı sonucu </a:t>
            </a:r>
            <a:r>
              <a:rPr sz="2000" spc="-6" dirty="0" err="1" smtClean="0">
                <a:latin typeface="Times New Roman" panose="02020603050405020304" pitchFamily="18" charset="0"/>
                <a:cs typeface="Times New Roman" panose="02020603050405020304" pitchFamily="18" charset="0"/>
              </a:rPr>
              <a:t>savcısının</a:t>
            </a:r>
            <a:r>
              <a:rPr sz="2000" spc="-6" dirty="0" smtClean="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konuya dikkat  çekmesi </a:t>
            </a:r>
            <a:r>
              <a:rPr sz="2000" spc="-6" dirty="0">
                <a:latin typeface="Times New Roman" panose="02020603050405020304" pitchFamily="18" charset="0"/>
                <a:cs typeface="Times New Roman" panose="02020603050405020304" pitchFamily="18" charset="0"/>
              </a:rPr>
              <a:t>ile</a:t>
            </a:r>
            <a:r>
              <a:rPr sz="2000" spc="6" dirty="0">
                <a:latin typeface="Times New Roman" panose="02020603050405020304" pitchFamily="18" charset="0"/>
                <a:cs typeface="Times New Roman" panose="02020603050405020304" pitchFamily="18" charset="0"/>
              </a:rPr>
              <a:t> </a:t>
            </a:r>
            <a:r>
              <a:rPr sz="2000" spc="-22" dirty="0">
                <a:latin typeface="Times New Roman" panose="02020603050405020304" pitchFamily="18" charset="0"/>
                <a:cs typeface="Times New Roman" panose="02020603050405020304" pitchFamily="18" charset="0"/>
              </a:rPr>
              <a:t>olmuştur.</a:t>
            </a:r>
            <a:endParaRPr sz="2000" dirty="0">
              <a:latin typeface="Times New Roman" panose="02020603050405020304" pitchFamily="18" charset="0"/>
              <a:cs typeface="Times New Roman" panose="02020603050405020304" pitchFamily="18" charset="0"/>
            </a:endParaRPr>
          </a:p>
          <a:p>
            <a:pPr marL="849178" marR="6300" lvl="1" indent="-377979" algn="just">
              <a:lnSpc>
                <a:spcPct val="150000"/>
              </a:lnSpc>
              <a:buChar char="•"/>
              <a:tabLst>
                <a:tab pos="391978" algn="l"/>
              </a:tabLst>
            </a:pPr>
            <a:r>
              <a:rPr sz="2000" spc="-17" dirty="0">
                <a:latin typeface="Times New Roman" panose="02020603050405020304" pitchFamily="18" charset="0"/>
                <a:cs typeface="Times New Roman" panose="02020603050405020304" pitchFamily="18" charset="0"/>
              </a:rPr>
              <a:t>Watergate</a:t>
            </a:r>
            <a:r>
              <a:rPr sz="2000" spc="794" dirty="0">
                <a:latin typeface="Times New Roman" panose="02020603050405020304" pitchFamily="18" charset="0"/>
                <a:cs typeface="Times New Roman" panose="02020603050405020304" pitchFamily="18" charset="0"/>
              </a:rPr>
              <a:t> </a:t>
            </a:r>
            <a:r>
              <a:rPr sz="2000" spc="-6" dirty="0">
                <a:latin typeface="Times New Roman" panose="02020603050405020304" pitchFamily="18" charset="0"/>
                <a:cs typeface="Times New Roman" panose="02020603050405020304" pitchFamily="18" charset="0"/>
              </a:rPr>
              <a:t>araştırmalarının </a:t>
            </a:r>
            <a:r>
              <a:rPr sz="2000" dirty="0">
                <a:latin typeface="Times New Roman" panose="02020603050405020304" pitchFamily="18" charset="0"/>
                <a:cs typeface="Times New Roman" panose="02020603050405020304" pitchFamily="18" charset="0"/>
              </a:rPr>
              <a:t>sonucunda </a:t>
            </a:r>
            <a:r>
              <a:rPr sz="2000" spc="-6" dirty="0">
                <a:latin typeface="Times New Roman" panose="02020603050405020304" pitchFamily="18" charset="0"/>
                <a:cs typeface="Times New Roman" panose="02020603050405020304" pitchFamily="18" charset="0"/>
              </a:rPr>
              <a:t>1977’de  </a:t>
            </a:r>
            <a:r>
              <a:rPr sz="2000" dirty="0">
                <a:latin typeface="Times New Roman" panose="02020603050405020304" pitchFamily="18" charset="0"/>
                <a:cs typeface="Times New Roman" panose="02020603050405020304" pitchFamily="18" charset="0"/>
              </a:rPr>
              <a:t>ana teması </a:t>
            </a:r>
            <a:r>
              <a:rPr sz="2000" spc="-6" dirty="0">
                <a:latin typeface="Times New Roman" panose="02020603050405020304" pitchFamily="18" charset="0"/>
                <a:cs typeface="Times New Roman" panose="02020603050405020304" pitchFamily="18" charset="0"/>
              </a:rPr>
              <a:t>iç kontrol olan </a:t>
            </a:r>
            <a:r>
              <a:rPr sz="2000" spc="-28" dirty="0">
                <a:latin typeface="Times New Roman" panose="02020603050405020304" pitchFamily="18" charset="0"/>
                <a:cs typeface="Times New Roman" panose="02020603050405020304" pitchFamily="18" charset="0"/>
              </a:rPr>
              <a:t>“Yabancı </a:t>
            </a:r>
            <a:r>
              <a:rPr sz="2000" spc="-39" dirty="0">
                <a:latin typeface="Times New Roman" panose="02020603050405020304" pitchFamily="18" charset="0"/>
                <a:cs typeface="Times New Roman" panose="02020603050405020304" pitchFamily="18" charset="0"/>
              </a:rPr>
              <a:t>Yolsuzluk  </a:t>
            </a:r>
            <a:r>
              <a:rPr sz="2000" dirty="0">
                <a:latin typeface="Times New Roman" panose="02020603050405020304" pitchFamily="18" charset="0"/>
                <a:cs typeface="Times New Roman" panose="02020603050405020304" pitchFamily="18" charset="0"/>
              </a:rPr>
              <a:t>Kanunu” </a:t>
            </a:r>
            <a:r>
              <a:rPr sz="2000" spc="-6" dirty="0">
                <a:latin typeface="Times New Roman" panose="02020603050405020304" pitchFamily="18" charset="0"/>
                <a:cs typeface="Times New Roman" panose="02020603050405020304" pitchFamily="18" charset="0"/>
              </a:rPr>
              <a:t>(Foreign Corrupt Practices Act) yürürlüğe  </a:t>
            </a:r>
            <a:r>
              <a:rPr sz="2000" spc="-22" dirty="0">
                <a:latin typeface="Times New Roman" panose="02020603050405020304" pitchFamily="18" charset="0"/>
                <a:cs typeface="Times New Roman" panose="02020603050405020304" pitchFamily="18" charset="0"/>
              </a:rPr>
              <a:t>girmiştir.</a:t>
            </a:r>
            <a:endParaRPr sz="2000" dirty="0">
              <a:latin typeface="Times New Roman" panose="02020603050405020304" pitchFamily="18" charset="0"/>
              <a:cs typeface="Times New Roman" panose="02020603050405020304" pitchFamily="18" charset="0"/>
            </a:endParaRPr>
          </a:p>
        </p:txBody>
      </p:sp>
      <p:sp>
        <p:nvSpPr>
          <p:cNvPr id="9" name="object 2">
            <a:extLst>
              <a:ext uri="{FF2B5EF4-FFF2-40B4-BE49-F238E27FC236}">
                <a16:creationId xmlns="" xmlns:a16="http://schemas.microsoft.com/office/drawing/2014/main" id="{A955CE31-EBFE-4072-A19B-249667A01EC1}"/>
              </a:ext>
            </a:extLst>
          </p:cNvPr>
          <p:cNvSpPr/>
          <p:nvPr/>
        </p:nvSpPr>
        <p:spPr>
          <a:xfrm>
            <a:off x="1065628" y="4367342"/>
            <a:ext cx="1626730" cy="2281902"/>
          </a:xfrm>
          <a:prstGeom prst="rect">
            <a:avLst/>
          </a:prstGeom>
          <a:blipFill>
            <a:blip r:embed="rId4" cstate="print"/>
            <a:stretch>
              <a:fillRect/>
            </a:stretch>
          </a:blipFill>
        </p:spPr>
        <p:txBody>
          <a:bodyPr wrap="square" lIns="0" tIns="0" rIns="0" bIns="0" rtlCol="0"/>
          <a:lstStyle/>
          <a:p>
            <a:endParaRPr sz="1984"/>
          </a:p>
        </p:txBody>
      </p:sp>
    </p:spTree>
    <p:extLst>
      <p:ext uri="{BB962C8B-B14F-4D97-AF65-F5344CB8AC3E}">
        <p14:creationId xmlns:p14="http://schemas.microsoft.com/office/powerpoint/2010/main" val="119598428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dirty="0">
                <a:solidFill>
                  <a:srgbClr val="C00000"/>
                </a:solidFill>
                <a:latin typeface="Times New Roman" panose="02020603050405020304" pitchFamily="18" charset="0"/>
                <a:cs typeface="Times New Roman" panose="02020603050405020304" pitchFamily="18" charset="0"/>
              </a:rPr>
              <a:t>İÇ KONTROLÜN TARİHÇESİ</a:t>
            </a:r>
            <a:endParaRPr sz="2540" dirty="0">
              <a:solidFill>
                <a:srgbClr val="FF0000"/>
              </a:solidFill>
              <a:latin typeface="Times New Roman" panose="02020603050405020304" pitchFamily="18" charset="0"/>
              <a:cs typeface="Times New Roman" panose="02020603050405020304" pitchFamily="18" charset="0"/>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6" name="object 3">
            <a:extLst>
              <a:ext uri="{FF2B5EF4-FFF2-40B4-BE49-F238E27FC236}">
                <a16:creationId xmlns="" xmlns:a16="http://schemas.microsoft.com/office/drawing/2014/main" id="{FA6A9D89-0DC9-4FB9-B6F0-66A85386F1A5}"/>
              </a:ext>
            </a:extLst>
          </p:cNvPr>
          <p:cNvSpPr txBox="1"/>
          <p:nvPr/>
        </p:nvSpPr>
        <p:spPr>
          <a:xfrm>
            <a:off x="1067149" y="1994602"/>
            <a:ext cx="8482906" cy="2784125"/>
          </a:xfrm>
          <a:prstGeom prst="rect">
            <a:avLst/>
          </a:prstGeom>
        </p:spPr>
        <p:txBody>
          <a:bodyPr vert="horz" wrap="square" lIns="0" tIns="13999" rIns="0" bIns="0" rtlCol="0">
            <a:spAutoFit/>
          </a:bodyPr>
          <a:lstStyle/>
          <a:p>
            <a:pPr marL="391978" indent="-377979">
              <a:lnSpc>
                <a:spcPct val="150000"/>
              </a:lnSpc>
              <a:buFont typeface="Liberation Sans"/>
              <a:buChar char="•"/>
              <a:tabLst>
                <a:tab pos="391278" algn="l"/>
                <a:tab pos="391978" algn="l"/>
                <a:tab pos="1616909" algn="l"/>
                <a:tab pos="3113424" algn="l"/>
                <a:tab pos="4315956" algn="l"/>
                <a:tab pos="5388296" algn="l"/>
              </a:tabLst>
            </a:pPr>
            <a:r>
              <a:rPr sz="2000" dirty="0">
                <a:latin typeface="Times New Roman" panose="02020603050405020304" pitchFamily="18" charset="0"/>
                <a:cs typeface="Times New Roman" panose="02020603050405020304" pitchFamily="18" charset="0"/>
              </a:rPr>
              <a:t>1985</a:t>
            </a:r>
            <a:r>
              <a:rPr lang="tr-TR" sz="2000" dirty="0">
                <a:latin typeface="Times New Roman" panose="02020603050405020304" pitchFamily="18" charset="0"/>
                <a:cs typeface="Times New Roman" panose="02020603050405020304" pitchFamily="18" charset="0"/>
              </a:rPr>
              <a:t> </a:t>
            </a:r>
            <a:r>
              <a:rPr sz="2000" spc="-6" dirty="0" err="1">
                <a:latin typeface="Times New Roman" panose="02020603050405020304" pitchFamily="18" charset="0"/>
                <a:cs typeface="Times New Roman" panose="02020603050405020304" pitchFamily="18" charset="0"/>
              </a:rPr>
              <a:t>yılında</a:t>
            </a:r>
            <a:r>
              <a:rPr lang="tr-TR" sz="2000" spc="-6" dirty="0">
                <a:latin typeface="Times New Roman" panose="02020603050405020304" pitchFamily="18" charset="0"/>
                <a:cs typeface="Times New Roman" panose="02020603050405020304" pitchFamily="18" charset="0"/>
              </a:rPr>
              <a:t> </a:t>
            </a:r>
            <a:r>
              <a:rPr sz="2000" spc="-6" dirty="0" err="1">
                <a:latin typeface="Times New Roman" panose="02020603050405020304" pitchFamily="18" charset="0"/>
                <a:cs typeface="Times New Roman" panose="02020603050405020304" pitchFamily="18" charset="0"/>
              </a:rPr>
              <a:t>Hileli</a:t>
            </a:r>
            <a:r>
              <a:rPr lang="tr-TR" sz="2000" spc="-6" dirty="0">
                <a:latin typeface="Times New Roman" panose="02020603050405020304" pitchFamily="18" charset="0"/>
                <a:cs typeface="Times New Roman" panose="02020603050405020304" pitchFamily="18" charset="0"/>
              </a:rPr>
              <a:t> </a:t>
            </a:r>
            <a:r>
              <a:rPr sz="2000" spc="-6" dirty="0">
                <a:latin typeface="Times New Roman" panose="02020603050405020304" pitchFamily="18" charset="0"/>
                <a:cs typeface="Times New Roman" panose="02020603050405020304" pitchFamily="18" charset="0"/>
              </a:rPr>
              <a:t>Mali</a:t>
            </a:r>
            <a:r>
              <a:rPr lang="tr-TR" sz="2000" spc="-6" dirty="0">
                <a:latin typeface="Times New Roman" panose="02020603050405020304" pitchFamily="18" charset="0"/>
                <a:cs typeface="Times New Roman" panose="02020603050405020304" pitchFamily="18" charset="0"/>
              </a:rPr>
              <a:t> </a:t>
            </a:r>
            <a:r>
              <a:rPr sz="2000" spc="-6" dirty="0" err="1">
                <a:latin typeface="Times New Roman" panose="02020603050405020304" pitchFamily="18" charset="0"/>
                <a:cs typeface="Times New Roman" panose="02020603050405020304" pitchFamily="18" charset="0"/>
              </a:rPr>
              <a:t>Raporlama</a:t>
            </a:r>
            <a:r>
              <a:rPr lang="tr-TR" sz="2000" spc="-6" dirty="0">
                <a:latin typeface="Times New Roman" panose="02020603050405020304" pitchFamily="18" charset="0"/>
                <a:cs typeface="Times New Roman" panose="02020603050405020304" pitchFamily="18" charset="0"/>
              </a:rPr>
              <a:t> il</a:t>
            </a:r>
            <a:r>
              <a:rPr lang="tr-TR" sz="2000" dirty="0">
                <a:latin typeface="Times New Roman" panose="02020603050405020304" pitchFamily="18" charset="0"/>
                <a:cs typeface="Times New Roman" panose="02020603050405020304" pitchFamily="18" charset="0"/>
              </a:rPr>
              <a:t>e </a:t>
            </a:r>
            <a:r>
              <a:rPr lang="tr-TR" sz="2000" spc="-6" dirty="0">
                <a:latin typeface="Times New Roman" panose="02020603050405020304" pitchFamily="18" charset="0"/>
                <a:cs typeface="Times New Roman" panose="02020603050405020304" pitchFamily="18" charset="0"/>
              </a:rPr>
              <a:t>i</a:t>
            </a:r>
            <a:r>
              <a:rPr lang="tr-TR" sz="2000" spc="-11" dirty="0">
                <a:latin typeface="Times New Roman" panose="02020603050405020304" pitchFamily="18" charset="0"/>
                <a:cs typeface="Times New Roman" panose="02020603050405020304" pitchFamily="18" charset="0"/>
              </a:rPr>
              <a:t>l</a:t>
            </a:r>
            <a:r>
              <a:rPr lang="tr-TR" sz="2000" spc="6" dirty="0">
                <a:latin typeface="Times New Roman" panose="02020603050405020304" pitchFamily="18" charset="0"/>
                <a:cs typeface="Times New Roman" panose="02020603050405020304" pitchFamily="18" charset="0"/>
              </a:rPr>
              <a:t>g</a:t>
            </a:r>
            <a:r>
              <a:rPr lang="tr-TR" sz="2000" spc="-6" dirty="0">
                <a:latin typeface="Times New Roman" panose="02020603050405020304" pitchFamily="18" charset="0"/>
                <a:cs typeface="Times New Roman" panose="02020603050405020304" pitchFamily="18" charset="0"/>
              </a:rPr>
              <a:t>ili</a:t>
            </a:r>
            <a:r>
              <a:rPr lang="tr-TR" sz="2000" dirty="0">
                <a:latin typeface="Times New Roman" panose="02020603050405020304" pitchFamily="18" charset="0"/>
                <a:cs typeface="Times New Roman" panose="02020603050405020304" pitchFamily="18" charset="0"/>
              </a:rPr>
              <a:t> </a:t>
            </a:r>
            <a:r>
              <a:rPr lang="tr-TR" sz="2000" spc="-126" dirty="0" err="1">
                <a:solidFill>
                  <a:srgbClr val="FF0000"/>
                </a:solidFill>
                <a:latin typeface="Times New Roman" panose="02020603050405020304" pitchFamily="18" charset="0"/>
                <a:cs typeface="Times New Roman" panose="02020603050405020304" pitchFamily="18" charset="0"/>
              </a:rPr>
              <a:t>T</a:t>
            </a:r>
            <a:r>
              <a:rPr lang="tr-TR" sz="2000" dirty="0" err="1">
                <a:solidFill>
                  <a:srgbClr val="FF0000"/>
                </a:solidFill>
                <a:latin typeface="Times New Roman" panose="02020603050405020304" pitchFamily="18" charset="0"/>
                <a:cs typeface="Times New Roman" panose="02020603050405020304" pitchFamily="18" charset="0"/>
              </a:rPr>
              <a:t>r</a:t>
            </a:r>
            <a:r>
              <a:rPr lang="tr-TR" sz="2000" spc="6" dirty="0" err="1">
                <a:solidFill>
                  <a:srgbClr val="FF0000"/>
                </a:solidFill>
                <a:latin typeface="Times New Roman" panose="02020603050405020304" pitchFamily="18" charset="0"/>
                <a:cs typeface="Times New Roman" panose="02020603050405020304" pitchFamily="18" charset="0"/>
              </a:rPr>
              <a:t>ea</a:t>
            </a:r>
            <a:r>
              <a:rPr lang="tr-TR" sz="2000" spc="-6" dirty="0" err="1">
                <a:solidFill>
                  <a:srgbClr val="FF0000"/>
                </a:solidFill>
                <a:latin typeface="Times New Roman" panose="02020603050405020304" pitchFamily="18" charset="0"/>
                <a:cs typeface="Times New Roman" panose="02020603050405020304" pitchFamily="18" charset="0"/>
              </a:rPr>
              <a:t>dw</a:t>
            </a:r>
            <a:r>
              <a:rPr lang="tr-TR" sz="2000" spc="6" dirty="0" err="1">
                <a:solidFill>
                  <a:srgbClr val="FF0000"/>
                </a:solidFill>
                <a:latin typeface="Times New Roman" panose="02020603050405020304" pitchFamily="18" charset="0"/>
                <a:cs typeface="Times New Roman" panose="02020603050405020304" pitchFamily="18" charset="0"/>
              </a:rPr>
              <a:t>a</a:t>
            </a:r>
            <a:r>
              <a:rPr lang="tr-TR" sz="2000" dirty="0" err="1">
                <a:solidFill>
                  <a:srgbClr val="FF0000"/>
                </a:solidFill>
                <a:latin typeface="Times New Roman" panose="02020603050405020304" pitchFamily="18" charset="0"/>
                <a:cs typeface="Times New Roman" panose="02020603050405020304" pitchFamily="18" charset="0"/>
              </a:rPr>
              <a:t>y</a:t>
            </a:r>
            <a:r>
              <a:rPr lang="tr-TR" sz="2000" dirty="0">
                <a:solidFill>
                  <a:srgbClr val="FF0000"/>
                </a:solidFill>
                <a:latin typeface="Times New Roman" panose="02020603050405020304" pitchFamily="18" charset="0"/>
                <a:cs typeface="Times New Roman" panose="02020603050405020304" pitchFamily="18" charset="0"/>
              </a:rPr>
              <a:t> </a:t>
            </a:r>
            <a:r>
              <a:rPr lang="tr-TR" sz="2000" spc="-28" dirty="0">
                <a:solidFill>
                  <a:srgbClr val="FF0000"/>
                </a:solidFill>
                <a:latin typeface="Times New Roman" panose="02020603050405020304" pitchFamily="18" charset="0"/>
                <a:cs typeface="Times New Roman" panose="02020603050405020304" pitchFamily="18" charset="0"/>
              </a:rPr>
              <a:t>K</a:t>
            </a:r>
            <a:r>
              <a:rPr lang="tr-TR" sz="2000" spc="-17" dirty="0">
                <a:solidFill>
                  <a:srgbClr val="FF0000"/>
                </a:solidFill>
                <a:latin typeface="Times New Roman" panose="02020603050405020304" pitchFamily="18" charset="0"/>
                <a:cs typeface="Times New Roman" panose="02020603050405020304" pitchFamily="18" charset="0"/>
              </a:rPr>
              <a:t>o</a:t>
            </a:r>
            <a:r>
              <a:rPr lang="tr-TR" sz="2000" spc="6" dirty="0">
                <a:solidFill>
                  <a:srgbClr val="FF0000"/>
                </a:solidFill>
                <a:latin typeface="Times New Roman" panose="02020603050405020304" pitchFamily="18" charset="0"/>
                <a:cs typeface="Times New Roman" panose="02020603050405020304" pitchFamily="18" charset="0"/>
              </a:rPr>
              <a:t>m</a:t>
            </a:r>
            <a:r>
              <a:rPr lang="tr-TR" sz="2000" spc="-6" dirty="0">
                <a:solidFill>
                  <a:srgbClr val="FF0000"/>
                </a:solidFill>
                <a:latin typeface="Times New Roman" panose="02020603050405020304" pitchFamily="18" charset="0"/>
                <a:cs typeface="Times New Roman" panose="02020603050405020304" pitchFamily="18" charset="0"/>
              </a:rPr>
              <a:t>i</a:t>
            </a:r>
            <a:r>
              <a:rPr lang="tr-TR" sz="2000" spc="-17" dirty="0">
                <a:solidFill>
                  <a:srgbClr val="FF0000"/>
                </a:solidFill>
                <a:latin typeface="Times New Roman" panose="02020603050405020304" pitchFamily="18" charset="0"/>
                <a:cs typeface="Times New Roman" panose="02020603050405020304" pitchFamily="18" charset="0"/>
              </a:rPr>
              <a:t>s</a:t>
            </a:r>
            <a:r>
              <a:rPr lang="tr-TR" sz="2000" spc="6" dirty="0">
                <a:solidFill>
                  <a:srgbClr val="FF0000"/>
                </a:solidFill>
                <a:latin typeface="Times New Roman" panose="02020603050405020304" pitchFamily="18" charset="0"/>
                <a:cs typeface="Times New Roman" panose="02020603050405020304" pitchFamily="18" charset="0"/>
              </a:rPr>
              <a:t>y</a:t>
            </a:r>
            <a:r>
              <a:rPr lang="tr-TR" sz="2000" spc="-28" dirty="0">
                <a:solidFill>
                  <a:srgbClr val="FF0000"/>
                </a:solidFill>
                <a:latin typeface="Times New Roman" panose="02020603050405020304" pitchFamily="18" charset="0"/>
                <a:cs typeface="Times New Roman" panose="02020603050405020304" pitchFamily="18" charset="0"/>
              </a:rPr>
              <a:t>o</a:t>
            </a:r>
            <a:r>
              <a:rPr lang="tr-TR" sz="2000" spc="17" dirty="0">
                <a:solidFill>
                  <a:srgbClr val="FF0000"/>
                </a:solidFill>
                <a:latin typeface="Times New Roman" panose="02020603050405020304" pitchFamily="18" charset="0"/>
                <a:cs typeface="Times New Roman" panose="02020603050405020304" pitchFamily="18" charset="0"/>
              </a:rPr>
              <a:t>n</a:t>
            </a:r>
            <a:r>
              <a:rPr lang="tr-TR" sz="2000" dirty="0">
                <a:solidFill>
                  <a:srgbClr val="FF0000"/>
                </a:solidFill>
                <a:latin typeface="Times New Roman" panose="02020603050405020304" pitchFamily="18" charset="0"/>
                <a:cs typeface="Times New Roman" panose="02020603050405020304" pitchFamily="18" charset="0"/>
              </a:rPr>
              <a:t>u </a:t>
            </a:r>
            <a:r>
              <a:rPr lang="tr-TR" sz="2000" spc="-17" dirty="0">
                <a:latin typeface="Times New Roman" panose="02020603050405020304" pitchFamily="18" charset="0"/>
                <a:cs typeface="Times New Roman" panose="02020603050405020304" pitchFamily="18" charset="0"/>
              </a:rPr>
              <a:t>o</a:t>
            </a:r>
            <a:r>
              <a:rPr lang="tr-TR" sz="2000" spc="-11" dirty="0">
                <a:latin typeface="Times New Roman" panose="02020603050405020304" pitchFamily="18" charset="0"/>
                <a:cs typeface="Times New Roman" panose="02020603050405020304" pitchFamily="18" charset="0"/>
              </a:rPr>
              <a:t>l</a:t>
            </a:r>
            <a:r>
              <a:rPr lang="tr-TR" sz="2000" spc="17" dirty="0">
                <a:latin typeface="Times New Roman" panose="02020603050405020304" pitchFamily="18" charset="0"/>
                <a:cs typeface="Times New Roman" panose="02020603050405020304" pitchFamily="18" charset="0"/>
              </a:rPr>
              <a:t>a</a:t>
            </a:r>
            <a:r>
              <a:rPr lang="tr-TR" sz="2000" dirty="0">
                <a:latin typeface="Times New Roman" panose="02020603050405020304" pitchFamily="18" charset="0"/>
                <a:cs typeface="Times New Roman" panose="02020603050405020304" pitchFamily="18" charset="0"/>
              </a:rPr>
              <a:t>r</a:t>
            </a:r>
            <a:r>
              <a:rPr lang="tr-TR" sz="2000" spc="6" dirty="0">
                <a:latin typeface="Times New Roman" panose="02020603050405020304" pitchFamily="18" charset="0"/>
                <a:cs typeface="Times New Roman" panose="02020603050405020304" pitchFamily="18" charset="0"/>
              </a:rPr>
              <a:t>a</a:t>
            </a:r>
            <a:r>
              <a:rPr lang="tr-TR" sz="2000" dirty="0">
                <a:latin typeface="Times New Roman" panose="02020603050405020304" pitchFamily="18" charset="0"/>
                <a:cs typeface="Times New Roman" panose="02020603050405020304" pitchFamily="18" charset="0"/>
              </a:rPr>
              <a:t>k </a:t>
            </a:r>
            <a:r>
              <a:rPr lang="tr-TR" sz="2000" spc="-6" dirty="0">
                <a:latin typeface="Times New Roman" panose="02020603050405020304" pitchFamily="18" charset="0"/>
                <a:cs typeface="Times New Roman" panose="02020603050405020304" pitchFamily="18" charset="0"/>
              </a:rPr>
              <a:t>d</a:t>
            </a:r>
            <a:r>
              <a:rPr lang="tr-TR" sz="2000" dirty="0">
                <a:latin typeface="Times New Roman" panose="02020603050405020304" pitchFamily="18" charset="0"/>
                <a:cs typeface="Times New Roman" panose="02020603050405020304" pitchFamily="18" charset="0"/>
              </a:rPr>
              <a:t>a </a:t>
            </a:r>
            <a:r>
              <a:rPr lang="tr-TR" sz="2000" spc="-6" dirty="0">
                <a:latin typeface="Times New Roman" panose="02020603050405020304" pitchFamily="18" charset="0"/>
                <a:cs typeface="Times New Roman" panose="02020603050405020304" pitchFamily="18" charset="0"/>
              </a:rPr>
              <a:t>bili</a:t>
            </a:r>
            <a:r>
              <a:rPr lang="tr-TR" sz="2000" spc="17" dirty="0">
                <a:latin typeface="Times New Roman" panose="02020603050405020304" pitchFamily="18" charset="0"/>
                <a:cs typeface="Times New Roman" panose="02020603050405020304" pitchFamily="18" charset="0"/>
              </a:rPr>
              <a:t>n</a:t>
            </a:r>
            <a:r>
              <a:rPr lang="tr-TR" sz="2000" spc="6" dirty="0">
                <a:latin typeface="Times New Roman" panose="02020603050405020304" pitchFamily="18" charset="0"/>
                <a:cs typeface="Times New Roman" panose="02020603050405020304" pitchFamily="18" charset="0"/>
              </a:rPr>
              <a:t>e</a:t>
            </a:r>
            <a:r>
              <a:rPr lang="tr-TR" sz="2000" dirty="0">
                <a:latin typeface="Times New Roman" panose="02020603050405020304" pitchFamily="18" charset="0"/>
                <a:cs typeface="Times New Roman" panose="02020603050405020304" pitchFamily="18" charset="0"/>
              </a:rPr>
              <a:t>n </a:t>
            </a:r>
            <a:r>
              <a:rPr lang="tr-TR" sz="2000" spc="-11" dirty="0">
                <a:latin typeface="Times New Roman" panose="02020603050405020304" pitchFamily="18" charset="0"/>
                <a:cs typeface="Times New Roman" panose="02020603050405020304" pitchFamily="18" charset="0"/>
              </a:rPr>
              <a:t>U</a:t>
            </a:r>
            <a:r>
              <a:rPr lang="tr-TR" sz="2000" spc="-6" dirty="0">
                <a:latin typeface="Times New Roman" panose="02020603050405020304" pitchFamily="18" charset="0"/>
                <a:cs typeface="Times New Roman" panose="02020603050405020304" pitchFamily="18" charset="0"/>
              </a:rPr>
              <a:t>l</a:t>
            </a:r>
            <a:r>
              <a:rPr lang="tr-TR" sz="2000" dirty="0">
                <a:latin typeface="Times New Roman" panose="02020603050405020304" pitchFamily="18" charset="0"/>
                <a:cs typeface="Times New Roman" panose="02020603050405020304" pitchFamily="18" charset="0"/>
              </a:rPr>
              <a:t>us</a:t>
            </a:r>
            <a:r>
              <a:rPr lang="tr-TR" sz="2000" spc="6" dirty="0">
                <a:latin typeface="Times New Roman" panose="02020603050405020304" pitchFamily="18" charset="0"/>
                <a:cs typeface="Times New Roman" panose="02020603050405020304" pitchFamily="18" charset="0"/>
              </a:rPr>
              <a:t>a</a:t>
            </a:r>
            <a:r>
              <a:rPr lang="tr-TR" sz="2000" dirty="0">
                <a:latin typeface="Times New Roman" panose="02020603050405020304" pitchFamily="18" charset="0"/>
                <a:cs typeface="Times New Roman" panose="02020603050405020304" pitchFamily="18" charset="0"/>
              </a:rPr>
              <a:t>l </a:t>
            </a:r>
            <a:r>
              <a:rPr lang="tr-TR" sz="2000" spc="-11" dirty="0">
                <a:latin typeface="Times New Roman" panose="02020603050405020304" pitchFamily="18" charset="0"/>
                <a:cs typeface="Times New Roman" panose="02020603050405020304" pitchFamily="18" charset="0"/>
              </a:rPr>
              <a:t>Komisyon </a:t>
            </a:r>
            <a:r>
              <a:rPr lang="tr-TR" sz="2000" dirty="0">
                <a:latin typeface="Times New Roman" panose="02020603050405020304" pitchFamily="18" charset="0"/>
                <a:cs typeface="Times New Roman" panose="02020603050405020304" pitchFamily="18" charset="0"/>
              </a:rPr>
              <a:t>kurulmuş ve </a:t>
            </a:r>
            <a:r>
              <a:rPr lang="tr-TR" sz="2000" spc="-11" dirty="0">
                <a:latin typeface="Times New Roman" panose="02020603050405020304" pitchFamily="18" charset="0"/>
                <a:cs typeface="Times New Roman" panose="02020603050405020304" pitchFamily="18" charset="0"/>
              </a:rPr>
              <a:t>Komisyon </a:t>
            </a:r>
            <a:r>
              <a:rPr lang="tr-TR" sz="2000" spc="-6" dirty="0">
                <a:latin typeface="Times New Roman" panose="02020603050405020304" pitchFamily="18" charset="0"/>
                <a:cs typeface="Times New Roman" panose="02020603050405020304" pitchFamily="18" charset="0"/>
              </a:rPr>
              <a:t>tarafından </a:t>
            </a:r>
            <a:r>
              <a:rPr lang="tr-TR" sz="2000" spc="-6" dirty="0">
                <a:solidFill>
                  <a:srgbClr val="FF0000"/>
                </a:solidFill>
                <a:latin typeface="Times New Roman" panose="02020603050405020304" pitchFamily="18" charset="0"/>
                <a:cs typeface="Times New Roman" panose="02020603050405020304" pitchFamily="18" charset="0"/>
              </a:rPr>
              <a:t>Hileli  Mali Raporlama </a:t>
            </a:r>
            <a:r>
              <a:rPr lang="tr-TR" sz="2000" dirty="0">
                <a:latin typeface="Times New Roman" panose="02020603050405020304" pitchFamily="18" charset="0"/>
                <a:cs typeface="Times New Roman" panose="02020603050405020304" pitchFamily="18" charset="0"/>
              </a:rPr>
              <a:t>konusunda </a:t>
            </a:r>
            <a:r>
              <a:rPr lang="tr-TR" sz="2000" spc="-6" dirty="0">
                <a:latin typeface="Times New Roman" panose="02020603050405020304" pitchFamily="18" charset="0"/>
                <a:cs typeface="Times New Roman" panose="02020603050405020304" pitchFamily="18" charset="0"/>
              </a:rPr>
              <a:t>bir rapor  </a:t>
            </a:r>
            <a:r>
              <a:rPr lang="tr-TR" sz="2000" spc="-17" dirty="0">
                <a:latin typeface="Times New Roman" panose="02020603050405020304" pitchFamily="18" charset="0"/>
                <a:cs typeface="Times New Roman" panose="02020603050405020304" pitchFamily="18" charset="0"/>
              </a:rPr>
              <a:t>yayımlanmıştır.</a:t>
            </a:r>
            <a:endParaRPr lang="tr-TR" sz="2000" dirty="0">
              <a:latin typeface="Times New Roman" panose="02020603050405020304" pitchFamily="18" charset="0"/>
              <a:cs typeface="Times New Roman" panose="02020603050405020304" pitchFamily="18" charset="0"/>
            </a:endParaRPr>
          </a:p>
          <a:p>
            <a:pPr marL="391978" indent="-377979">
              <a:lnSpc>
                <a:spcPct val="150000"/>
              </a:lnSpc>
              <a:buFont typeface="Liberation Sans"/>
              <a:buChar char="•"/>
              <a:tabLst>
                <a:tab pos="391278" algn="l"/>
                <a:tab pos="391978" algn="l"/>
                <a:tab pos="1616909" algn="l"/>
                <a:tab pos="3113424" algn="l"/>
                <a:tab pos="4315956" algn="l"/>
                <a:tab pos="5388296" algn="l"/>
              </a:tabLst>
            </a:pPr>
            <a:r>
              <a:rPr lang="tr-TR" sz="2000" spc="-6" dirty="0">
                <a:latin typeface="Times New Roman" panose="02020603050405020304" pitchFamily="18" charset="0"/>
                <a:cs typeface="Times New Roman" panose="02020603050405020304" pitchFamily="18" charset="0"/>
              </a:rPr>
              <a:t>R</a:t>
            </a:r>
            <a:r>
              <a:rPr lang="tr-TR" sz="2000" dirty="0">
                <a:latin typeface="Times New Roman" panose="02020603050405020304" pitchFamily="18" charset="0"/>
                <a:cs typeface="Times New Roman" panose="02020603050405020304" pitchFamily="18" charset="0"/>
              </a:rPr>
              <a:t>a</a:t>
            </a:r>
            <a:r>
              <a:rPr lang="tr-TR" sz="2000" spc="-6" dirty="0">
                <a:latin typeface="Times New Roman" panose="02020603050405020304" pitchFamily="18" charset="0"/>
                <a:cs typeface="Times New Roman" panose="02020603050405020304" pitchFamily="18" charset="0"/>
              </a:rPr>
              <a:t>p</a:t>
            </a:r>
            <a:r>
              <a:rPr lang="tr-TR" sz="2000" spc="-17" dirty="0">
                <a:latin typeface="Times New Roman" panose="02020603050405020304" pitchFamily="18" charset="0"/>
                <a:cs typeface="Times New Roman" panose="02020603050405020304" pitchFamily="18" charset="0"/>
              </a:rPr>
              <a:t>o</a:t>
            </a:r>
            <a:r>
              <a:rPr lang="tr-TR" sz="2000" dirty="0">
                <a:latin typeface="Times New Roman" panose="02020603050405020304" pitchFamily="18" charset="0"/>
                <a:cs typeface="Times New Roman" panose="02020603050405020304" pitchFamily="18" charset="0"/>
              </a:rPr>
              <a:t>rda k</a:t>
            </a:r>
            <a:r>
              <a:rPr lang="tr-TR" sz="2000" spc="-17" dirty="0">
                <a:latin typeface="Times New Roman" panose="02020603050405020304" pitchFamily="18" charset="0"/>
                <a:cs typeface="Times New Roman" panose="02020603050405020304" pitchFamily="18" charset="0"/>
              </a:rPr>
              <a:t>o</a:t>
            </a:r>
            <a:r>
              <a:rPr lang="tr-TR" sz="2000" spc="6" dirty="0">
                <a:latin typeface="Times New Roman" panose="02020603050405020304" pitchFamily="18" charset="0"/>
                <a:cs typeface="Times New Roman" panose="02020603050405020304" pitchFamily="18" charset="0"/>
              </a:rPr>
              <a:t>n</a:t>
            </a:r>
            <a:r>
              <a:rPr lang="tr-TR" sz="2000" spc="-6" dirty="0">
                <a:latin typeface="Times New Roman" panose="02020603050405020304" pitchFamily="18" charset="0"/>
                <a:cs typeface="Times New Roman" panose="02020603050405020304" pitchFamily="18" charset="0"/>
              </a:rPr>
              <a:t>tr</a:t>
            </a:r>
            <a:r>
              <a:rPr lang="tr-TR" sz="2000" spc="-17" dirty="0">
                <a:latin typeface="Times New Roman" panose="02020603050405020304" pitchFamily="18" charset="0"/>
                <a:cs typeface="Times New Roman" panose="02020603050405020304" pitchFamily="18" charset="0"/>
              </a:rPr>
              <a:t>o</a:t>
            </a:r>
            <a:r>
              <a:rPr lang="tr-TR" sz="2000" dirty="0">
                <a:latin typeface="Times New Roman" panose="02020603050405020304" pitchFamily="18" charset="0"/>
                <a:cs typeface="Times New Roman" panose="02020603050405020304" pitchFamily="18" charset="0"/>
              </a:rPr>
              <a:t>l </a:t>
            </a:r>
            <a:r>
              <a:rPr lang="tr-TR" sz="2000" spc="-17" dirty="0">
                <a:latin typeface="Times New Roman" panose="02020603050405020304" pitchFamily="18" charset="0"/>
                <a:cs typeface="Times New Roman" panose="02020603050405020304" pitchFamily="18" charset="0"/>
              </a:rPr>
              <a:t>o</a:t>
            </a:r>
            <a:r>
              <a:rPr lang="tr-TR" sz="2000" dirty="0">
                <a:latin typeface="Times New Roman" panose="02020603050405020304" pitchFamily="18" charset="0"/>
                <a:cs typeface="Times New Roman" panose="02020603050405020304" pitchFamily="18" charset="0"/>
              </a:rPr>
              <a:t>rt</a:t>
            </a:r>
            <a:r>
              <a:rPr lang="tr-TR" sz="2000" spc="6" dirty="0">
                <a:latin typeface="Times New Roman" panose="02020603050405020304" pitchFamily="18" charset="0"/>
                <a:cs typeface="Times New Roman" panose="02020603050405020304" pitchFamily="18" charset="0"/>
              </a:rPr>
              <a:t>a</a:t>
            </a:r>
            <a:r>
              <a:rPr lang="tr-TR" sz="2000" dirty="0">
                <a:latin typeface="Times New Roman" panose="02020603050405020304" pitchFamily="18" charset="0"/>
                <a:cs typeface="Times New Roman" panose="02020603050405020304" pitchFamily="18" charset="0"/>
              </a:rPr>
              <a:t>mı </a:t>
            </a:r>
            <a:r>
              <a:rPr lang="tr-TR" sz="2000" spc="-6" dirty="0">
                <a:latin typeface="Times New Roman" panose="02020603050405020304" pitchFamily="18" charset="0"/>
                <a:cs typeface="Times New Roman" panose="02020603050405020304" pitchFamily="18" charset="0"/>
              </a:rPr>
              <a:t>i</a:t>
            </a:r>
            <a:r>
              <a:rPr lang="tr-TR" sz="2000" spc="6" dirty="0">
                <a:latin typeface="Times New Roman" panose="02020603050405020304" pitchFamily="18" charset="0"/>
                <a:cs typeface="Times New Roman" panose="02020603050405020304" pitchFamily="18" charset="0"/>
              </a:rPr>
              <a:t>l</a:t>
            </a:r>
            <a:r>
              <a:rPr lang="tr-TR" sz="2000" dirty="0">
                <a:latin typeface="Times New Roman" panose="02020603050405020304" pitchFamily="18" charset="0"/>
                <a:cs typeface="Times New Roman" panose="02020603050405020304" pitchFamily="18" charset="0"/>
              </a:rPr>
              <a:t>e </a:t>
            </a:r>
            <a:r>
              <a:rPr lang="tr-TR" sz="2000" spc="-6" dirty="0">
                <a:latin typeface="Times New Roman" panose="02020603050405020304" pitchFamily="18" charset="0"/>
                <a:cs typeface="Times New Roman" panose="02020603050405020304" pitchFamily="18" charset="0"/>
              </a:rPr>
              <a:t>d</a:t>
            </a:r>
            <a:r>
              <a:rPr lang="tr-TR" sz="2000" spc="6" dirty="0">
                <a:latin typeface="Times New Roman" panose="02020603050405020304" pitchFamily="18" charset="0"/>
                <a:cs typeface="Times New Roman" panose="02020603050405020304" pitchFamily="18" charset="0"/>
              </a:rPr>
              <a:t>av</a:t>
            </a:r>
            <a:r>
              <a:rPr lang="tr-TR" sz="2000" dirty="0">
                <a:latin typeface="Times New Roman" panose="02020603050405020304" pitchFamily="18" charset="0"/>
                <a:cs typeface="Times New Roman" panose="02020603050405020304" pitchFamily="18" charset="0"/>
              </a:rPr>
              <a:t>r</a:t>
            </a:r>
            <a:r>
              <a:rPr lang="tr-TR" sz="2000" spc="6" dirty="0">
                <a:latin typeface="Times New Roman" panose="02020603050405020304" pitchFamily="18" charset="0"/>
                <a:cs typeface="Times New Roman" panose="02020603050405020304" pitchFamily="18" charset="0"/>
              </a:rPr>
              <a:t>an</a:t>
            </a:r>
            <a:r>
              <a:rPr lang="tr-TR" sz="2000" spc="-6" dirty="0">
                <a:latin typeface="Times New Roman" panose="02020603050405020304" pitchFamily="18" charset="0"/>
                <a:cs typeface="Times New Roman" panose="02020603050405020304" pitchFamily="18" charset="0"/>
              </a:rPr>
              <a:t>ı</a:t>
            </a:r>
            <a:r>
              <a:rPr lang="tr-TR" sz="2000" dirty="0">
                <a:latin typeface="Times New Roman" panose="02020603050405020304" pitchFamily="18" charset="0"/>
                <a:cs typeface="Times New Roman" panose="02020603050405020304" pitchFamily="18" charset="0"/>
              </a:rPr>
              <a:t>ş ve y</a:t>
            </a:r>
            <a:r>
              <a:rPr lang="tr-TR" sz="2000" spc="17" dirty="0">
                <a:latin typeface="Times New Roman" panose="02020603050405020304" pitchFamily="18" charset="0"/>
                <a:cs typeface="Times New Roman" panose="02020603050405020304" pitchFamily="18" charset="0"/>
              </a:rPr>
              <a:t>e</a:t>
            </a:r>
            <a:r>
              <a:rPr lang="tr-TR" sz="2000" spc="-17" dirty="0">
                <a:latin typeface="Times New Roman" panose="02020603050405020304" pitchFamily="18" charset="0"/>
                <a:cs typeface="Times New Roman" panose="02020603050405020304" pitchFamily="18" charset="0"/>
              </a:rPr>
              <a:t>t</a:t>
            </a:r>
            <a:r>
              <a:rPr lang="tr-TR" sz="2000" spc="6" dirty="0">
                <a:latin typeface="Times New Roman" panose="02020603050405020304" pitchFamily="18" charset="0"/>
                <a:cs typeface="Times New Roman" panose="02020603050405020304" pitchFamily="18" charset="0"/>
              </a:rPr>
              <a:t>k</a:t>
            </a:r>
            <a:r>
              <a:rPr lang="tr-TR" sz="2000" dirty="0">
                <a:latin typeface="Times New Roman" panose="02020603050405020304" pitchFamily="18" charset="0"/>
                <a:cs typeface="Times New Roman" panose="02020603050405020304" pitchFamily="18" charset="0"/>
              </a:rPr>
              <a:t>i s</a:t>
            </a:r>
            <a:r>
              <a:rPr lang="tr-TR" sz="2000" spc="-11" dirty="0">
                <a:latin typeface="Times New Roman" panose="02020603050405020304" pitchFamily="18" charset="0"/>
                <a:cs typeface="Times New Roman" panose="02020603050405020304" pitchFamily="18" charset="0"/>
              </a:rPr>
              <a:t>t</a:t>
            </a:r>
            <a:r>
              <a:rPr lang="tr-TR" sz="2000" spc="6" dirty="0">
                <a:latin typeface="Times New Roman" panose="02020603050405020304" pitchFamily="18" charset="0"/>
                <a:cs typeface="Times New Roman" panose="02020603050405020304" pitchFamily="18" charset="0"/>
              </a:rPr>
              <a:t>anda</a:t>
            </a:r>
            <a:r>
              <a:rPr lang="tr-TR" sz="2000" dirty="0">
                <a:latin typeface="Times New Roman" panose="02020603050405020304" pitchFamily="18" charset="0"/>
                <a:cs typeface="Times New Roman" panose="02020603050405020304" pitchFamily="18" charset="0"/>
              </a:rPr>
              <a:t>r</a:t>
            </a:r>
            <a:r>
              <a:rPr lang="tr-TR" sz="2000" spc="-11" dirty="0">
                <a:latin typeface="Times New Roman" panose="02020603050405020304" pitchFamily="18" charset="0"/>
                <a:cs typeface="Times New Roman" panose="02020603050405020304" pitchFamily="18" charset="0"/>
              </a:rPr>
              <a:t>t</a:t>
            </a:r>
            <a:r>
              <a:rPr lang="tr-TR" sz="2000" spc="-6" dirty="0">
                <a:latin typeface="Times New Roman" panose="02020603050405020304" pitchFamily="18" charset="0"/>
                <a:cs typeface="Times New Roman" panose="02020603050405020304" pitchFamily="18" charset="0"/>
              </a:rPr>
              <a:t>l</a:t>
            </a:r>
            <a:r>
              <a:rPr lang="tr-TR" sz="2000" dirty="0">
                <a:latin typeface="Times New Roman" panose="02020603050405020304" pitchFamily="18" charset="0"/>
                <a:cs typeface="Times New Roman" panose="02020603050405020304" pitchFamily="18" charset="0"/>
              </a:rPr>
              <a:t>arı</a:t>
            </a:r>
            <a:r>
              <a:rPr lang="tr-TR" sz="2000" spc="6" dirty="0">
                <a:latin typeface="Times New Roman" panose="02020603050405020304" pitchFamily="18" charset="0"/>
                <a:cs typeface="Times New Roman" panose="02020603050405020304" pitchFamily="18" charset="0"/>
              </a:rPr>
              <a:t>n</a:t>
            </a:r>
            <a:r>
              <a:rPr lang="tr-TR" sz="2000" dirty="0">
                <a:latin typeface="Times New Roman" panose="02020603050405020304" pitchFamily="18" charset="0"/>
                <a:cs typeface="Times New Roman" panose="02020603050405020304" pitchFamily="18" charset="0"/>
              </a:rPr>
              <a:t>a v</a:t>
            </a:r>
            <a:r>
              <a:rPr lang="tr-TR" sz="2000" spc="17" dirty="0">
                <a:latin typeface="Times New Roman" panose="02020603050405020304" pitchFamily="18" charset="0"/>
                <a:cs typeface="Times New Roman" panose="02020603050405020304" pitchFamily="18" charset="0"/>
              </a:rPr>
              <a:t>u</a:t>
            </a:r>
            <a:r>
              <a:rPr lang="tr-TR" sz="2000" dirty="0">
                <a:latin typeface="Times New Roman" panose="02020603050405020304" pitchFamily="18" charset="0"/>
                <a:cs typeface="Times New Roman" panose="02020603050405020304" pitchFamily="18" charset="0"/>
              </a:rPr>
              <a:t>rgu </a:t>
            </a:r>
            <a:r>
              <a:rPr lang="tr-TR" sz="2000" spc="6" dirty="0">
                <a:latin typeface="Times New Roman" panose="02020603050405020304" pitchFamily="18" charset="0"/>
                <a:cs typeface="Times New Roman" panose="02020603050405020304" pitchFamily="18" charset="0"/>
              </a:rPr>
              <a:t>ya</a:t>
            </a:r>
            <a:r>
              <a:rPr lang="tr-TR" sz="2000" spc="-6" dirty="0">
                <a:latin typeface="Times New Roman" panose="02020603050405020304" pitchFamily="18" charset="0"/>
                <a:cs typeface="Times New Roman" panose="02020603050405020304" pitchFamily="18" charset="0"/>
              </a:rPr>
              <a:t>pılmı</a:t>
            </a:r>
            <a:r>
              <a:rPr lang="tr-TR" sz="2000" spc="-17" dirty="0">
                <a:latin typeface="Times New Roman" panose="02020603050405020304" pitchFamily="18" charset="0"/>
                <a:cs typeface="Times New Roman" panose="02020603050405020304" pitchFamily="18" charset="0"/>
              </a:rPr>
              <a:t>ş</a:t>
            </a:r>
            <a:r>
              <a:rPr lang="tr-TR" sz="2000" dirty="0">
                <a:latin typeface="Times New Roman" panose="02020603050405020304" pitchFamily="18" charset="0"/>
                <a:cs typeface="Times New Roman" panose="02020603050405020304" pitchFamily="18" charset="0"/>
              </a:rPr>
              <a:t>, </a:t>
            </a:r>
            <a:r>
              <a:rPr lang="tr-TR" sz="2000" spc="-6" dirty="0">
                <a:latin typeface="Times New Roman" panose="02020603050405020304" pitchFamily="18" charset="0"/>
                <a:cs typeface="Times New Roman" panose="02020603050405020304" pitchFamily="18" charset="0"/>
              </a:rPr>
              <a:t>i</a:t>
            </a:r>
            <a:r>
              <a:rPr lang="tr-TR" sz="2000" dirty="0">
                <a:latin typeface="Times New Roman" panose="02020603050405020304" pitchFamily="18" charset="0"/>
                <a:cs typeface="Times New Roman" panose="02020603050405020304" pitchFamily="18" charset="0"/>
              </a:rPr>
              <a:t>ç </a:t>
            </a:r>
            <a:r>
              <a:rPr lang="tr-TR" sz="2000" spc="6" dirty="0">
                <a:latin typeface="Times New Roman" panose="02020603050405020304" pitchFamily="18" charset="0"/>
                <a:cs typeface="Times New Roman" panose="02020603050405020304" pitchFamily="18" charset="0"/>
              </a:rPr>
              <a:t>k</a:t>
            </a:r>
            <a:r>
              <a:rPr lang="tr-TR" sz="2000" spc="-28" dirty="0">
                <a:latin typeface="Times New Roman" panose="02020603050405020304" pitchFamily="18" charset="0"/>
                <a:cs typeface="Times New Roman" panose="02020603050405020304" pitchFamily="18" charset="0"/>
              </a:rPr>
              <a:t>o</a:t>
            </a:r>
            <a:r>
              <a:rPr lang="tr-TR" sz="2000" spc="6" dirty="0">
                <a:latin typeface="Times New Roman" panose="02020603050405020304" pitchFamily="18" charset="0"/>
                <a:cs typeface="Times New Roman" panose="02020603050405020304" pitchFamily="18" charset="0"/>
              </a:rPr>
              <a:t>n</a:t>
            </a:r>
            <a:r>
              <a:rPr lang="tr-TR" sz="2000" spc="-6" dirty="0">
                <a:latin typeface="Times New Roman" panose="02020603050405020304" pitchFamily="18" charset="0"/>
                <a:cs typeface="Times New Roman" panose="02020603050405020304" pitchFamily="18" charset="0"/>
              </a:rPr>
              <a:t>tr</a:t>
            </a:r>
            <a:r>
              <a:rPr lang="tr-TR" sz="2000" spc="-17" dirty="0">
                <a:latin typeface="Times New Roman" panose="02020603050405020304" pitchFamily="18" charset="0"/>
                <a:cs typeface="Times New Roman" panose="02020603050405020304" pitchFamily="18" charset="0"/>
              </a:rPr>
              <a:t>o</a:t>
            </a:r>
            <a:r>
              <a:rPr lang="tr-TR" sz="2000" dirty="0">
                <a:latin typeface="Times New Roman" panose="02020603050405020304" pitchFamily="18" charset="0"/>
                <a:cs typeface="Times New Roman" panose="02020603050405020304" pitchFamily="18" charset="0"/>
              </a:rPr>
              <a:t>l </a:t>
            </a:r>
            <a:r>
              <a:rPr lang="tr-TR" sz="2000" spc="6" dirty="0">
                <a:latin typeface="Times New Roman" panose="02020603050405020304" pitchFamily="18" charset="0"/>
                <a:cs typeface="Times New Roman" panose="02020603050405020304" pitchFamily="18" charset="0"/>
              </a:rPr>
              <a:t>kav</a:t>
            </a:r>
            <a:r>
              <a:rPr lang="tr-TR" sz="2000" spc="-11" dirty="0">
                <a:latin typeface="Times New Roman" panose="02020603050405020304" pitchFamily="18" charset="0"/>
                <a:cs typeface="Times New Roman" panose="02020603050405020304" pitchFamily="18" charset="0"/>
              </a:rPr>
              <a:t>r</a:t>
            </a:r>
            <a:r>
              <a:rPr lang="tr-TR" sz="2000" spc="17" dirty="0">
                <a:latin typeface="Times New Roman" panose="02020603050405020304" pitchFamily="18" charset="0"/>
                <a:cs typeface="Times New Roman" panose="02020603050405020304" pitchFamily="18" charset="0"/>
              </a:rPr>
              <a:t>a</a:t>
            </a:r>
            <a:r>
              <a:rPr lang="tr-TR" sz="2000" dirty="0">
                <a:latin typeface="Times New Roman" panose="02020603050405020304" pitchFamily="18" charset="0"/>
                <a:cs typeface="Times New Roman" panose="02020603050405020304" pitchFamily="18" charset="0"/>
              </a:rPr>
              <a:t>mı </a:t>
            </a:r>
            <a:r>
              <a:rPr lang="tr-TR" sz="2000" spc="-6" dirty="0">
                <a:latin typeface="Times New Roman" panose="02020603050405020304" pitchFamily="18" charset="0"/>
                <a:cs typeface="Times New Roman" panose="02020603050405020304" pitchFamily="18" charset="0"/>
              </a:rPr>
              <a:t>i</a:t>
            </a:r>
            <a:r>
              <a:rPr lang="tr-TR" sz="2000" spc="6" dirty="0">
                <a:latin typeface="Times New Roman" panose="02020603050405020304" pitchFamily="18" charset="0"/>
                <a:cs typeface="Times New Roman" panose="02020603050405020304" pitchFamily="18" charset="0"/>
              </a:rPr>
              <a:t>ç</a:t>
            </a:r>
            <a:r>
              <a:rPr lang="tr-TR" sz="2000" spc="-6" dirty="0">
                <a:latin typeface="Times New Roman" panose="02020603050405020304" pitchFamily="18" charset="0"/>
                <a:cs typeface="Times New Roman" panose="02020603050405020304" pitchFamily="18" charset="0"/>
              </a:rPr>
              <a:t>i</a:t>
            </a:r>
            <a:r>
              <a:rPr lang="tr-TR" sz="2000" dirty="0">
                <a:latin typeface="Times New Roman" panose="02020603050405020304" pitchFamily="18" charset="0"/>
                <a:cs typeface="Times New Roman" panose="02020603050405020304" pitchFamily="18" charset="0"/>
              </a:rPr>
              <a:t>n </a:t>
            </a:r>
            <a:r>
              <a:rPr lang="tr-TR" sz="2000" spc="-28" dirty="0">
                <a:latin typeface="Times New Roman" panose="02020603050405020304" pitchFamily="18" charset="0"/>
                <a:cs typeface="Times New Roman" panose="02020603050405020304" pitchFamily="18" charset="0"/>
              </a:rPr>
              <a:t>o</a:t>
            </a:r>
            <a:r>
              <a:rPr lang="tr-TR" sz="2000" dirty="0">
                <a:latin typeface="Times New Roman" panose="02020603050405020304" pitchFamily="18" charset="0"/>
                <a:cs typeface="Times New Roman" panose="02020603050405020304" pitchFamily="18" charset="0"/>
              </a:rPr>
              <a:t>rt</a:t>
            </a:r>
            <a:r>
              <a:rPr lang="tr-TR" sz="2000" spc="6" dirty="0">
                <a:latin typeface="Times New Roman" panose="02020603050405020304" pitchFamily="18" charset="0"/>
                <a:cs typeface="Times New Roman" panose="02020603050405020304" pitchFamily="18" charset="0"/>
              </a:rPr>
              <a:t>a</a:t>
            </a:r>
            <a:r>
              <a:rPr lang="tr-TR" sz="2000" dirty="0">
                <a:latin typeface="Times New Roman" panose="02020603050405020304" pitchFamily="18" charset="0"/>
                <a:cs typeface="Times New Roman" panose="02020603050405020304" pitchFamily="18" charset="0"/>
              </a:rPr>
              <a:t>k </a:t>
            </a:r>
            <a:r>
              <a:rPr lang="tr-TR" sz="2000" spc="-6" dirty="0">
                <a:latin typeface="Times New Roman" panose="02020603050405020304" pitchFamily="18" charset="0"/>
                <a:cs typeface="Times New Roman" panose="02020603050405020304" pitchFamily="18" charset="0"/>
              </a:rPr>
              <a:t>bir </a:t>
            </a:r>
            <a:r>
              <a:rPr lang="tr-TR" sz="2000" spc="17" dirty="0">
                <a:latin typeface="Times New Roman" panose="02020603050405020304" pitchFamily="18" charset="0"/>
                <a:cs typeface="Times New Roman" panose="02020603050405020304" pitchFamily="18" charset="0"/>
              </a:rPr>
              <a:t>a</a:t>
            </a:r>
            <a:r>
              <a:rPr lang="tr-TR" sz="2000" spc="6" dirty="0">
                <a:latin typeface="Times New Roman" panose="02020603050405020304" pitchFamily="18" charset="0"/>
                <a:cs typeface="Times New Roman" panose="02020603050405020304" pitchFamily="18" charset="0"/>
              </a:rPr>
              <a:t>n</a:t>
            </a:r>
            <a:r>
              <a:rPr lang="tr-TR" sz="2000" spc="-6" dirty="0">
                <a:latin typeface="Times New Roman" panose="02020603050405020304" pitchFamily="18" charset="0"/>
                <a:cs typeface="Times New Roman" panose="02020603050405020304" pitchFamily="18" charset="0"/>
              </a:rPr>
              <a:t>l</a:t>
            </a:r>
            <a:r>
              <a:rPr lang="tr-TR" sz="2000" dirty="0">
                <a:latin typeface="Times New Roman" panose="02020603050405020304" pitchFamily="18" charset="0"/>
                <a:cs typeface="Times New Roman" panose="02020603050405020304" pitchFamily="18" charset="0"/>
              </a:rPr>
              <a:t>ayış ve </a:t>
            </a:r>
            <a:r>
              <a:rPr lang="tr-TR" sz="2000" spc="6" dirty="0">
                <a:latin typeface="Times New Roman" panose="02020603050405020304" pitchFamily="18" charset="0"/>
                <a:cs typeface="Times New Roman" panose="02020603050405020304" pitchFamily="18" charset="0"/>
              </a:rPr>
              <a:t>ka</a:t>
            </a:r>
            <a:r>
              <a:rPr lang="tr-TR" sz="2000" spc="-6" dirty="0">
                <a:latin typeface="Times New Roman" panose="02020603050405020304" pitchFamily="18" charset="0"/>
                <a:cs typeface="Times New Roman" panose="02020603050405020304" pitchFamily="18" charset="0"/>
              </a:rPr>
              <a:t>p</a:t>
            </a:r>
            <a:r>
              <a:rPr lang="tr-TR" sz="2000" spc="-17" dirty="0">
                <a:latin typeface="Times New Roman" panose="02020603050405020304" pitchFamily="18" charset="0"/>
                <a:cs typeface="Times New Roman" panose="02020603050405020304" pitchFamily="18" charset="0"/>
              </a:rPr>
              <a:t>s</a:t>
            </a:r>
            <a:r>
              <a:rPr lang="tr-TR" sz="2000" spc="17" dirty="0">
                <a:latin typeface="Times New Roman" panose="02020603050405020304" pitchFamily="18" charset="0"/>
                <a:cs typeface="Times New Roman" panose="02020603050405020304" pitchFamily="18" charset="0"/>
              </a:rPr>
              <a:t>a</a:t>
            </a:r>
            <a:r>
              <a:rPr lang="tr-TR" sz="2000" dirty="0">
                <a:latin typeface="Times New Roman" panose="02020603050405020304" pitchFamily="18" charset="0"/>
                <a:cs typeface="Times New Roman" panose="02020603050405020304" pitchFamily="18" charset="0"/>
              </a:rPr>
              <a:t>yıcı </a:t>
            </a:r>
            <a:r>
              <a:rPr lang="tr-TR" sz="2000" spc="-6" dirty="0">
                <a:latin typeface="Times New Roman" panose="02020603050405020304" pitchFamily="18" charset="0"/>
                <a:cs typeface="Times New Roman" panose="02020603050405020304" pitchFamily="18" charset="0"/>
              </a:rPr>
              <a:t>bi</a:t>
            </a:r>
            <a:r>
              <a:rPr lang="tr-TR" sz="2000" dirty="0">
                <a:latin typeface="Times New Roman" panose="02020603050405020304" pitchFamily="18" charset="0"/>
                <a:cs typeface="Times New Roman" panose="02020603050405020304" pitchFamily="18" charset="0"/>
              </a:rPr>
              <a:t>r </a:t>
            </a:r>
            <a:r>
              <a:rPr lang="tr-TR" sz="2000" spc="6" dirty="0">
                <a:latin typeface="Times New Roman" panose="02020603050405020304" pitchFamily="18" charset="0"/>
                <a:cs typeface="Times New Roman" panose="02020603050405020304" pitchFamily="18" charset="0"/>
              </a:rPr>
              <a:t>çe</a:t>
            </a:r>
            <a:r>
              <a:rPr lang="tr-TR" sz="2000" dirty="0">
                <a:latin typeface="Times New Roman" panose="02020603050405020304" pitchFamily="18" charset="0"/>
                <a:cs typeface="Times New Roman" panose="02020603050405020304" pitchFamily="18" charset="0"/>
              </a:rPr>
              <a:t>r</a:t>
            </a:r>
            <a:r>
              <a:rPr lang="tr-TR" sz="2000" spc="6" dirty="0">
                <a:latin typeface="Times New Roman" panose="02020603050405020304" pitchFamily="18" charset="0"/>
                <a:cs typeface="Times New Roman" panose="02020603050405020304" pitchFamily="18" charset="0"/>
              </a:rPr>
              <a:t>çe</a:t>
            </a:r>
            <a:r>
              <a:rPr lang="tr-TR" sz="2000" dirty="0">
                <a:latin typeface="Times New Roman" panose="02020603050405020304" pitchFamily="18" charset="0"/>
                <a:cs typeface="Times New Roman" panose="02020603050405020304" pitchFamily="18" charset="0"/>
              </a:rPr>
              <a:t>ve </a:t>
            </a:r>
            <a:r>
              <a:rPr lang="tr-TR" sz="2000" spc="-6" dirty="0">
                <a:latin typeface="Times New Roman" panose="02020603050405020304" pitchFamily="18" charset="0"/>
                <a:cs typeface="Times New Roman" panose="02020603050405020304" pitchFamily="18" charset="0"/>
              </a:rPr>
              <a:t>oluşturulması ihtiyacı ile </a:t>
            </a:r>
            <a:r>
              <a:rPr lang="tr-TR" sz="2000" spc="-6" dirty="0" smtClean="0">
                <a:latin typeface="Times New Roman" panose="02020603050405020304" pitchFamily="18" charset="0"/>
                <a:cs typeface="Times New Roman" panose="02020603050405020304" pitchFamily="18" charset="0"/>
              </a:rPr>
              <a:t>destekleyici </a:t>
            </a:r>
            <a:r>
              <a:rPr lang="tr-TR" sz="2000" dirty="0" smtClean="0">
                <a:latin typeface="Times New Roman" panose="02020603050405020304" pitchFamily="18" charset="0"/>
                <a:cs typeface="Times New Roman" panose="02020603050405020304" pitchFamily="18" charset="0"/>
              </a:rPr>
              <a:t>kurumlara </a:t>
            </a:r>
            <a:r>
              <a:rPr lang="tr-TR" sz="2000" spc="-6" dirty="0">
                <a:latin typeface="Times New Roman" panose="02020603050405020304" pitchFamily="18" charset="0"/>
                <a:cs typeface="Times New Roman" panose="02020603050405020304" pitchFamily="18" charset="0"/>
              </a:rPr>
              <a:t>çağrıda</a:t>
            </a:r>
            <a:r>
              <a:rPr lang="tr-TR" sz="2000" spc="-17" dirty="0">
                <a:latin typeface="Times New Roman" panose="02020603050405020304" pitchFamily="18" charset="0"/>
                <a:cs typeface="Times New Roman" panose="02020603050405020304" pitchFamily="18" charset="0"/>
              </a:rPr>
              <a:t> bulunulmuştur.</a:t>
            </a:r>
            <a:endParaRPr lang="tr-TR" sz="2000" dirty="0">
              <a:latin typeface="Times New Roman" panose="02020603050405020304" pitchFamily="18" charset="0"/>
              <a:cs typeface="Times New Roman" panose="02020603050405020304" pitchFamily="18" charset="0"/>
            </a:endParaRPr>
          </a:p>
        </p:txBody>
      </p:sp>
      <p:sp>
        <p:nvSpPr>
          <p:cNvPr id="7" name="object 2">
            <a:extLst>
              <a:ext uri="{FF2B5EF4-FFF2-40B4-BE49-F238E27FC236}">
                <a16:creationId xmlns="" xmlns:a16="http://schemas.microsoft.com/office/drawing/2014/main" id="{08B71B5A-35BA-48B7-9DBC-97B33E269E3D}"/>
              </a:ext>
            </a:extLst>
          </p:cNvPr>
          <p:cNvSpPr/>
          <p:nvPr/>
        </p:nvSpPr>
        <p:spPr>
          <a:xfrm>
            <a:off x="10337453" y="4001294"/>
            <a:ext cx="1391539" cy="2123708"/>
          </a:xfrm>
          <a:prstGeom prst="rect">
            <a:avLst/>
          </a:prstGeom>
          <a:blipFill>
            <a:blip r:embed="rId3" cstate="print"/>
            <a:stretch>
              <a:fillRect/>
            </a:stretch>
          </a:blipFill>
        </p:spPr>
        <p:txBody>
          <a:bodyPr wrap="square" lIns="0" tIns="0" rIns="0" bIns="0" rtlCol="0"/>
          <a:lstStyle/>
          <a:p>
            <a:endParaRPr sz="1984"/>
          </a:p>
        </p:txBody>
      </p:sp>
    </p:spTree>
    <p:extLst>
      <p:ext uri="{BB962C8B-B14F-4D97-AF65-F5344CB8AC3E}">
        <p14:creationId xmlns:p14="http://schemas.microsoft.com/office/powerpoint/2010/main" val="283463216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dirty="0">
                <a:solidFill>
                  <a:srgbClr val="C00000"/>
                </a:solidFill>
                <a:latin typeface="Times New Roman" panose="02020603050405020304" pitchFamily="18" charset="0"/>
                <a:cs typeface="Times New Roman" panose="02020603050405020304" pitchFamily="18" charset="0"/>
              </a:rPr>
              <a:t>İÇ KONTROLÜN TARİHÇESİ</a:t>
            </a:r>
            <a:endParaRPr sz="2800" b="1" dirty="0">
              <a:solidFill>
                <a:srgbClr val="FF0000"/>
              </a:solidFill>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6" name="object 2">
            <a:extLst>
              <a:ext uri="{FF2B5EF4-FFF2-40B4-BE49-F238E27FC236}">
                <a16:creationId xmlns="" xmlns:a16="http://schemas.microsoft.com/office/drawing/2014/main" id="{BE810D36-F082-41D4-BD92-19DA89E35B9B}"/>
              </a:ext>
            </a:extLst>
          </p:cNvPr>
          <p:cNvSpPr txBox="1"/>
          <p:nvPr/>
        </p:nvSpPr>
        <p:spPr>
          <a:xfrm>
            <a:off x="1067969" y="1996837"/>
            <a:ext cx="7854732" cy="2322460"/>
          </a:xfrm>
          <a:prstGeom prst="rect">
            <a:avLst/>
          </a:prstGeom>
        </p:spPr>
        <p:txBody>
          <a:bodyPr vert="horz" wrap="square" lIns="0" tIns="13999" rIns="0" bIns="0" rtlCol="0">
            <a:spAutoFit/>
          </a:bodyPr>
          <a:lstStyle/>
          <a:p>
            <a:pPr marL="391978" marR="5600" indent="-377979" algn="just">
              <a:lnSpc>
                <a:spcPct val="150000"/>
              </a:lnSpc>
              <a:buFont typeface="Liberation Sans"/>
              <a:buChar char="•"/>
              <a:tabLst>
                <a:tab pos="391978" algn="l"/>
              </a:tabLst>
            </a:pPr>
            <a:r>
              <a:rPr sz="2000" spc="-6" dirty="0">
                <a:latin typeface="Times New Roman" panose="02020603050405020304" pitchFamily="18" charset="0"/>
                <a:cs typeface="Times New Roman" panose="02020603050405020304" pitchFamily="18" charset="0"/>
              </a:rPr>
              <a:t>Komisyonun bu çağrısı </a:t>
            </a:r>
            <a:r>
              <a:rPr sz="2000" dirty="0">
                <a:latin typeface="Times New Roman" panose="02020603050405020304" pitchFamily="18" charset="0"/>
                <a:cs typeface="Times New Roman" panose="02020603050405020304" pitchFamily="18" charset="0"/>
              </a:rPr>
              <a:t>sonucunda </a:t>
            </a:r>
            <a:r>
              <a:rPr sz="2000" spc="-6" dirty="0">
                <a:solidFill>
                  <a:srgbClr val="FF0000"/>
                </a:solidFill>
                <a:latin typeface="Times New Roman" panose="02020603050405020304" pitchFamily="18" charset="0"/>
                <a:cs typeface="Times New Roman" panose="02020603050405020304" pitchFamily="18" charset="0"/>
              </a:rPr>
              <a:t>Destekleyici  Kurumlar Komitesi (COSO)</a:t>
            </a:r>
            <a:r>
              <a:rPr sz="2000" spc="28" dirty="0">
                <a:solidFill>
                  <a:srgbClr val="FF0000"/>
                </a:solidFill>
                <a:latin typeface="Times New Roman" panose="02020603050405020304" pitchFamily="18" charset="0"/>
                <a:cs typeface="Times New Roman" panose="02020603050405020304" pitchFamily="18" charset="0"/>
              </a:rPr>
              <a:t> </a:t>
            </a:r>
            <a:r>
              <a:rPr sz="2000" spc="-17" dirty="0">
                <a:latin typeface="Times New Roman" panose="02020603050405020304" pitchFamily="18" charset="0"/>
                <a:cs typeface="Times New Roman" panose="02020603050405020304" pitchFamily="18" charset="0"/>
              </a:rPr>
              <a:t>oluşturulmuştur.</a:t>
            </a:r>
            <a:endParaRPr sz="2000" dirty="0">
              <a:latin typeface="Times New Roman" panose="02020603050405020304" pitchFamily="18" charset="0"/>
              <a:cs typeface="Times New Roman" panose="02020603050405020304" pitchFamily="18" charset="0"/>
            </a:endParaRPr>
          </a:p>
          <a:p>
            <a:pPr marL="391978" marR="14699" indent="-377979" algn="just">
              <a:lnSpc>
                <a:spcPct val="150000"/>
              </a:lnSpc>
              <a:buChar char="•"/>
              <a:tabLst>
                <a:tab pos="603366" algn="l"/>
              </a:tabLst>
            </a:pPr>
            <a:r>
              <a:rPr sz="2000" spc="-11" dirty="0">
                <a:latin typeface="Times New Roman" panose="02020603050405020304" pitchFamily="18" charset="0"/>
                <a:cs typeface="Times New Roman" panose="02020603050405020304" pitchFamily="18" charset="0"/>
              </a:rPr>
              <a:t>COSO </a:t>
            </a:r>
            <a:r>
              <a:rPr sz="2000" dirty="0">
                <a:latin typeface="Times New Roman" panose="02020603050405020304" pitchFamily="18" charset="0"/>
                <a:cs typeface="Times New Roman" panose="02020603050405020304" pitchFamily="18" charset="0"/>
              </a:rPr>
              <a:t>mevcut kaynaklardaki </a:t>
            </a:r>
            <a:r>
              <a:rPr sz="2000" spc="-6" dirty="0">
                <a:latin typeface="Times New Roman" panose="02020603050405020304" pitchFamily="18" charset="0"/>
                <a:cs typeface="Times New Roman" panose="02020603050405020304" pitchFamily="18" charset="0"/>
              </a:rPr>
              <a:t>iç kontrol ile ilgili  eğilimleri birleştirerek etkinliğin değerlendirilmesi  için </a:t>
            </a:r>
            <a:r>
              <a:rPr sz="2000" dirty="0">
                <a:latin typeface="Times New Roman" panose="02020603050405020304" pitchFamily="18" charset="0"/>
                <a:cs typeface="Times New Roman" panose="02020603050405020304" pitchFamily="18" charset="0"/>
              </a:rPr>
              <a:t>geniş kapsamlı ve </a:t>
            </a:r>
            <a:r>
              <a:rPr sz="2000" spc="-6" dirty="0">
                <a:latin typeface="Times New Roman" panose="02020603050405020304" pitchFamily="18" charset="0"/>
                <a:cs typeface="Times New Roman" panose="02020603050405020304" pitchFamily="18" charset="0"/>
              </a:rPr>
              <a:t>pratik kriterler </a:t>
            </a:r>
            <a:r>
              <a:rPr sz="2000" spc="-17" dirty="0">
                <a:latin typeface="Times New Roman" panose="02020603050405020304" pitchFamily="18" charset="0"/>
                <a:cs typeface="Times New Roman" panose="02020603050405020304" pitchFamily="18" charset="0"/>
              </a:rPr>
              <a:t>geliştirmiştir.</a:t>
            </a:r>
            <a:endParaRPr sz="2000" dirty="0">
              <a:latin typeface="Times New Roman" panose="02020603050405020304" pitchFamily="18" charset="0"/>
              <a:cs typeface="Times New Roman" panose="02020603050405020304" pitchFamily="18" charset="0"/>
            </a:endParaRPr>
          </a:p>
        </p:txBody>
      </p:sp>
      <p:sp>
        <p:nvSpPr>
          <p:cNvPr id="7" name="object 3">
            <a:extLst>
              <a:ext uri="{FF2B5EF4-FFF2-40B4-BE49-F238E27FC236}">
                <a16:creationId xmlns="" xmlns:a16="http://schemas.microsoft.com/office/drawing/2014/main" id="{5D767D96-C107-417B-A839-D7463E239074}"/>
              </a:ext>
            </a:extLst>
          </p:cNvPr>
          <p:cNvSpPr/>
          <p:nvPr/>
        </p:nvSpPr>
        <p:spPr>
          <a:xfrm>
            <a:off x="1472864" y="4590230"/>
            <a:ext cx="1391539" cy="2123708"/>
          </a:xfrm>
          <a:prstGeom prst="rect">
            <a:avLst/>
          </a:prstGeom>
          <a:blipFill>
            <a:blip r:embed="rId3" cstate="print"/>
            <a:stretch>
              <a:fillRect/>
            </a:stretch>
          </a:blipFill>
        </p:spPr>
        <p:txBody>
          <a:bodyPr wrap="square" lIns="0" tIns="0" rIns="0" bIns="0" rtlCol="0"/>
          <a:lstStyle/>
          <a:p>
            <a:endParaRPr sz="1984"/>
          </a:p>
        </p:txBody>
      </p:sp>
    </p:spTree>
    <p:extLst>
      <p:ext uri="{BB962C8B-B14F-4D97-AF65-F5344CB8AC3E}">
        <p14:creationId xmlns:p14="http://schemas.microsoft.com/office/powerpoint/2010/main" val="212019315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dirty="0">
                <a:solidFill>
                  <a:srgbClr val="C00000"/>
                </a:solidFill>
                <a:latin typeface="Times New Roman" panose="02020603050405020304" pitchFamily="18" charset="0"/>
                <a:cs typeface="Times New Roman" panose="02020603050405020304" pitchFamily="18" charset="0"/>
              </a:rPr>
              <a:t>İÇ KONTROLÜN TARİHÇESİ</a:t>
            </a:r>
            <a:endParaRPr sz="2800" b="1" dirty="0">
              <a:solidFill>
                <a:srgbClr val="FF0000"/>
              </a:solidFill>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4" name="object 3">
            <a:extLst>
              <a:ext uri="{FF2B5EF4-FFF2-40B4-BE49-F238E27FC236}">
                <a16:creationId xmlns="" xmlns:a16="http://schemas.microsoft.com/office/drawing/2014/main" id="{B1571D1E-D85C-4FC5-9D22-28ADDD2B9DE6}"/>
              </a:ext>
            </a:extLst>
          </p:cNvPr>
          <p:cNvSpPr txBox="1"/>
          <p:nvPr/>
        </p:nvSpPr>
        <p:spPr>
          <a:xfrm>
            <a:off x="1069763" y="1997399"/>
            <a:ext cx="8071267" cy="3245790"/>
          </a:xfrm>
          <a:prstGeom prst="rect">
            <a:avLst/>
          </a:prstGeom>
        </p:spPr>
        <p:txBody>
          <a:bodyPr vert="horz" wrap="square" lIns="0" tIns="13999" rIns="0" bIns="0" rtlCol="0">
            <a:spAutoFit/>
          </a:bodyPr>
          <a:lstStyle/>
          <a:p>
            <a:pPr marL="470499" marR="5600" indent="-457200" algn="just">
              <a:lnSpc>
                <a:spcPct val="150000"/>
              </a:lnSpc>
              <a:buFont typeface="Arial" panose="020B0604020202020204" pitchFamily="34" charset="0"/>
              <a:buChar char="•"/>
            </a:pPr>
            <a:r>
              <a:rPr sz="2000" spc="17" dirty="0" err="1">
                <a:latin typeface="Times New Roman" panose="02020603050405020304" pitchFamily="18" charset="0"/>
                <a:cs typeface="Times New Roman" panose="02020603050405020304" pitchFamily="18" charset="0"/>
              </a:rPr>
              <a:t>Treadway</a:t>
            </a:r>
            <a:r>
              <a:rPr sz="2000" spc="17" dirty="0">
                <a:latin typeface="Times New Roman" panose="02020603050405020304" pitchFamily="18" charset="0"/>
                <a:cs typeface="Times New Roman" panose="02020603050405020304" pitchFamily="18" charset="0"/>
              </a:rPr>
              <a:t> </a:t>
            </a:r>
            <a:r>
              <a:rPr sz="2000" spc="-6" dirty="0">
                <a:latin typeface="Times New Roman" panose="02020603050405020304" pitchFamily="18" charset="0"/>
                <a:cs typeface="Times New Roman" panose="02020603050405020304" pitchFamily="18" charset="0"/>
              </a:rPr>
              <a:t>Komisyonunu </a:t>
            </a:r>
            <a:r>
              <a:rPr sz="2000" dirty="0">
                <a:latin typeface="Times New Roman" panose="02020603050405020304" pitchFamily="18" charset="0"/>
                <a:cs typeface="Times New Roman" panose="02020603050405020304" pitchFamily="18" charset="0"/>
              </a:rPr>
              <a:t>Destekleyen </a:t>
            </a:r>
            <a:r>
              <a:rPr sz="2000" spc="-6" dirty="0">
                <a:latin typeface="Times New Roman" panose="02020603050405020304" pitchFamily="18" charset="0"/>
                <a:cs typeface="Times New Roman" panose="02020603050405020304" pitchFamily="18" charset="0"/>
              </a:rPr>
              <a:t>Kuruluşlar  Komitesi (Comittee </a:t>
            </a:r>
            <a:r>
              <a:rPr sz="2000" spc="-11" dirty="0">
                <a:latin typeface="Times New Roman" panose="02020603050405020304" pitchFamily="18" charset="0"/>
                <a:cs typeface="Times New Roman" panose="02020603050405020304" pitchFamily="18" charset="0"/>
              </a:rPr>
              <a:t>of Sponsoring </a:t>
            </a:r>
            <a:r>
              <a:rPr sz="2000" spc="-6" dirty="0">
                <a:latin typeface="Times New Roman" panose="02020603050405020304" pitchFamily="18" charset="0"/>
                <a:cs typeface="Times New Roman" panose="02020603050405020304" pitchFamily="18" charset="0"/>
              </a:rPr>
              <a:t>Organizations  </a:t>
            </a:r>
            <a:r>
              <a:rPr sz="2000" spc="-11" dirty="0">
                <a:latin typeface="Times New Roman" panose="02020603050405020304" pitchFamily="18" charset="0"/>
                <a:cs typeface="Times New Roman" panose="02020603050405020304" pitchFamily="18" charset="0"/>
              </a:rPr>
              <a:t>of </a:t>
            </a:r>
            <a:r>
              <a:rPr sz="2000" spc="-17" dirty="0">
                <a:latin typeface="Times New Roman" panose="02020603050405020304" pitchFamily="18" charset="0"/>
                <a:cs typeface="Times New Roman" panose="02020603050405020304" pitchFamily="18" charset="0"/>
              </a:rPr>
              <a:t>Treadway </a:t>
            </a:r>
            <a:r>
              <a:rPr sz="2000" spc="-11" dirty="0">
                <a:latin typeface="Times New Roman" panose="02020603050405020304" pitchFamily="18" charset="0"/>
                <a:cs typeface="Times New Roman" panose="02020603050405020304" pitchFamily="18" charset="0"/>
              </a:rPr>
              <a:t>Comission–COSO) </a:t>
            </a:r>
            <a:r>
              <a:rPr sz="2000" spc="-6" dirty="0">
                <a:latin typeface="Times New Roman" panose="02020603050405020304" pitchFamily="18" charset="0"/>
                <a:cs typeface="Times New Roman" panose="02020603050405020304" pitchFamily="18" charset="0"/>
              </a:rPr>
              <a:t>çalışma grubu,  </a:t>
            </a:r>
            <a:r>
              <a:rPr sz="2000" dirty="0">
                <a:latin typeface="Times New Roman" panose="02020603050405020304" pitchFamily="18" charset="0"/>
                <a:cs typeface="Times New Roman" panose="02020603050405020304" pitchFamily="18" charset="0"/>
              </a:rPr>
              <a:t>1992 </a:t>
            </a:r>
            <a:r>
              <a:rPr sz="2000" spc="-6" dirty="0">
                <a:latin typeface="Times New Roman" panose="02020603050405020304" pitchFamily="18" charset="0"/>
                <a:cs typeface="Times New Roman" panose="02020603050405020304" pitchFamily="18" charset="0"/>
              </a:rPr>
              <a:t>yılında, </a:t>
            </a:r>
            <a:r>
              <a:rPr sz="2000" spc="-11" dirty="0">
                <a:latin typeface="Times New Roman" panose="02020603050405020304" pitchFamily="18" charset="0"/>
                <a:cs typeface="Times New Roman" panose="02020603050405020304" pitchFamily="18" charset="0"/>
              </a:rPr>
              <a:t>COSO Modeli </a:t>
            </a:r>
            <a:r>
              <a:rPr sz="2000" spc="-6" dirty="0">
                <a:latin typeface="Times New Roman" panose="02020603050405020304" pitchFamily="18" charset="0"/>
                <a:cs typeface="Times New Roman" panose="02020603050405020304" pitchFamily="18" charset="0"/>
              </a:rPr>
              <a:t>olarak bilinen </a:t>
            </a:r>
            <a:r>
              <a:rPr sz="2000" b="1" spc="-11" dirty="0">
                <a:solidFill>
                  <a:srgbClr val="FF0000"/>
                </a:solidFill>
                <a:latin typeface="Times New Roman" panose="02020603050405020304" pitchFamily="18" charset="0"/>
                <a:cs typeface="Times New Roman" panose="02020603050405020304" pitchFamily="18" charset="0"/>
              </a:rPr>
              <a:t>İç  </a:t>
            </a:r>
            <a:r>
              <a:rPr sz="2000" b="1" spc="-6" dirty="0">
                <a:solidFill>
                  <a:srgbClr val="FF0000"/>
                </a:solidFill>
                <a:latin typeface="Times New Roman" panose="02020603050405020304" pitchFamily="18" charset="0"/>
                <a:cs typeface="Times New Roman" panose="02020603050405020304" pitchFamily="18" charset="0"/>
              </a:rPr>
              <a:t>Kontrol Bütünleşik Çerçeve </a:t>
            </a:r>
            <a:r>
              <a:rPr sz="2000" b="1" dirty="0">
                <a:solidFill>
                  <a:srgbClr val="FF0000"/>
                </a:solidFill>
                <a:latin typeface="Times New Roman" panose="02020603050405020304" pitchFamily="18" charset="0"/>
                <a:cs typeface="Times New Roman" panose="02020603050405020304" pitchFamily="18" charset="0"/>
              </a:rPr>
              <a:t>Raporu</a:t>
            </a:r>
            <a:r>
              <a:rPr sz="2000" dirty="0">
                <a:latin typeface="Times New Roman" panose="02020603050405020304" pitchFamily="18" charset="0"/>
                <a:cs typeface="Times New Roman" panose="02020603050405020304" pitchFamily="18" charset="0"/>
              </a:rPr>
              <a:t>nu  </a:t>
            </a:r>
            <a:r>
              <a:rPr sz="2000" spc="-17" dirty="0">
                <a:latin typeface="Times New Roman" panose="02020603050405020304" pitchFamily="18" charset="0"/>
                <a:cs typeface="Times New Roman" panose="02020603050405020304" pitchFamily="18" charset="0"/>
              </a:rPr>
              <a:t>yayımlamıştır.</a:t>
            </a:r>
            <a:endParaRPr sz="2000" dirty="0">
              <a:latin typeface="Times New Roman" panose="02020603050405020304" pitchFamily="18" charset="0"/>
              <a:cs typeface="Times New Roman" panose="02020603050405020304" pitchFamily="18" charset="0"/>
            </a:endParaRPr>
          </a:p>
          <a:p>
            <a:pPr marL="470499" marR="8400" indent="-457200" algn="just">
              <a:lnSpc>
                <a:spcPct val="150000"/>
              </a:lnSpc>
              <a:buFont typeface="Arial" panose="020B0604020202020204" pitchFamily="34" charset="0"/>
              <a:buChar char="•"/>
            </a:pPr>
            <a:r>
              <a:rPr sz="2000" spc="50" dirty="0">
                <a:latin typeface="Times New Roman" panose="02020603050405020304" pitchFamily="18" charset="0"/>
                <a:cs typeface="Times New Roman" panose="02020603050405020304" pitchFamily="18" charset="0"/>
              </a:rPr>
              <a:t>COSO </a:t>
            </a:r>
            <a:r>
              <a:rPr sz="2000" spc="-6" dirty="0">
                <a:latin typeface="Times New Roman" panose="02020603050405020304" pitchFamily="18" charset="0"/>
                <a:cs typeface="Times New Roman" panose="02020603050405020304" pitchFamily="18" charset="0"/>
              </a:rPr>
              <a:t>2004 yılında </a:t>
            </a:r>
            <a:r>
              <a:rPr sz="2000" b="1" spc="-6" dirty="0">
                <a:solidFill>
                  <a:srgbClr val="FF0000"/>
                </a:solidFill>
                <a:latin typeface="Times New Roman" panose="02020603050405020304" pitchFamily="18" charset="0"/>
                <a:cs typeface="Times New Roman" panose="02020603050405020304" pitchFamily="18" charset="0"/>
              </a:rPr>
              <a:t>Kurumsal Risk Yönetimi-  Bütünleşik </a:t>
            </a:r>
            <a:r>
              <a:rPr sz="2000" b="1" spc="-11" dirty="0">
                <a:solidFill>
                  <a:srgbClr val="FF0000"/>
                </a:solidFill>
                <a:latin typeface="Times New Roman" panose="02020603050405020304" pitchFamily="18" charset="0"/>
                <a:cs typeface="Times New Roman" panose="02020603050405020304" pitchFamily="18" charset="0"/>
              </a:rPr>
              <a:t>Çerçeve </a:t>
            </a:r>
            <a:r>
              <a:rPr sz="2000" spc="-6" dirty="0">
                <a:latin typeface="Times New Roman" panose="02020603050405020304" pitchFamily="18" charset="0"/>
                <a:cs typeface="Times New Roman" panose="02020603050405020304" pitchFamily="18" charset="0"/>
              </a:rPr>
              <a:t>(Enterprise </a:t>
            </a:r>
            <a:r>
              <a:rPr sz="2000" spc="-11" dirty="0">
                <a:latin typeface="Times New Roman" panose="02020603050405020304" pitchFamily="18" charset="0"/>
                <a:cs typeface="Times New Roman" panose="02020603050405020304" pitchFamily="18" charset="0"/>
              </a:rPr>
              <a:t>Risk  </a:t>
            </a:r>
            <a:r>
              <a:rPr sz="2000" dirty="0">
                <a:latin typeface="Times New Roman" panose="02020603050405020304" pitchFamily="18" charset="0"/>
                <a:cs typeface="Times New Roman" panose="02020603050405020304" pitchFamily="18" charset="0"/>
              </a:rPr>
              <a:t>Management - </a:t>
            </a:r>
            <a:r>
              <a:rPr sz="2000" spc="-6" dirty="0">
                <a:latin typeface="Times New Roman" panose="02020603050405020304" pitchFamily="18" charset="0"/>
                <a:cs typeface="Times New Roman" panose="02020603050405020304" pitchFamily="18" charset="0"/>
              </a:rPr>
              <a:t>Integrated Framework) çalışmasını  </a:t>
            </a:r>
            <a:r>
              <a:rPr sz="2000" spc="-17" dirty="0" err="1">
                <a:latin typeface="Times New Roman" panose="02020603050405020304" pitchFamily="18" charset="0"/>
                <a:cs typeface="Times New Roman" panose="02020603050405020304" pitchFamily="18" charset="0"/>
              </a:rPr>
              <a:t>yayımlamıştır</a:t>
            </a:r>
            <a:r>
              <a:rPr sz="2000" spc="-17" dirty="0">
                <a:latin typeface="Times New Roman" panose="02020603050405020304" pitchFamily="18" charset="0"/>
                <a:cs typeface="Times New Roman" panose="02020603050405020304" pitchFamily="18" charset="0"/>
              </a:rPr>
              <a:t>.</a:t>
            </a:r>
            <a:endParaRPr sz="2000" dirty="0">
              <a:latin typeface="Times New Roman" panose="02020603050405020304" pitchFamily="18" charset="0"/>
              <a:cs typeface="Times New Roman" panose="02020603050405020304" pitchFamily="18" charset="0"/>
            </a:endParaRPr>
          </a:p>
        </p:txBody>
      </p:sp>
      <p:sp>
        <p:nvSpPr>
          <p:cNvPr id="6" name="object 2">
            <a:extLst>
              <a:ext uri="{FF2B5EF4-FFF2-40B4-BE49-F238E27FC236}">
                <a16:creationId xmlns="" xmlns:a16="http://schemas.microsoft.com/office/drawing/2014/main" id="{758A222A-7E61-4A03-95DB-265CBA96E263}"/>
              </a:ext>
            </a:extLst>
          </p:cNvPr>
          <p:cNvSpPr/>
          <p:nvPr/>
        </p:nvSpPr>
        <p:spPr>
          <a:xfrm>
            <a:off x="10131633" y="1333114"/>
            <a:ext cx="1391539" cy="2123708"/>
          </a:xfrm>
          <a:prstGeom prst="rect">
            <a:avLst/>
          </a:prstGeom>
          <a:blipFill>
            <a:blip r:embed="rId3" cstate="print"/>
            <a:stretch>
              <a:fillRect/>
            </a:stretch>
          </a:blipFill>
        </p:spPr>
        <p:txBody>
          <a:bodyPr wrap="square" lIns="0" tIns="0" rIns="0" bIns="0" rtlCol="0"/>
          <a:lstStyle/>
          <a:p>
            <a:endParaRPr sz="1984"/>
          </a:p>
        </p:txBody>
      </p:sp>
    </p:spTree>
    <p:extLst>
      <p:ext uri="{BB962C8B-B14F-4D97-AF65-F5344CB8AC3E}">
        <p14:creationId xmlns:p14="http://schemas.microsoft.com/office/powerpoint/2010/main" val="414205612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273303"/>
            <a:ext cx="10772774" cy="439004"/>
          </a:xfrm>
          <a:prstGeom prst="rect">
            <a:avLst/>
          </a:prstGeom>
        </p:spPr>
        <p:txBody>
          <a:bodyPr vert="horz" wrap="square" lIns="0" tIns="8038" rIns="0" bIns="0" rtlCol="0" anchor="ctr">
            <a:spAutoFit/>
          </a:bodyPr>
          <a:lstStyle/>
          <a:p>
            <a:pPr marL="8039">
              <a:lnSpc>
                <a:spcPct val="100000"/>
              </a:lnSpc>
              <a:spcBef>
                <a:spcPts val="64"/>
              </a:spcBef>
            </a:pPr>
            <a:r>
              <a:rPr lang="tr-TR" sz="2800" b="1" dirty="0">
                <a:solidFill>
                  <a:srgbClr val="C00000"/>
                </a:solidFill>
                <a:latin typeface="Times New Roman" panose="02020603050405020304" pitchFamily="18" charset="0"/>
                <a:ea typeface="Batang" pitchFamily="18" charset="-127"/>
                <a:cs typeface="Times New Roman" panose="02020603050405020304" pitchFamily="18" charset="0"/>
              </a:rPr>
              <a:t>ULUSLAR ARASI </a:t>
            </a:r>
            <a:r>
              <a:rPr lang="tr-TR" sz="2800" dirty="0">
                <a:solidFill>
                  <a:srgbClr val="C00000"/>
                </a:solidFill>
                <a:latin typeface="Times New Roman" panose="02020603050405020304" pitchFamily="18" charset="0"/>
                <a:ea typeface="Batang" pitchFamily="18" charset="-127"/>
                <a:cs typeface="Times New Roman" panose="02020603050405020304" pitchFamily="18" charset="0"/>
              </a:rPr>
              <a:t>TAAHHÜTLER (AVRUPA BİRLİĞİ</a:t>
            </a:r>
            <a:r>
              <a:rPr lang="tr-TR" sz="2800" dirty="0" smtClean="0">
                <a:solidFill>
                  <a:srgbClr val="C00000"/>
                </a:solidFill>
                <a:latin typeface="Times New Roman" panose="02020603050405020304" pitchFamily="18" charset="0"/>
                <a:ea typeface="Batang" pitchFamily="18" charset="-127"/>
                <a:cs typeface="Times New Roman" panose="02020603050405020304" pitchFamily="18" charset="0"/>
              </a:rPr>
              <a:t>)                        *</a:t>
            </a:r>
            <a:endParaRPr sz="2800" dirty="0">
              <a:solidFill>
                <a:srgbClr val="FF0000"/>
              </a:solidFill>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4" name="İçerik Yer Tutucusu 2">
            <a:extLst>
              <a:ext uri="{FF2B5EF4-FFF2-40B4-BE49-F238E27FC236}">
                <a16:creationId xmlns="" xmlns:a16="http://schemas.microsoft.com/office/drawing/2014/main" id="{B36997CA-4731-49D7-9AB7-B6C399B5F964}"/>
              </a:ext>
            </a:extLst>
          </p:cNvPr>
          <p:cNvSpPr txBox="1">
            <a:spLocks/>
          </p:cNvSpPr>
          <p:nvPr/>
        </p:nvSpPr>
        <p:spPr>
          <a:xfrm>
            <a:off x="1064914" y="1995622"/>
            <a:ext cx="10288886" cy="4303578"/>
          </a:xfrm>
          <a:prstGeom prst="rect">
            <a:avLst/>
          </a:prstGeom>
          <a:gradFill>
            <a:gsLst>
              <a:gs pos="0">
                <a:schemeClr val="accent2">
                  <a:lumMod val="110000"/>
                  <a:satMod val="105000"/>
                  <a:tint val="67000"/>
                </a:schemeClr>
              </a:gs>
              <a:gs pos="38000">
                <a:schemeClr val="accent1">
                  <a:lumMod val="20000"/>
                  <a:lumOff val="80000"/>
                </a:schemeClr>
              </a:gs>
              <a:gs pos="100000">
                <a:schemeClr val="accent2">
                  <a:lumMod val="105000"/>
                  <a:satMod val="109000"/>
                  <a:tint val="81000"/>
                </a:schemeClr>
              </a:gs>
            </a:gsLst>
          </a:gradFill>
        </p:spPr>
        <p:style>
          <a:lnRef idx="1">
            <a:schemeClr val="accent2"/>
          </a:lnRef>
          <a:fillRef idx="2">
            <a:schemeClr val="accent2"/>
          </a:fillRef>
          <a:effectRef idx="1">
            <a:schemeClr val="accent2"/>
          </a:effectRef>
          <a:fontRef idx="minor">
            <a:schemeClr val="dk1"/>
          </a:fontRef>
        </p:style>
        <p:txBody>
          <a:bodyPr vert="horz" lIns="80189" tIns="40094" rIns="80189" bIns="40094"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60145" indent="0" algn="just">
              <a:buNone/>
              <a:defRPr/>
            </a:pPr>
            <a:r>
              <a:rPr lang="tr-TR" sz="2631" dirty="0">
                <a:solidFill>
                  <a:sysClr val="windowText" lastClr="000000"/>
                </a:solidFill>
                <a:latin typeface="Calibri Light" panose="020F0302020204030204" pitchFamily="34" charset="0"/>
                <a:cs typeface="Calibri Light" panose="020F0302020204030204" pitchFamily="34" charset="0"/>
              </a:rPr>
              <a:t>Ülkemizde Avrupa Birliği mali mevzuatına uyum çerçevesinde;</a:t>
            </a:r>
          </a:p>
          <a:p>
            <a:pPr marL="60145" indent="0" algn="just">
              <a:buNone/>
              <a:defRPr/>
            </a:pPr>
            <a:endParaRPr lang="tr-TR" sz="2631" dirty="0">
              <a:solidFill>
                <a:sysClr val="windowText" lastClr="000000"/>
              </a:solidFill>
              <a:latin typeface="Calibri Light" panose="020F0302020204030204" pitchFamily="34" charset="0"/>
              <a:cs typeface="Calibri Light" panose="020F0302020204030204" pitchFamily="34" charset="0"/>
            </a:endParaRPr>
          </a:p>
          <a:p>
            <a:pPr marL="461109" indent="-400964" algn="just">
              <a:buFont typeface="Wingdings" panose="05000000000000000000" pitchFamily="2" charset="2"/>
              <a:buChar char="Ø"/>
              <a:defRPr/>
            </a:pPr>
            <a:r>
              <a:rPr lang="tr-TR" sz="2631" dirty="0">
                <a:solidFill>
                  <a:sysClr val="windowText" lastClr="000000"/>
                </a:solidFill>
                <a:latin typeface="Calibri Light" panose="020F0302020204030204" pitchFamily="34" charset="0"/>
                <a:cs typeface="Calibri Light" panose="020F0302020204030204" pitchFamily="34" charset="0"/>
              </a:rPr>
              <a:t>10.12.2003 tarihinde kabul edilerek yasalaşan </a:t>
            </a:r>
            <a:r>
              <a:rPr lang="tr-TR" sz="2631" b="1" dirty="0">
                <a:solidFill>
                  <a:sysClr val="windowText" lastClr="000000"/>
                </a:solidFill>
                <a:latin typeface="Calibri Light" panose="020F0302020204030204" pitchFamily="34" charset="0"/>
                <a:cs typeface="Calibri Light" panose="020F0302020204030204" pitchFamily="34" charset="0"/>
              </a:rPr>
              <a:t>5018</a:t>
            </a:r>
            <a:r>
              <a:rPr lang="tr-TR" sz="2631" dirty="0">
                <a:solidFill>
                  <a:sysClr val="windowText" lastClr="000000"/>
                </a:solidFill>
                <a:latin typeface="Calibri Light" panose="020F0302020204030204" pitchFamily="34" charset="0"/>
                <a:cs typeface="Calibri Light" panose="020F0302020204030204" pitchFamily="34" charset="0"/>
              </a:rPr>
              <a:t> sayılı Kamu Mali Yönetimi ve Kontrol Kanunu ile kamu mali yönetiminde köklü bir değişiklik yapılmıştır.</a:t>
            </a:r>
          </a:p>
          <a:p>
            <a:pPr marL="60145" indent="0" algn="just">
              <a:buNone/>
              <a:defRPr/>
            </a:pPr>
            <a:r>
              <a:rPr lang="tr-TR" sz="2631" dirty="0">
                <a:solidFill>
                  <a:sysClr val="windowText" lastClr="000000"/>
                </a:solidFill>
                <a:latin typeface="Calibri Light" panose="020F0302020204030204" pitchFamily="34" charset="0"/>
                <a:cs typeface="Calibri Light" panose="020F0302020204030204" pitchFamily="34" charset="0"/>
              </a:rPr>
              <a:t> </a:t>
            </a:r>
          </a:p>
          <a:p>
            <a:pPr marL="461109" indent="-400964" algn="just">
              <a:buFont typeface="Wingdings" panose="05000000000000000000" pitchFamily="2" charset="2"/>
              <a:buChar char="Ø"/>
              <a:defRPr/>
            </a:pPr>
            <a:r>
              <a:rPr lang="tr-TR" sz="2631" dirty="0">
                <a:solidFill>
                  <a:sysClr val="windowText" lastClr="000000"/>
                </a:solidFill>
                <a:latin typeface="Calibri Light" panose="020F0302020204030204" pitchFamily="34" charset="0"/>
                <a:cs typeface="Calibri Light" panose="020F0302020204030204" pitchFamily="34" charset="0"/>
              </a:rPr>
              <a:t>Yapılan en önemli değişikliklerden birisi de merkezi kontrolden iç kontrole geçiş olmuştur.</a:t>
            </a:r>
          </a:p>
        </p:txBody>
      </p:sp>
    </p:spTree>
    <p:extLst>
      <p:ext uri="{BB962C8B-B14F-4D97-AF65-F5344CB8AC3E}">
        <p14:creationId xmlns:p14="http://schemas.microsoft.com/office/powerpoint/2010/main" val="379467144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57300" y="57860"/>
            <a:ext cx="10772774" cy="869891"/>
          </a:xfrm>
          <a:prstGeom prst="rect">
            <a:avLst/>
          </a:prstGeom>
        </p:spPr>
        <p:txBody>
          <a:bodyPr vert="horz" wrap="square" lIns="0" tIns="8038" rIns="0" bIns="0" rtlCol="0" anchor="ctr">
            <a:spAutoFit/>
          </a:bodyPr>
          <a:lstStyle/>
          <a:p>
            <a:pPr marL="8039">
              <a:lnSpc>
                <a:spcPct val="100000"/>
              </a:lnSpc>
              <a:spcBef>
                <a:spcPts val="64"/>
              </a:spcBef>
            </a:pPr>
            <a:r>
              <a:rPr lang="tr-TR" sz="2800" b="1" dirty="0">
                <a:solidFill>
                  <a:srgbClr val="C00000"/>
                </a:solidFill>
                <a:latin typeface="Times New Roman" panose="02020603050405020304" pitchFamily="18" charset="0"/>
                <a:ea typeface="Batang" pitchFamily="18" charset="-127"/>
                <a:cs typeface="Times New Roman" panose="02020603050405020304" pitchFamily="18" charset="0"/>
              </a:rPr>
              <a:t>ULUSAL TAAHHÜTLER</a:t>
            </a:r>
            <a:r>
              <a:rPr lang="tr-TR" sz="2800" dirty="0">
                <a:solidFill>
                  <a:srgbClr val="C00000"/>
                </a:solidFill>
                <a:latin typeface="Times New Roman" panose="02020603050405020304" pitchFamily="18" charset="0"/>
                <a:ea typeface="Batang" pitchFamily="18" charset="-127"/>
                <a:cs typeface="Times New Roman" panose="02020603050405020304" pitchFamily="18" charset="0"/>
              </a:rPr>
              <a:t/>
            </a:r>
            <a:br>
              <a:rPr lang="tr-TR" sz="2800" dirty="0">
                <a:solidFill>
                  <a:srgbClr val="C00000"/>
                </a:solidFill>
                <a:latin typeface="Times New Roman" panose="02020603050405020304" pitchFamily="18" charset="0"/>
                <a:ea typeface="Batang" pitchFamily="18" charset="-127"/>
                <a:cs typeface="Times New Roman" panose="02020603050405020304" pitchFamily="18" charset="0"/>
              </a:rPr>
            </a:br>
            <a:r>
              <a:rPr lang="tr-TR" sz="2800" dirty="0">
                <a:solidFill>
                  <a:srgbClr val="C00000"/>
                </a:solidFill>
                <a:latin typeface="Times New Roman" panose="02020603050405020304" pitchFamily="18" charset="0"/>
                <a:ea typeface="Batang" pitchFamily="18" charset="-127"/>
                <a:cs typeface="Times New Roman" panose="02020603050405020304" pitchFamily="18" charset="0"/>
              </a:rPr>
              <a:t>(HÜKÜMET PROGRAMLARI, STÖ RAPORLARI</a:t>
            </a:r>
            <a:r>
              <a:rPr lang="tr-TR" sz="2800" dirty="0" smtClean="0">
                <a:solidFill>
                  <a:srgbClr val="C00000"/>
                </a:solidFill>
                <a:latin typeface="Times New Roman" panose="02020603050405020304" pitchFamily="18" charset="0"/>
                <a:ea typeface="Batang" pitchFamily="18" charset="-127"/>
                <a:cs typeface="Times New Roman" panose="02020603050405020304" pitchFamily="18" charset="0"/>
              </a:rPr>
              <a:t>)                               *</a:t>
            </a:r>
            <a:endParaRPr sz="2800" b="1" dirty="0">
              <a:solidFill>
                <a:srgbClr val="FF0000"/>
              </a:solidFill>
            </a:endParaRPr>
          </a:p>
        </p:txBody>
      </p:sp>
      <p:sp>
        <p:nvSpPr>
          <p:cNvPr id="5" name="Rectangle 58"/>
          <p:cNvSpPr txBox="1">
            <a:spLocks noChangeArrowheads="1"/>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tr-TR" altLang="tr-TR" dirty="0"/>
          </a:p>
        </p:txBody>
      </p:sp>
      <p:sp>
        <p:nvSpPr>
          <p:cNvPr id="4" name="İçerik Yer Tutucusu 2">
            <a:extLst>
              <a:ext uri="{FF2B5EF4-FFF2-40B4-BE49-F238E27FC236}">
                <a16:creationId xmlns="" xmlns:a16="http://schemas.microsoft.com/office/drawing/2014/main" id="{BCB42344-D83B-4714-90D2-92B4C3AD8788}"/>
              </a:ext>
            </a:extLst>
          </p:cNvPr>
          <p:cNvSpPr txBox="1">
            <a:spLocks/>
          </p:cNvSpPr>
          <p:nvPr/>
        </p:nvSpPr>
        <p:spPr>
          <a:xfrm>
            <a:off x="1064131" y="1995335"/>
            <a:ext cx="10288800" cy="4302000"/>
          </a:xfrm>
          <a:prstGeom prst="rect">
            <a:avLst/>
          </a:prstGeom>
          <a:gradFill>
            <a:gsLst>
              <a:gs pos="0">
                <a:schemeClr val="accent2">
                  <a:lumMod val="110000"/>
                  <a:satMod val="105000"/>
                  <a:tint val="67000"/>
                </a:schemeClr>
              </a:gs>
              <a:gs pos="50000">
                <a:schemeClr val="accent1">
                  <a:lumMod val="20000"/>
                  <a:lumOff val="80000"/>
                </a:schemeClr>
              </a:gs>
              <a:gs pos="100000">
                <a:schemeClr val="accent2">
                  <a:lumMod val="105000"/>
                  <a:satMod val="109000"/>
                  <a:tint val="81000"/>
                </a:schemeClr>
              </a:gs>
            </a:gsLst>
          </a:gradFill>
        </p:spPr>
        <p:style>
          <a:lnRef idx="1">
            <a:schemeClr val="accent2"/>
          </a:lnRef>
          <a:fillRef idx="2">
            <a:schemeClr val="accent2"/>
          </a:fillRef>
          <a:effectRef idx="1">
            <a:schemeClr val="accent2"/>
          </a:effectRef>
          <a:fontRef idx="minor">
            <a:schemeClr val="dk1"/>
          </a:fontRef>
        </p:style>
        <p:txBody>
          <a:bodyPr vert="horz" lIns="80189" tIns="40094" rIns="80189" bIns="40094"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239465" indent="-239465">
              <a:lnSpc>
                <a:spcPct val="100000"/>
              </a:lnSpc>
              <a:spcBef>
                <a:spcPts val="1052"/>
              </a:spcBef>
              <a:spcAft>
                <a:spcPts val="1052"/>
              </a:spcAft>
              <a:buFont typeface="Wingdings" panose="05000000000000000000" pitchFamily="2" charset="2"/>
              <a:buChar char="Ø"/>
              <a:defRPr/>
            </a:pPr>
            <a:r>
              <a:rPr lang="tr-TR" sz="2631" dirty="0">
                <a:solidFill>
                  <a:sysClr val="windowText" lastClr="000000"/>
                </a:solidFill>
                <a:latin typeface="Calibri Light" panose="020F0302020204030204" pitchFamily="34" charset="0"/>
                <a:cs typeface="Calibri Light" panose="020F0302020204030204" pitchFamily="34" charset="0"/>
              </a:rPr>
              <a:t>Kamu yönetiminde yapı, mevzuat ve  zihniyet değişimi sağlamak,</a:t>
            </a:r>
          </a:p>
          <a:p>
            <a:pPr marL="239465" indent="-239465">
              <a:lnSpc>
                <a:spcPct val="100000"/>
              </a:lnSpc>
              <a:spcBef>
                <a:spcPts val="1052"/>
              </a:spcBef>
              <a:spcAft>
                <a:spcPts val="1052"/>
              </a:spcAft>
              <a:buFont typeface="Wingdings" panose="05000000000000000000" pitchFamily="2" charset="2"/>
              <a:buChar char="Ø"/>
              <a:defRPr/>
            </a:pPr>
            <a:r>
              <a:rPr lang="tr-TR" sz="2631" dirty="0">
                <a:solidFill>
                  <a:sysClr val="windowText" lastClr="000000"/>
                </a:solidFill>
                <a:latin typeface="Calibri Light" panose="020F0302020204030204" pitchFamily="34" charset="0"/>
                <a:cs typeface="Calibri Light" panose="020F0302020204030204" pitchFamily="34" charset="0"/>
              </a:rPr>
              <a:t>Kamu çalışanlarının ve yöneticilerinin modern yönetim kültürüne sahip olmalarını sağlamak,</a:t>
            </a:r>
          </a:p>
          <a:p>
            <a:pPr marL="239465" indent="-239465">
              <a:lnSpc>
                <a:spcPct val="100000"/>
              </a:lnSpc>
              <a:spcBef>
                <a:spcPts val="1052"/>
              </a:spcBef>
              <a:spcAft>
                <a:spcPts val="1052"/>
              </a:spcAft>
              <a:buFont typeface="Wingdings" panose="05000000000000000000" pitchFamily="2" charset="2"/>
              <a:buChar char="Ø"/>
              <a:defRPr/>
            </a:pPr>
            <a:r>
              <a:rPr lang="tr-TR" sz="2631" dirty="0">
                <a:solidFill>
                  <a:sysClr val="windowText" lastClr="000000"/>
                </a:solidFill>
                <a:latin typeface="Calibri Light" panose="020F0302020204030204" pitchFamily="34" charset="0"/>
                <a:cs typeface="Calibri Light" panose="020F0302020204030204" pitchFamily="34" charset="0"/>
              </a:rPr>
              <a:t>Kurumların politika hazırlama, uygulama, eşgüdüm, izleme ve değerlendirme konularında kapasitelerini geliştirmek,</a:t>
            </a:r>
          </a:p>
          <a:p>
            <a:pPr marL="239465" indent="-239465">
              <a:lnSpc>
                <a:spcPct val="100000"/>
              </a:lnSpc>
              <a:spcBef>
                <a:spcPts val="1052"/>
              </a:spcBef>
              <a:spcAft>
                <a:spcPts val="1052"/>
              </a:spcAft>
              <a:buFont typeface="Wingdings" panose="05000000000000000000" pitchFamily="2" charset="2"/>
              <a:buChar char="Ø"/>
              <a:defRPr/>
            </a:pPr>
            <a:r>
              <a:rPr lang="tr-TR" sz="2631" dirty="0">
                <a:solidFill>
                  <a:sysClr val="windowText" lastClr="000000"/>
                </a:solidFill>
                <a:latin typeface="Calibri Light" panose="020F0302020204030204" pitchFamily="34" charset="0"/>
                <a:cs typeface="Calibri Light" panose="020F0302020204030204" pitchFamily="34" charset="0"/>
              </a:rPr>
              <a:t>Stratejik planlama ve performans esaslı bütçe uygulamalarının etkinliğini arttırmak.</a:t>
            </a:r>
          </a:p>
        </p:txBody>
      </p:sp>
    </p:spTree>
    <p:extLst>
      <p:ext uri="{BB962C8B-B14F-4D97-AF65-F5344CB8AC3E}">
        <p14:creationId xmlns:p14="http://schemas.microsoft.com/office/powerpoint/2010/main" val="33465276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1_Office Teması">
  <a:themeElements>
    <a:clrScheme name="Turuncu Kırmızı">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Özel 1">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ŞehirHastaneleriSunu_R2.potx" id="{727406B5-28E1-4100-9254-1BBA9DF4DB10}" vid="{074677B7-0B57-43F9-8265-2AF153C7591E}"/>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10741</TotalTime>
  <Words>2566</Words>
  <Application>Microsoft Office PowerPoint</Application>
  <PresentationFormat>Geniş ekran</PresentationFormat>
  <Paragraphs>412</Paragraphs>
  <Slides>30</Slides>
  <Notes>26</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30</vt:i4>
      </vt:variant>
    </vt:vector>
  </HeadingPairs>
  <TitlesOfParts>
    <vt:vector size="39" baseType="lpstr">
      <vt:lpstr>Batang</vt:lpstr>
      <vt:lpstr>Arial</vt:lpstr>
      <vt:lpstr>Calibri</vt:lpstr>
      <vt:lpstr>Calibri Light</vt:lpstr>
      <vt:lpstr>Liberation Sans</vt:lpstr>
      <vt:lpstr>Segoe UI</vt:lpstr>
      <vt:lpstr>Times New Roman</vt:lpstr>
      <vt:lpstr>Wingdings</vt:lpstr>
      <vt:lpstr>1_Office Teması</vt:lpstr>
      <vt:lpstr>PowerPoint Sunusu</vt:lpstr>
      <vt:lpstr>PowerPoint Sunusu</vt:lpstr>
      <vt:lpstr>İÇ KONTROL NEDİR?                                                                              *     </vt:lpstr>
      <vt:lpstr>İÇ KONTROLÜN TARİHÇESİ</vt:lpstr>
      <vt:lpstr>İÇ KONTROLÜN TARİHÇESİ</vt:lpstr>
      <vt:lpstr>İÇ KONTROLÜN TARİHÇESİ</vt:lpstr>
      <vt:lpstr>İÇ KONTROLÜN TARİHÇESİ</vt:lpstr>
      <vt:lpstr>ULUSLAR ARASI TAAHHÜTLER (AVRUPA BİRLİĞİ)                        *</vt:lpstr>
      <vt:lpstr>ULUSAL TAAHHÜTLER (HÜKÜMET PROGRAMLARI, STÖ RAPORLARI)                               *</vt:lpstr>
      <vt:lpstr>İÇ KONTROLDE FARKLI ÜLKE MODELLERİ                                 *</vt:lpstr>
      <vt:lpstr>İÇ KONTROL SİSTEMİ MEVZUATI                                                     *</vt:lpstr>
      <vt:lpstr>İÇ KONTROLÜN TANIMI                                                                          *</vt:lpstr>
      <vt:lpstr>İÇ KONTROLÜN AMACI</vt:lpstr>
      <vt:lpstr>İÇ KONTROLÜN YAPISI VE İŞLEYİŞİ</vt:lpstr>
      <vt:lpstr>İÇ KONTROL STANDARTLARI</vt:lpstr>
      <vt:lpstr>İÇ KONTROLÜN TEMEL İLKELERİ </vt:lpstr>
      <vt:lpstr>İÇ KONTROL NE DEĞİLDİR?</vt:lpstr>
      <vt:lpstr>İÇ KONTROL NE FAYDA SAĞLAR?</vt:lpstr>
      <vt:lpstr>İÇ KONTROLÜN UNSURLARI VE GENEL KOŞULLARI </vt:lpstr>
      <vt:lpstr>KAMU İÇ KONTROL STANDARTLARI</vt:lpstr>
      <vt:lpstr>İÇ KONTROL SİSTEMİ STANDARTLARI</vt:lpstr>
      <vt:lpstr>PowerPoint Sunusu</vt:lpstr>
      <vt:lpstr>ROL VE SORUMLULUKLAR</vt:lpstr>
      <vt:lpstr>ROL VE SORUMLULUKLAR</vt:lpstr>
      <vt:lpstr>ROL VE SORUMLULUKLAR</vt:lpstr>
      <vt:lpstr>ROL VE SORUMLULUKLAR</vt:lpstr>
      <vt:lpstr>ROL VE SORUMLULUKLAR                                                                 *</vt:lpstr>
      <vt:lpstr>ROL VE SORUMLULUKLAR                                                                *</vt:lpstr>
      <vt:lpstr>İÇ KONTROLÜN ÖZÜ                                                                            *</vt:lpstr>
      <vt:lpstr>MALİ HİZMETLER BİRİMİ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Casper</dc:creator>
  <cp:lastModifiedBy>Zeki ÇETER</cp:lastModifiedBy>
  <cp:revision>36</cp:revision>
  <cp:lastPrinted>2019-04-16T08:50:32Z</cp:lastPrinted>
  <dcterms:created xsi:type="dcterms:W3CDTF">2019-02-27T04:54:01Z</dcterms:created>
  <dcterms:modified xsi:type="dcterms:W3CDTF">2021-09-28T13:15:18Z</dcterms:modified>
</cp:coreProperties>
</file>