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57" r:id="rId3"/>
    <p:sldId id="258" r:id="rId4"/>
    <p:sldId id="259" r:id="rId5"/>
    <p:sldId id="263" r:id="rId6"/>
    <p:sldId id="260" r:id="rId7"/>
    <p:sldId id="265" r:id="rId8"/>
    <p:sldId id="261" r:id="rId9"/>
    <p:sldId id="262" r:id="rId10"/>
    <p:sldId id="264" r:id="rId11"/>
    <p:sldId id="275" r:id="rId12"/>
    <p:sldId id="266" r:id="rId13"/>
    <p:sldId id="267" r:id="rId14"/>
    <p:sldId id="268" r:id="rId15"/>
    <p:sldId id="269" r:id="rId16"/>
    <p:sldId id="270" r:id="rId17"/>
    <p:sldId id="276" r:id="rId18"/>
    <p:sldId id="271" r:id="rId19"/>
    <p:sldId id="272" r:id="rId20"/>
    <p:sldId id="273" r:id="rId21"/>
    <p:sldId id="274"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C72BE-A4A3-4AA6-8FE9-B15559B78A7F}" type="datetimeFigureOut">
              <a:rPr lang="tr-TR" smtClean="0"/>
              <a:pPr/>
              <a:t>07.05.2020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FC3036-C09E-4C65-8C85-458CFBF48374}" type="slidenum">
              <a:rPr lang="tr-TR" smtClean="0"/>
              <a:pPr/>
              <a:t>‹#›</a:t>
            </a:fld>
            <a:endParaRPr lang="tr-TR"/>
          </a:p>
        </p:txBody>
      </p:sp>
    </p:spTree>
    <p:extLst>
      <p:ext uri="{BB962C8B-B14F-4D97-AF65-F5344CB8AC3E}">
        <p14:creationId xmlns:p14="http://schemas.microsoft.com/office/powerpoint/2010/main" xmlns="" val="85083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D8E0DAB-FCF5-4288-B0DA-7830CF839992}" type="datetime1">
              <a:rPr lang="tr-TR" smtClean="0"/>
              <a:pPr/>
              <a:t>07.05.2020</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E7B6CAA-F6C9-49A5-BC77-BF1E22078F28}" type="datetime1">
              <a:rPr lang="tr-TR" smtClean="0"/>
              <a:pPr/>
              <a:t>07.05.2020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B033FA4B-827C-4242-8C3B-4D8836BF2120}" type="datetime1">
              <a:rPr lang="tr-TR" smtClean="0"/>
              <a:pPr/>
              <a:t>07.05.2020</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F4E8D92B-2424-4388-8E2F-9E2DF09B3D33}" type="datetime1">
              <a:rPr lang="tr-TR" smtClean="0"/>
              <a:pPr/>
              <a:t>07.05.2020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F302176B-0E47-46AC-8F43-DAB4B8A37D06}"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3B6C0D29-106A-4CED-BB50-31593EC2B8BB}" type="datetime1">
              <a:rPr lang="tr-TR" smtClean="0"/>
              <a:pPr/>
              <a:t>07.05.2020</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302176B-0E47-46AC-8F43-DAB4B8A37D06}"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4B390199-5CFA-43C3-8F7C-0D6B1A8977C7}" type="datetime1">
              <a:rPr lang="tr-TR" smtClean="0"/>
              <a:pPr/>
              <a:t>07.05.2020</a:t>
            </a:fld>
            <a:endParaRPr lang="tr-TR"/>
          </a:p>
        </p:txBody>
      </p:sp>
      <p:sp>
        <p:nvSpPr>
          <p:cNvPr id="10" name="9 Slayt Numarası Yer Tutucusu"/>
          <p:cNvSpPr>
            <a:spLocks noGrp="1"/>
          </p:cNvSpPr>
          <p:nvPr>
            <p:ph type="sldNum" sz="quarter" idx="16"/>
          </p:nvPr>
        </p:nvSpPr>
        <p:spPr/>
        <p:txBody>
          <a:bodyPr rtlCol="0"/>
          <a:lstStyle/>
          <a:p>
            <a:fld id="{F302176B-0E47-46AC-8F43-DAB4B8A37D06}"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C64F09D1-6CB3-4074-94BA-56D583417364}" type="datetime1">
              <a:rPr lang="tr-TR" smtClean="0"/>
              <a:pPr/>
              <a:t>07.05.2020</a:t>
            </a:fld>
            <a:endParaRPr lang="tr-TR"/>
          </a:p>
        </p:txBody>
      </p:sp>
      <p:sp>
        <p:nvSpPr>
          <p:cNvPr id="12" name="11 Slayt Numarası Yer Tutucusu"/>
          <p:cNvSpPr>
            <a:spLocks noGrp="1"/>
          </p:cNvSpPr>
          <p:nvPr>
            <p:ph type="sldNum" sz="quarter" idx="16"/>
          </p:nvPr>
        </p:nvSpPr>
        <p:spPr/>
        <p:txBody>
          <a:bodyPr rtlCol="0"/>
          <a:lstStyle/>
          <a:p>
            <a:fld id="{F302176B-0E47-46AC-8F43-DAB4B8A37D06}"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58717AF-5940-4EF7-9439-75D2CAFA3658}" type="datetime1">
              <a:rPr lang="tr-TR" smtClean="0"/>
              <a:pPr/>
              <a:t>07.05.2020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0735C8E-F7A9-4807-8A9F-55F563B682A9}" type="datetime1">
              <a:rPr lang="tr-TR" smtClean="0"/>
              <a:pPr/>
              <a:t>07.05.2020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41C94086-DA85-459E-AB0C-7F98E28601F8}" type="datetime1">
              <a:rPr lang="tr-TR" smtClean="0"/>
              <a:pPr/>
              <a:t>07.05.2020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F302176B-0E47-46AC-8F43-DAB4B8A37D06}"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EE68EE05-5F41-44DB-8C52-12022440F4C8}" type="datetime1">
              <a:rPr lang="tr-TR" smtClean="0"/>
              <a:pPr/>
              <a:t>07.05.2020</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F302176B-0E47-46AC-8F43-DAB4B8A37D06}"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E7B0F81-D3DF-4823-933C-081D28EBEA22}" type="datetime1">
              <a:rPr lang="tr-TR" smtClean="0"/>
              <a:pPr/>
              <a:t>07.05.2020</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5496" y="-675456"/>
            <a:ext cx="9145016" cy="2952328"/>
          </a:xfrm>
        </p:spPr>
        <p:txBody>
          <a:bodyPr>
            <a:normAutofit/>
          </a:bodyPr>
          <a:lstStyle/>
          <a:p>
            <a:pPr algn="ctr"/>
            <a:r>
              <a:rPr lang="tr-TR" sz="3600" b="1" dirty="0" smtClean="0">
                <a:solidFill>
                  <a:schemeClr val="tx1"/>
                </a:solidFill>
                <a:latin typeface="Calibri" pitchFamily="34" charset="0"/>
              </a:rPr>
              <a:t>COVID 19 SALGINI SIRASINDA</a:t>
            </a:r>
            <a:br>
              <a:rPr lang="tr-TR" sz="3600" b="1" dirty="0" smtClean="0">
                <a:solidFill>
                  <a:schemeClr val="tx1"/>
                </a:solidFill>
                <a:latin typeface="Calibri" pitchFamily="34" charset="0"/>
              </a:rPr>
            </a:br>
            <a:r>
              <a:rPr lang="tr-TR" sz="3600" b="1" dirty="0" smtClean="0">
                <a:solidFill>
                  <a:schemeClr val="tx1"/>
                </a:solidFill>
                <a:latin typeface="Calibri" pitchFamily="34" charset="0"/>
              </a:rPr>
              <a:t>65 YAŞIN ÜSTÜNDEKİLER</a:t>
            </a:r>
            <a:br>
              <a:rPr lang="tr-TR" sz="3600" b="1" dirty="0" smtClean="0">
                <a:solidFill>
                  <a:schemeClr val="tx1"/>
                </a:solidFill>
                <a:latin typeface="Calibri" pitchFamily="34" charset="0"/>
              </a:rPr>
            </a:br>
            <a:r>
              <a:rPr lang="tr-TR" sz="3600" b="1" dirty="0" smtClean="0">
                <a:solidFill>
                  <a:schemeClr val="tx1"/>
                </a:solidFill>
                <a:latin typeface="Calibri" pitchFamily="34" charset="0"/>
              </a:rPr>
              <a:t>RUHSAL AÇIDAN NELER YAPABİLİR?</a:t>
            </a:r>
            <a:endParaRPr lang="tr-TR" sz="3600" b="1" dirty="0">
              <a:solidFill>
                <a:schemeClr val="tx1"/>
              </a:solidFill>
              <a:latin typeface="Calibri" pitchFamily="34" charset="0"/>
            </a:endParaRPr>
          </a:p>
        </p:txBody>
      </p:sp>
      <p:sp>
        <p:nvSpPr>
          <p:cNvPr id="4" name="3 Alt Başlık"/>
          <p:cNvSpPr>
            <a:spLocks noGrp="1"/>
          </p:cNvSpPr>
          <p:nvPr>
            <p:ph type="subTitle" idx="1"/>
          </p:nvPr>
        </p:nvSpPr>
        <p:spPr/>
        <p:txBody>
          <a:bodyPr/>
          <a:lstStyle/>
          <a:p>
            <a:endParaRPr lang="tr-TR"/>
          </a:p>
        </p:txBody>
      </p:sp>
      <p:pic>
        <p:nvPicPr>
          <p:cNvPr id="5" name="3 Resim" descr="korona.jpg"/>
          <p:cNvPicPr>
            <a:picLocks noChangeAspect="1"/>
          </p:cNvPicPr>
          <p:nvPr/>
        </p:nvPicPr>
        <p:blipFill>
          <a:blip r:embed="rId2" cstate="print"/>
          <a:stretch>
            <a:fillRect/>
          </a:stretch>
        </p:blipFill>
        <p:spPr>
          <a:xfrm>
            <a:off x="2699792" y="2636912"/>
            <a:ext cx="3672408" cy="2056549"/>
          </a:xfrm>
          <a:prstGeom prst="rect">
            <a:avLst/>
          </a:prstGeom>
          <a:ln w="28575">
            <a:solidFill>
              <a:schemeClr val="tx1"/>
            </a:solidFill>
          </a:ln>
        </p:spPr>
      </p:pic>
      <p:sp>
        <p:nvSpPr>
          <p:cNvPr id="6" name="Metin kutusu 5"/>
          <p:cNvSpPr txBox="1"/>
          <p:nvPr/>
        </p:nvSpPr>
        <p:spPr>
          <a:xfrm>
            <a:off x="2396853" y="4860174"/>
            <a:ext cx="4278287" cy="830997"/>
          </a:xfrm>
          <a:prstGeom prst="rect">
            <a:avLst/>
          </a:prstGeom>
          <a:noFill/>
        </p:spPr>
        <p:txBody>
          <a:bodyPr wrap="none" rtlCol="0">
            <a:spAutoFit/>
          </a:bodyPr>
          <a:lstStyle/>
          <a:p>
            <a:pPr algn="ctr"/>
            <a:r>
              <a:rPr lang="tr-TR" sz="2400" dirty="0">
                <a:latin typeface="Calibri" panose="020F0502020204030204" pitchFamily="34" charset="0"/>
                <a:cs typeface="Calibri" panose="020F0502020204030204" pitchFamily="34" charset="0"/>
              </a:rPr>
              <a:t>NİSAN 2020</a:t>
            </a:r>
          </a:p>
          <a:p>
            <a:pPr algn="ctr"/>
            <a:r>
              <a:rPr lang="tr-TR" sz="2400" b="1" dirty="0">
                <a:latin typeface="Calibri" panose="020F0502020204030204" pitchFamily="34" charset="0"/>
                <a:cs typeface="Calibri" panose="020F0502020204030204" pitchFamily="34" charset="0"/>
              </a:rPr>
              <a:t>MERSİN İL SAĞLIK MÜDÜRLÜĞÜ</a:t>
            </a:r>
          </a:p>
        </p:txBody>
      </p:sp>
      <p:sp>
        <p:nvSpPr>
          <p:cNvPr id="3" name="Slayt Numarası Yer Tutucusu 2"/>
          <p:cNvSpPr>
            <a:spLocks noGrp="1"/>
          </p:cNvSpPr>
          <p:nvPr>
            <p:ph type="sldNum" sz="quarter" idx="12"/>
          </p:nvPr>
        </p:nvSpPr>
        <p:spPr/>
        <p:txBody>
          <a:bodyPr/>
          <a:lstStyle/>
          <a:p>
            <a:fld id="{F302176B-0E47-46AC-8F43-DAB4B8A37D06}" type="slidenum">
              <a:rPr lang="tr-TR" smtClean="0"/>
              <a:pPr/>
              <a:t>1</a:t>
            </a:fld>
            <a:endParaRPr lang="tr-TR"/>
          </a:p>
        </p:txBody>
      </p:sp>
    </p:spTree>
    <p:extLst>
      <p:ext uri="{BB962C8B-B14F-4D97-AF65-F5344CB8AC3E}">
        <p14:creationId xmlns:p14="http://schemas.microsoft.com/office/powerpoint/2010/main" xmlns="" val="1451352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14327252882\Desktop\indir (4).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78818">
            <a:off x="690134" y="5263785"/>
            <a:ext cx="2705024" cy="93703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sz="quarter" idx="1"/>
          </p:nvPr>
        </p:nvSpPr>
        <p:spPr>
          <a:xfrm>
            <a:off x="467544" y="1813520"/>
            <a:ext cx="8153400" cy="4495800"/>
          </a:xfrm>
        </p:spPr>
        <p:txBody>
          <a:bodyPr>
            <a:noAutofit/>
          </a:bodyPr>
          <a:lstStyle/>
          <a:p>
            <a:pPr>
              <a:buFont typeface="Wingdings" pitchFamily="2" charset="2"/>
              <a:buChar char="§"/>
            </a:pPr>
            <a:r>
              <a:rPr lang="tr-TR" sz="2400" dirty="0">
                <a:latin typeface="Calibri" pitchFamily="34" charset="0"/>
              </a:rPr>
              <a:t>İlaçlarınızı almayı ihmal etmeyin, ilaç almakta veya ilaca ulaşmakta güçlük yaşıyorsanız doktorunuza veya eczacınıza telefonla ulaşın. </a:t>
            </a:r>
            <a:endParaRPr lang="tr-TR" sz="2400" dirty="0" smtClean="0">
              <a:latin typeface="Calibri" pitchFamily="34" charset="0"/>
            </a:endParaRPr>
          </a:p>
          <a:p>
            <a:pPr>
              <a:buFont typeface="Wingdings" pitchFamily="2" charset="2"/>
              <a:buChar char="§"/>
            </a:pPr>
            <a:endParaRPr lang="tr-TR" sz="2400" dirty="0" smtClean="0">
              <a:latin typeface="Calibri" pitchFamily="34" charset="0"/>
            </a:endParaRPr>
          </a:p>
          <a:p>
            <a:pPr>
              <a:buFont typeface="Wingdings" pitchFamily="2" charset="2"/>
              <a:buChar char="§"/>
            </a:pPr>
            <a:r>
              <a:rPr lang="tr-TR" sz="2400" dirty="0" smtClean="0">
                <a:latin typeface="Calibri" pitchFamily="34" charset="0"/>
              </a:rPr>
              <a:t>İlaç raporlarının süreleri uzatıldı, raporlu ilaçlarınızı yazdırmanıza gerek yok, eczacınızdan isteyin. </a:t>
            </a:r>
          </a:p>
        </p:txBody>
      </p:sp>
      <p:pic>
        <p:nvPicPr>
          <p:cNvPr id="9220" name="Picture 4" descr="C:\Users\14327252882\Desktop\Telephone-Clipart-Icon-Photo-for-Free-Download-1024x101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44208" y="4509120"/>
            <a:ext cx="1776785" cy="1759291"/>
          </a:xfrm>
          <a:prstGeom prst="rect">
            <a:avLst/>
          </a:prstGeom>
          <a:noFill/>
          <a:extLst>
            <a:ext uri="{909E8E84-426E-40DD-AFC4-6F175D3DCCD1}">
              <a14:hiddenFill xmlns:a14="http://schemas.microsoft.com/office/drawing/2010/main" xmlns="">
                <a:solidFill>
                  <a:srgbClr val="FFFFFF"/>
                </a:solidFill>
              </a14:hiddenFill>
            </a:ext>
          </a:extLst>
        </p:spPr>
      </p:pic>
      <p:sp>
        <p:nvSpPr>
          <p:cNvPr id="7" name="Başlık 1"/>
          <p:cNvSpPr>
            <a:spLocks noGrp="1"/>
          </p:cNvSpPr>
          <p:nvPr>
            <p:ph type="title"/>
          </p:nvPr>
        </p:nvSpPr>
        <p:spPr>
          <a:xfrm>
            <a:off x="704800" y="116632"/>
            <a:ext cx="7467600" cy="1143000"/>
          </a:xfrm>
        </p:spPr>
        <p:txBody>
          <a:bodyPr>
            <a:noAutofit/>
          </a:bodyPr>
          <a:lstStyle/>
          <a:p>
            <a:pPr algn="ctr"/>
            <a:r>
              <a:rPr lang="tr-TR" sz="2800" b="1" dirty="0" smtClean="0">
                <a:solidFill>
                  <a:schemeClr val="accent2">
                    <a:lumMod val="50000"/>
                  </a:schemeClr>
                </a:solidFill>
                <a:latin typeface="Calibri" pitchFamily="34" charset="0"/>
              </a:rPr>
              <a:t>ZORUNLU İHTİYAÇLARINIZ KARŞILANDIKTAN SONRA KENDİNİZ İÇİN YAPABİLECEĞİNİZ ŞEYLER: </a:t>
            </a:r>
            <a:endParaRPr lang="tr-TR" sz="2800" b="1" dirty="0">
              <a:solidFill>
                <a:schemeClr val="accent2">
                  <a:lumMod val="50000"/>
                </a:schemeClr>
              </a:solidFill>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10</a:t>
            </a:fld>
            <a:endParaRPr lang="tr-TR"/>
          </a:p>
        </p:txBody>
      </p:sp>
    </p:spTree>
    <p:extLst>
      <p:ext uri="{BB962C8B-B14F-4D97-AF65-F5344CB8AC3E}">
        <p14:creationId xmlns:p14="http://schemas.microsoft.com/office/powerpoint/2010/main" xmlns="" val="3974138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13520"/>
            <a:ext cx="8153400" cy="4495800"/>
          </a:xfrm>
        </p:spPr>
        <p:txBody>
          <a:bodyPr>
            <a:normAutofit/>
          </a:bodyPr>
          <a:lstStyle/>
          <a:p>
            <a:pPr>
              <a:buFont typeface="Wingdings" pitchFamily="2" charset="2"/>
              <a:buChar char="§"/>
            </a:pPr>
            <a:r>
              <a:rPr lang="tr-TR" sz="2400" dirty="0" smtClean="0">
                <a:latin typeface="Calibri" pitchFamily="34" charset="0"/>
              </a:rPr>
              <a:t>Belli saatlerde televizyonunuzu veya radyonuzu açın, haberleri ve bilgilendirici kamu spotlarını dinleyin, ancak diğer zamanlarda sürekli haber takip etmeyin.</a:t>
            </a:r>
          </a:p>
          <a:p>
            <a:pPr>
              <a:buFont typeface="Wingdings" pitchFamily="2" charset="2"/>
              <a:buChar char="§"/>
            </a:pPr>
            <a:endParaRPr lang="tr-TR" sz="2400" dirty="0" smtClean="0">
              <a:latin typeface="Calibri" pitchFamily="34" charset="0"/>
            </a:endParaRPr>
          </a:p>
          <a:p>
            <a:pPr>
              <a:buFont typeface="Wingdings" pitchFamily="2" charset="2"/>
              <a:buChar char="§"/>
            </a:pPr>
            <a:r>
              <a:rPr lang="tr-TR" sz="2400" dirty="0" smtClean="0">
                <a:latin typeface="Calibri" pitchFamily="34" charset="0"/>
              </a:rPr>
              <a:t>Sağlığınız elveriyorsa günlük yemek yapın, kendinizi yormayacak şekilde basit temizlik yapın, gündelik işleri aksatmadan sürdürmek zihni oyalar ve ruh sağlığını korumaya yardım eder.</a:t>
            </a:r>
          </a:p>
          <a:p>
            <a:endParaRPr lang="tr-TR" sz="2400" dirty="0"/>
          </a:p>
        </p:txBody>
      </p:sp>
      <p:sp>
        <p:nvSpPr>
          <p:cNvPr id="4" name="Başlık 1"/>
          <p:cNvSpPr txBox="1">
            <a:spLocks/>
          </p:cNvSpPr>
          <p:nvPr/>
        </p:nvSpPr>
        <p:spPr>
          <a:xfrm>
            <a:off x="704800" y="116632"/>
            <a:ext cx="7467600" cy="11430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ZORUNLU İHTİYAÇLARINIZ KARŞILANDIKTAN SONRA KENDİNİZ İÇİN YAPABİLECEĞİNİZ ŞEYLER: </a:t>
            </a:r>
            <a:endParaRPr kumimoji="0" lang="tr-TR" sz="28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pic>
        <p:nvPicPr>
          <p:cNvPr id="5" name="Picture 5" descr="C:\Users\14327252882\Desktop\indir (5).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72200" y="4722296"/>
            <a:ext cx="2026716" cy="194706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1867616"/>
            <a:ext cx="8496944" cy="4873752"/>
          </a:xfrm>
        </p:spPr>
        <p:txBody>
          <a:bodyPr>
            <a:noAutofit/>
          </a:bodyPr>
          <a:lstStyle/>
          <a:p>
            <a:pPr>
              <a:buFont typeface="Wingdings" pitchFamily="2" charset="2"/>
              <a:buChar char="§"/>
            </a:pPr>
            <a:r>
              <a:rPr lang="tr-TR" sz="2200" dirty="0">
                <a:latin typeface="Calibri" pitchFamily="34" charset="0"/>
              </a:rPr>
              <a:t>Yemek, yürüyüş, temizlik, televizyon izleme, elişi yapma ve benzeri günlük aktivitelerinizi planlayın; belli bir düzene uymak işleri kontrol ettiğinizi hissettirir, böylece kendinizi daha emniyette hissedersiniz. </a:t>
            </a:r>
            <a:endParaRPr lang="tr-TR" sz="2200" dirty="0" smtClean="0">
              <a:latin typeface="Calibri" pitchFamily="34" charset="0"/>
            </a:endParaRPr>
          </a:p>
          <a:p>
            <a:pPr>
              <a:buFont typeface="Wingdings" pitchFamily="2" charset="2"/>
              <a:buChar char="§"/>
            </a:pPr>
            <a:endParaRPr lang="tr-TR" sz="2200" dirty="0" smtClean="0">
              <a:latin typeface="Calibri" pitchFamily="34" charset="0"/>
            </a:endParaRPr>
          </a:p>
          <a:p>
            <a:pPr>
              <a:buFont typeface="Wingdings" pitchFamily="2" charset="2"/>
              <a:buChar char="§"/>
            </a:pPr>
            <a:r>
              <a:rPr lang="tr-TR" sz="2200" dirty="0" smtClean="0">
                <a:latin typeface="Calibri" pitchFamily="34" charset="0"/>
              </a:rPr>
              <a:t>Sevdiğiniz </a:t>
            </a:r>
            <a:r>
              <a:rPr lang="tr-TR" sz="2200" dirty="0">
                <a:latin typeface="Calibri" pitchFamily="34" charset="0"/>
              </a:rPr>
              <a:t>işlere zaman ayırın, müzik dinleme, elişi yapma, kitap okuma gibi</a:t>
            </a:r>
            <a:r>
              <a:rPr lang="tr-TR" sz="2200" dirty="0" smtClean="0">
                <a:latin typeface="Calibri" pitchFamily="34" charset="0"/>
              </a:rPr>
              <a:t>.</a:t>
            </a:r>
          </a:p>
          <a:p>
            <a:pPr>
              <a:buFont typeface="Wingdings" pitchFamily="2" charset="2"/>
              <a:buChar char="§"/>
            </a:pPr>
            <a:endParaRPr lang="tr-TR" sz="2200" dirty="0" smtClean="0">
              <a:latin typeface="Calibri" pitchFamily="34" charset="0"/>
            </a:endParaRPr>
          </a:p>
          <a:p>
            <a:pPr>
              <a:buFont typeface="Wingdings" pitchFamily="2" charset="2"/>
              <a:buChar char="§"/>
            </a:pPr>
            <a:r>
              <a:rPr lang="tr-TR" sz="2200" dirty="0" smtClean="0">
                <a:latin typeface="Calibri" pitchFamily="34" charset="0"/>
              </a:rPr>
              <a:t>Sevdiğiniz </a:t>
            </a:r>
            <a:r>
              <a:rPr lang="tr-TR" sz="2200" dirty="0">
                <a:latin typeface="Calibri" pitchFamily="34" charset="0"/>
              </a:rPr>
              <a:t>kişileri telefonla arayın ve sık sık konuşun, yalnızlık duygunuz azalır. Telefon veya internetle görüntülü de iletişim kurmanız mümkün. Nasıl yapacağınızı bilmiyorsanız sevdikleriniz yardımcı olacaktır. Bilmiyor olmanız utanılacak bir şey değil.</a:t>
            </a:r>
          </a:p>
        </p:txBody>
      </p:sp>
      <p:sp>
        <p:nvSpPr>
          <p:cNvPr id="6" name="Başlık 1"/>
          <p:cNvSpPr txBox="1">
            <a:spLocks/>
          </p:cNvSpPr>
          <p:nvPr/>
        </p:nvSpPr>
        <p:spPr>
          <a:xfrm>
            <a:off x="704800" y="116632"/>
            <a:ext cx="7467600" cy="11430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ZORUNLU İHTİYAÇLARINIZ KARŞILANDIKTAN SONRA KENDİNİZ İÇİN YAPABİLECEĞİNİZ ŞEYLER: </a:t>
            </a:r>
            <a:endParaRPr kumimoji="0" lang="tr-TR" sz="28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12</a:t>
            </a:fld>
            <a:endParaRPr lang="tr-TR"/>
          </a:p>
        </p:txBody>
      </p:sp>
    </p:spTree>
    <p:extLst>
      <p:ext uri="{BB962C8B-B14F-4D97-AF65-F5344CB8AC3E}">
        <p14:creationId xmlns:p14="http://schemas.microsoft.com/office/powerpoint/2010/main" xmlns="" val="1017244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a:xfrm>
            <a:off x="467544" y="1813520"/>
            <a:ext cx="8153400" cy="4495800"/>
          </a:xfrm>
        </p:spPr>
        <p:txBody>
          <a:bodyPr>
            <a:normAutofit/>
          </a:bodyPr>
          <a:lstStyle/>
          <a:p>
            <a:r>
              <a:rPr lang="tr-TR" sz="2400" dirty="0">
                <a:latin typeface="Calibri" pitchFamily="34" charset="0"/>
              </a:rPr>
              <a:t>Sağlığınız yerinde ise yakınlarınıza ve komşularınıza yardım edin: örneğin komşunuza çorba yapmak (ama verirken temas etmemek), çocuğunuza bir kap yemek yapmak ve akşam uğradığında vermek gibi uğraşlar işe yaradığınızı hissettirir, kontrol duygusunu güçlendirir ve ruh sağlığınızı olumlu etkiler</a:t>
            </a:r>
            <a:r>
              <a:rPr lang="tr-TR" sz="2400" dirty="0" smtClean="0">
                <a:latin typeface="Calibri" pitchFamily="34" charset="0"/>
              </a:rPr>
              <a:t>.</a:t>
            </a:r>
          </a:p>
          <a:p>
            <a:pPr>
              <a:buNone/>
            </a:pPr>
            <a:r>
              <a:rPr lang="tr-TR" sz="2400" dirty="0" smtClean="0">
                <a:latin typeface="Calibri" pitchFamily="34" charset="0"/>
              </a:rPr>
              <a:t> </a:t>
            </a:r>
          </a:p>
          <a:p>
            <a:r>
              <a:rPr lang="tr-TR" sz="2400" dirty="0" smtClean="0">
                <a:latin typeface="Calibri" pitchFamily="34" charset="0"/>
              </a:rPr>
              <a:t>Sağlığınızla </a:t>
            </a:r>
            <a:r>
              <a:rPr lang="tr-TR" sz="2400" dirty="0">
                <a:latin typeface="Calibri" pitchFamily="34" charset="0"/>
              </a:rPr>
              <a:t>ilgili bir sorun, ilaç veya hastalıkla ilgili sorularınız olursa, aile hekiminize veya sizi takip eden uzman doktorlara telefonla ulaşın. </a:t>
            </a:r>
            <a:r>
              <a:rPr lang="tr-TR" sz="2400" dirty="0" smtClean="0">
                <a:latin typeface="Calibri" pitchFamily="34" charset="0"/>
              </a:rPr>
              <a:t>Acil </a:t>
            </a:r>
            <a:r>
              <a:rPr lang="tr-TR" sz="2400" dirty="0">
                <a:latin typeface="Calibri" pitchFamily="34" charset="0"/>
              </a:rPr>
              <a:t>bir sorun olmadıkça hastanelere başvurmayın.</a:t>
            </a:r>
          </a:p>
        </p:txBody>
      </p:sp>
      <p:sp>
        <p:nvSpPr>
          <p:cNvPr id="4" name="Başlık 1"/>
          <p:cNvSpPr txBox="1">
            <a:spLocks/>
          </p:cNvSpPr>
          <p:nvPr/>
        </p:nvSpPr>
        <p:spPr>
          <a:xfrm>
            <a:off x="704800" y="116632"/>
            <a:ext cx="7467600" cy="11430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ZORUNLU İHTİYAÇLARINIZ KARŞILANDIKTAN SONRA KENDİNİZ İÇİN YAPABİLECEĞİNİZ ŞEYLER: </a:t>
            </a:r>
            <a:endParaRPr kumimoji="0" lang="tr-TR" sz="28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5" name="Slayt Numarası Yer Tutucusu 4"/>
          <p:cNvSpPr>
            <a:spLocks noGrp="1"/>
          </p:cNvSpPr>
          <p:nvPr>
            <p:ph type="sldNum" sz="quarter" idx="12"/>
          </p:nvPr>
        </p:nvSpPr>
        <p:spPr/>
        <p:txBody>
          <a:bodyPr>
            <a:normAutofit fontScale="85000" lnSpcReduction="20000"/>
          </a:bodyPr>
          <a:lstStyle/>
          <a:p>
            <a:fld id="{F302176B-0E47-46AC-8F43-DAB4B8A37D06}" type="slidenum">
              <a:rPr lang="tr-TR" smtClean="0"/>
              <a:pPr/>
              <a:t>13</a:t>
            </a:fld>
            <a:endParaRPr lang="tr-TR"/>
          </a:p>
        </p:txBody>
      </p:sp>
    </p:spTree>
    <p:extLst>
      <p:ext uri="{BB962C8B-B14F-4D97-AF65-F5344CB8AC3E}">
        <p14:creationId xmlns:p14="http://schemas.microsoft.com/office/powerpoint/2010/main" xmlns="" val="2074326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28600"/>
            <a:ext cx="8153400" cy="990600"/>
          </a:xfrm>
        </p:spPr>
        <p:txBody>
          <a:bodyPr>
            <a:normAutofit/>
          </a:bodyPr>
          <a:lstStyle/>
          <a:p>
            <a:pPr algn="ctr"/>
            <a:r>
              <a:rPr lang="tr-TR" sz="3200" b="1" dirty="0" smtClean="0">
                <a:solidFill>
                  <a:schemeClr val="accent2">
                    <a:lumMod val="50000"/>
                  </a:schemeClr>
                </a:solidFill>
                <a:latin typeface="Calibri" pitchFamily="34" charset="0"/>
              </a:rPr>
              <a:t>65 YAŞIN ÜSTÜNDE YAKINI OLANLAR İÇİN</a:t>
            </a:r>
            <a:endParaRPr lang="tr-TR" sz="3200" b="1" dirty="0">
              <a:solidFill>
                <a:schemeClr val="accent2">
                  <a:lumMod val="50000"/>
                </a:schemeClr>
              </a:solidFill>
              <a:latin typeface="Calibri" pitchFamily="34" charset="0"/>
            </a:endParaRPr>
          </a:p>
        </p:txBody>
      </p:sp>
      <p:sp>
        <p:nvSpPr>
          <p:cNvPr id="3" name="İçerik Yer Tutucusu 2"/>
          <p:cNvSpPr>
            <a:spLocks noGrp="1"/>
          </p:cNvSpPr>
          <p:nvPr>
            <p:ph sz="quarter" idx="1"/>
          </p:nvPr>
        </p:nvSpPr>
        <p:spPr>
          <a:xfrm>
            <a:off x="467544" y="1813520"/>
            <a:ext cx="8153400" cy="4495800"/>
          </a:xfrm>
        </p:spPr>
        <p:txBody>
          <a:bodyPr>
            <a:normAutofit lnSpcReduction="10000"/>
          </a:bodyPr>
          <a:lstStyle/>
          <a:p>
            <a:pPr marL="457200" indent="-457200">
              <a:buFont typeface="Wingdings" pitchFamily="2" charset="2"/>
              <a:buChar char="§"/>
            </a:pPr>
            <a:r>
              <a:rPr lang="tr-TR" sz="2400" dirty="0" smtClean="0">
                <a:latin typeface="Calibri" pitchFamily="34" charset="0"/>
              </a:rPr>
              <a:t>Ailenizdeki </a:t>
            </a:r>
            <a:r>
              <a:rPr lang="tr-TR" sz="2400" dirty="0">
                <a:latin typeface="Calibri" pitchFamily="34" charset="0"/>
              </a:rPr>
              <a:t>yaşlı bireylerin zorunlu ihtiyaçlarını karşılamak için bir plan yapın, yakınınızı arayın. </a:t>
            </a:r>
            <a:endParaRPr lang="tr-TR" sz="2400" dirty="0" smtClean="0">
              <a:latin typeface="Calibri" pitchFamily="34" charset="0"/>
            </a:endParaRPr>
          </a:p>
          <a:p>
            <a:pPr marL="457200" indent="-457200">
              <a:buFont typeface="Wingdings" pitchFamily="2" charset="2"/>
              <a:buChar char="§"/>
            </a:pPr>
            <a:endParaRPr lang="tr-TR" sz="2400" dirty="0" smtClean="0">
              <a:latin typeface="Calibri" pitchFamily="34" charset="0"/>
            </a:endParaRPr>
          </a:p>
          <a:p>
            <a:pPr marL="457200" indent="-457200">
              <a:buFont typeface="Wingdings" pitchFamily="2" charset="2"/>
              <a:buChar char="§"/>
            </a:pPr>
            <a:r>
              <a:rPr lang="tr-TR" sz="2400" dirty="0" smtClean="0">
                <a:latin typeface="Calibri" pitchFamily="34" charset="0"/>
              </a:rPr>
              <a:t>Yaşlı </a:t>
            </a:r>
            <a:r>
              <a:rPr lang="tr-TR" sz="2400" dirty="0">
                <a:latin typeface="Calibri" pitchFamily="34" charset="0"/>
              </a:rPr>
              <a:t>bireyler yakınlarını yormak istemedikleri için sıklıkla yardım istemezler, bu nedenle yakınınızın istemesini beklemeden aklınıza gelen tüm ihtiyaçlarını sorun (para çekme, fatura yatırma, alışveriş, ilaç temini vb.). </a:t>
            </a:r>
            <a:endParaRPr lang="tr-TR" sz="2400" dirty="0" smtClean="0">
              <a:latin typeface="Calibri" pitchFamily="34" charset="0"/>
            </a:endParaRPr>
          </a:p>
          <a:p>
            <a:pPr marL="457200" indent="-457200">
              <a:buFont typeface="Wingdings" pitchFamily="2" charset="2"/>
              <a:buChar char="§"/>
            </a:pPr>
            <a:endParaRPr lang="tr-TR" sz="2400" dirty="0" smtClean="0">
              <a:latin typeface="Calibri" pitchFamily="34" charset="0"/>
            </a:endParaRPr>
          </a:p>
          <a:p>
            <a:pPr marL="457200" indent="-457200">
              <a:buFont typeface="Wingdings" pitchFamily="2" charset="2"/>
              <a:buChar char="§"/>
            </a:pPr>
            <a:r>
              <a:rPr lang="tr-TR" sz="2400" dirty="0" smtClean="0">
                <a:latin typeface="Calibri" pitchFamily="34" charset="0"/>
              </a:rPr>
              <a:t>Temaslarınızı </a:t>
            </a:r>
            <a:r>
              <a:rPr lang="tr-TR" sz="2400" dirty="0">
                <a:latin typeface="Calibri" pitchFamily="34" charset="0"/>
              </a:rPr>
              <a:t>kısa süreli tutun, kapıdan iletmekle yetinin, ilaç ve alışveriş malzemeleri gibi nesneleri teslim ettikten sonra, yaşlı yakınınıza ellerini yıkaması gerektiğini her seferinde hatırlatın, unutuyor olabilirler.</a:t>
            </a:r>
          </a:p>
        </p:txBody>
      </p:sp>
      <p:sp>
        <p:nvSpPr>
          <p:cNvPr id="4" name="Slayt Numarası Yer Tutucusu 3"/>
          <p:cNvSpPr>
            <a:spLocks noGrp="1"/>
          </p:cNvSpPr>
          <p:nvPr>
            <p:ph type="sldNum" sz="quarter" idx="12"/>
          </p:nvPr>
        </p:nvSpPr>
        <p:spPr/>
        <p:txBody>
          <a:bodyPr>
            <a:normAutofit fontScale="85000" lnSpcReduction="20000"/>
          </a:bodyPr>
          <a:lstStyle/>
          <a:p>
            <a:fld id="{F302176B-0E47-46AC-8F43-DAB4B8A37D06}" type="slidenum">
              <a:rPr lang="tr-TR" smtClean="0"/>
              <a:pPr/>
              <a:t>14</a:t>
            </a:fld>
            <a:endParaRPr lang="tr-TR"/>
          </a:p>
        </p:txBody>
      </p:sp>
    </p:spTree>
    <p:extLst>
      <p:ext uri="{BB962C8B-B14F-4D97-AF65-F5344CB8AC3E}">
        <p14:creationId xmlns:p14="http://schemas.microsoft.com/office/powerpoint/2010/main" xmlns="" val="3965171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23056" y="1741512"/>
            <a:ext cx="8153400" cy="4495800"/>
          </a:xfrm>
        </p:spPr>
        <p:txBody>
          <a:bodyPr>
            <a:noAutofit/>
          </a:bodyPr>
          <a:lstStyle/>
          <a:p>
            <a:r>
              <a:rPr lang="tr-TR" sz="2400" dirty="0" smtClean="0">
                <a:latin typeface="Calibri" pitchFamily="34" charset="0"/>
              </a:rPr>
              <a:t>Sık </a:t>
            </a:r>
            <a:r>
              <a:rPr lang="tr-TR" sz="2400" dirty="0">
                <a:latin typeface="Calibri" pitchFamily="34" charset="0"/>
              </a:rPr>
              <a:t>sık telefonla arayın, kısa da olsa sohbet edin. Bu sohbetlerde mevcut durumla ilgili doğru bilgiler verin ama olumlu gelişmeleri de mutlaka iletin. </a:t>
            </a:r>
            <a:endParaRPr lang="tr-TR" sz="2400" dirty="0" smtClean="0">
              <a:latin typeface="Calibri" pitchFamily="34" charset="0"/>
            </a:endParaRPr>
          </a:p>
          <a:p>
            <a:endParaRPr lang="tr-TR" sz="2400" dirty="0" smtClean="0">
              <a:latin typeface="Calibri" pitchFamily="34" charset="0"/>
            </a:endParaRPr>
          </a:p>
          <a:p>
            <a:r>
              <a:rPr lang="tr-TR" sz="2400" dirty="0" smtClean="0">
                <a:latin typeface="Calibri" pitchFamily="34" charset="0"/>
              </a:rPr>
              <a:t>Yakınınıza </a:t>
            </a:r>
            <a:r>
              <a:rPr lang="tr-TR" sz="2400" dirty="0">
                <a:latin typeface="Calibri" pitchFamily="34" charset="0"/>
              </a:rPr>
              <a:t>bilgi ve uyarıları söylerken olumlu ifadeler kullanın. Örneğin: “ellerini yıkamazsan hasta olursun, hastaneye yatırırız” yerine “ellerini biraz uzun yıkaman bu hastalıktan korunman için çok önemli, yakında her şey daha iyi olacak” gibi. </a:t>
            </a:r>
            <a:endParaRPr lang="tr-TR" sz="2400" dirty="0" smtClean="0">
              <a:latin typeface="Calibri" pitchFamily="34" charset="0"/>
            </a:endParaRPr>
          </a:p>
        </p:txBody>
      </p:sp>
      <p:sp>
        <p:nvSpPr>
          <p:cNvPr id="4" name="Başlık 1"/>
          <p:cNvSpPr txBox="1">
            <a:spLocks/>
          </p:cNvSpPr>
          <p:nvPr/>
        </p:nvSpPr>
        <p:spPr>
          <a:xfrm>
            <a:off x="539552"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65 YAŞIN ÜSTÜNDE YAKINI OLANLAR İÇİN</a:t>
            </a:r>
            <a:endParaRPr kumimoji="0" lang="tr-TR" sz="32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15</a:t>
            </a:fld>
            <a:endParaRPr lang="tr-TR"/>
          </a:p>
        </p:txBody>
      </p:sp>
    </p:spTree>
    <p:extLst>
      <p:ext uri="{BB962C8B-B14F-4D97-AF65-F5344CB8AC3E}">
        <p14:creationId xmlns:p14="http://schemas.microsoft.com/office/powerpoint/2010/main" xmlns="" val="1899684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2648" y="1741512"/>
            <a:ext cx="8153400" cy="4495800"/>
          </a:xfrm>
        </p:spPr>
        <p:txBody>
          <a:bodyPr>
            <a:normAutofit/>
          </a:bodyPr>
          <a:lstStyle/>
          <a:p>
            <a:r>
              <a:rPr lang="tr-TR" sz="2400" dirty="0" smtClean="0">
                <a:latin typeface="Calibri" pitchFamily="34" charset="0"/>
              </a:rPr>
              <a:t>Yakınınızda sağlığıyla ilgili sizi endişelendiren gelişmeler varsa (uykusuzluk, kilo kaybı, sık ağlama, kronik hastalığının seyrinde kötüleşme vb.) doktorunu araması için yüreklendirin veya siz arayın.</a:t>
            </a:r>
          </a:p>
          <a:p>
            <a:pPr>
              <a:buNone/>
            </a:pPr>
            <a:endParaRPr lang="tr-TR" sz="2400" dirty="0" smtClean="0">
              <a:latin typeface="Calibri" pitchFamily="34" charset="0"/>
            </a:endParaRPr>
          </a:p>
          <a:p>
            <a:r>
              <a:rPr lang="tr-TR" sz="2400" dirty="0" smtClean="0">
                <a:latin typeface="Calibri" pitchFamily="34" charset="0"/>
              </a:rPr>
              <a:t>Yakınlarınızın tüm sorumluluğunu tek başınıza üstlenmeyin, etrafınızdan yardım isteyin ve yükünüzü paylaşın, aksi takdirde tükenme belirtileri yaşayabilirsiniz. </a:t>
            </a:r>
          </a:p>
          <a:p>
            <a:endParaRPr lang="tr-TR" sz="2400" dirty="0" smtClean="0">
              <a:latin typeface="Calibri" pitchFamily="34" charset="0"/>
            </a:endParaRPr>
          </a:p>
          <a:p>
            <a:r>
              <a:rPr lang="tr-TR" sz="2400" dirty="0" smtClean="0">
                <a:latin typeface="Calibri" pitchFamily="34" charset="0"/>
              </a:rPr>
              <a:t>Yapılacak </a:t>
            </a:r>
            <a:r>
              <a:rPr lang="tr-TR" sz="2400" dirty="0">
                <a:latin typeface="Calibri" pitchFamily="34" charset="0"/>
              </a:rPr>
              <a:t>işleri önceden organize edin, böylece enerjinizi dikkatli kullanır ve tükenmemiş olursunuz. </a:t>
            </a:r>
            <a:endParaRPr lang="tr-TR" sz="2400" dirty="0" smtClean="0">
              <a:latin typeface="Calibri" pitchFamily="34" charset="0"/>
            </a:endParaRPr>
          </a:p>
        </p:txBody>
      </p:sp>
      <p:sp>
        <p:nvSpPr>
          <p:cNvPr id="4" name="Başlık 1"/>
          <p:cNvSpPr txBox="1">
            <a:spLocks/>
          </p:cNvSpPr>
          <p:nvPr/>
        </p:nvSpPr>
        <p:spPr>
          <a:xfrm>
            <a:off x="539552"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65 YAŞIN ÜSTÜNDE YAKINI OLANLAR İÇİN</a:t>
            </a:r>
            <a:endParaRPr kumimoji="0" lang="tr-TR" sz="32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16</a:t>
            </a:fld>
            <a:endParaRPr lang="tr-TR"/>
          </a:p>
        </p:txBody>
      </p:sp>
    </p:spTree>
    <p:extLst>
      <p:ext uri="{BB962C8B-B14F-4D97-AF65-F5344CB8AC3E}">
        <p14:creationId xmlns:p14="http://schemas.microsoft.com/office/powerpoint/2010/main" xmlns="" val="4281977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2648" y="1885528"/>
            <a:ext cx="8153400" cy="4495800"/>
          </a:xfrm>
        </p:spPr>
        <p:txBody>
          <a:bodyPr>
            <a:normAutofit/>
          </a:bodyPr>
          <a:lstStyle/>
          <a:p>
            <a:pPr>
              <a:buFont typeface="Wingdings" pitchFamily="2" charset="2"/>
              <a:buChar char="§"/>
            </a:pPr>
            <a:r>
              <a:rPr lang="tr-TR" sz="2400" dirty="0" smtClean="0">
                <a:latin typeface="Calibri" pitchFamily="34" charset="0"/>
              </a:rPr>
              <a:t>Yakınlarınızın tek yardımcısı konumundaysanız, arkadaşlarınızdan yardım istemeye çekinmeyin, fiziksel olarak yardım edemeseler de sizi dinleyebilir ve sorunlara çözüm önerebilirler. </a:t>
            </a:r>
          </a:p>
          <a:p>
            <a:pPr>
              <a:buFont typeface="Wingdings" pitchFamily="2" charset="2"/>
              <a:buChar char="§"/>
            </a:pPr>
            <a:endParaRPr lang="tr-TR" sz="2400" dirty="0" smtClean="0">
              <a:latin typeface="Calibri" pitchFamily="34" charset="0"/>
            </a:endParaRPr>
          </a:p>
          <a:p>
            <a:pPr>
              <a:buFont typeface="Wingdings" pitchFamily="2" charset="2"/>
              <a:buChar char="§"/>
            </a:pPr>
            <a:r>
              <a:rPr lang="tr-TR" sz="2400" dirty="0" smtClean="0">
                <a:latin typeface="Calibri" pitchFamily="34" charset="0"/>
              </a:rPr>
              <a:t>Kendi ihtiyaçlarınızı da göz ardı etmeyin, dinlenmek için vakit ayırın. </a:t>
            </a:r>
          </a:p>
          <a:p>
            <a:pPr>
              <a:buFont typeface="Wingdings" pitchFamily="2" charset="2"/>
              <a:buChar char="§"/>
            </a:pPr>
            <a:endParaRPr lang="tr-TR" sz="2400" dirty="0" smtClean="0">
              <a:latin typeface="Calibri" pitchFamily="34" charset="0"/>
            </a:endParaRPr>
          </a:p>
          <a:p>
            <a:pPr>
              <a:buFont typeface="Wingdings" pitchFamily="2" charset="2"/>
              <a:buChar char="§"/>
            </a:pPr>
            <a:r>
              <a:rPr lang="tr-TR" sz="2400" dirty="0" smtClean="0">
                <a:latin typeface="Calibri" pitchFamily="34" charset="0"/>
              </a:rPr>
              <a:t>Acil durumlarda devletin bildirdiği sağlık, itfaiye, polis ve benzeri diğer hatları arayıp yardım isteyin.</a:t>
            </a:r>
            <a:endParaRPr lang="tr-TR" sz="2400" dirty="0">
              <a:latin typeface="Calibri" pitchFamily="34" charset="0"/>
            </a:endParaRPr>
          </a:p>
        </p:txBody>
      </p:sp>
      <p:sp>
        <p:nvSpPr>
          <p:cNvPr id="4" name="Başlık 1"/>
          <p:cNvSpPr txBox="1">
            <a:spLocks/>
          </p:cNvSpPr>
          <p:nvPr/>
        </p:nvSpPr>
        <p:spPr>
          <a:xfrm>
            <a:off x="539552"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65 YAŞIN ÜSTÜNDE YAKINI OLANLAR İÇİN</a:t>
            </a:r>
            <a:endParaRPr kumimoji="0" lang="tr-TR" sz="32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8160"/>
            <a:ext cx="8153400" cy="990600"/>
          </a:xfrm>
        </p:spPr>
        <p:txBody>
          <a:bodyPr>
            <a:normAutofit/>
          </a:bodyPr>
          <a:lstStyle/>
          <a:p>
            <a:pPr algn="ctr"/>
            <a:r>
              <a:rPr lang="tr-TR" sz="3200" b="1" dirty="0" smtClean="0">
                <a:solidFill>
                  <a:schemeClr val="accent2">
                    <a:lumMod val="50000"/>
                  </a:schemeClr>
                </a:solidFill>
                <a:latin typeface="Calibri" pitchFamily="34" charset="0"/>
              </a:rPr>
              <a:t>TOPLUMUN HER BİREYİ İÇİN </a:t>
            </a:r>
            <a:endParaRPr lang="tr-TR" sz="3200" b="1" dirty="0">
              <a:solidFill>
                <a:schemeClr val="accent2">
                  <a:lumMod val="50000"/>
                </a:schemeClr>
              </a:solidFill>
              <a:latin typeface="Calibri" pitchFamily="34" charset="0"/>
            </a:endParaRPr>
          </a:p>
        </p:txBody>
      </p:sp>
      <p:sp>
        <p:nvSpPr>
          <p:cNvPr id="3" name="İçerik Yer Tutucusu 2"/>
          <p:cNvSpPr>
            <a:spLocks noGrp="1"/>
          </p:cNvSpPr>
          <p:nvPr>
            <p:ph sz="quarter" idx="1"/>
          </p:nvPr>
        </p:nvSpPr>
        <p:spPr>
          <a:xfrm>
            <a:off x="612648" y="1741512"/>
            <a:ext cx="8153400" cy="4495800"/>
          </a:xfrm>
        </p:spPr>
        <p:txBody>
          <a:bodyPr>
            <a:normAutofit/>
          </a:bodyPr>
          <a:lstStyle/>
          <a:p>
            <a:pPr>
              <a:buFont typeface="Wingdings" pitchFamily="2" charset="2"/>
              <a:buChar char="§"/>
            </a:pPr>
            <a:r>
              <a:rPr lang="tr-TR" sz="2400" dirty="0" smtClean="0">
                <a:latin typeface="Calibri" pitchFamily="34" charset="0"/>
              </a:rPr>
              <a:t>Zorunlu </a:t>
            </a:r>
            <a:r>
              <a:rPr lang="tr-TR" sz="2400" dirty="0">
                <a:latin typeface="Calibri" pitchFamily="34" charset="0"/>
              </a:rPr>
              <a:t>haller dışında sokağa çıkmayın, hastalığı taşımamak için bu kurala uyun. </a:t>
            </a:r>
            <a:endParaRPr lang="tr-TR" sz="2400" dirty="0" smtClean="0">
              <a:latin typeface="Calibri" pitchFamily="34" charset="0"/>
            </a:endParaRPr>
          </a:p>
          <a:p>
            <a:pPr>
              <a:buFont typeface="Wingdings" pitchFamily="2" charset="2"/>
              <a:buChar char="§"/>
            </a:pPr>
            <a:endParaRPr lang="tr-TR" sz="2400" dirty="0" smtClean="0">
              <a:latin typeface="Calibri" pitchFamily="34" charset="0"/>
            </a:endParaRPr>
          </a:p>
          <a:p>
            <a:pPr>
              <a:buFont typeface="Wingdings" pitchFamily="2" charset="2"/>
              <a:buChar char="§"/>
            </a:pPr>
            <a:r>
              <a:rPr lang="tr-TR" sz="2400" dirty="0" smtClean="0">
                <a:latin typeface="Calibri" pitchFamily="34" charset="0"/>
              </a:rPr>
              <a:t>Apartmanınızda </a:t>
            </a:r>
            <a:r>
              <a:rPr lang="tr-TR" sz="2400" dirty="0">
                <a:latin typeface="Calibri" pitchFamily="34" charset="0"/>
              </a:rPr>
              <a:t>veya yakınınızda oturan yaşlı bireyler varsa, alışveriş, fatura yatırma, ilaç alma vb. konularda yardım teklif edin. </a:t>
            </a:r>
            <a:endParaRPr lang="tr-TR" sz="2400" dirty="0" smtClean="0">
              <a:latin typeface="Calibri" pitchFamily="34" charset="0"/>
            </a:endParaRPr>
          </a:p>
          <a:p>
            <a:pPr>
              <a:buFont typeface="Wingdings" pitchFamily="2" charset="2"/>
              <a:buChar char="§"/>
            </a:pPr>
            <a:endParaRPr lang="tr-TR" sz="2400" dirty="0" smtClean="0">
              <a:latin typeface="Calibri" pitchFamily="34" charset="0"/>
            </a:endParaRPr>
          </a:p>
          <a:p>
            <a:pPr>
              <a:buFont typeface="Wingdings" pitchFamily="2" charset="2"/>
              <a:buChar char="§"/>
            </a:pPr>
            <a:r>
              <a:rPr lang="tr-TR" sz="2400" dirty="0" smtClean="0">
                <a:latin typeface="Calibri" pitchFamily="34" charset="0"/>
              </a:rPr>
              <a:t>Unutkanlığı </a:t>
            </a:r>
            <a:r>
              <a:rPr lang="tr-TR" sz="2400" dirty="0">
                <a:latin typeface="Calibri" pitchFamily="34" charset="0"/>
              </a:rPr>
              <a:t>olan yaşlı kişilere her temasınızda ellerini yıkamaları gerektiğini </a:t>
            </a:r>
            <a:r>
              <a:rPr lang="tr-TR" sz="2400" dirty="0" smtClean="0">
                <a:latin typeface="Calibri" pitchFamily="34" charset="0"/>
              </a:rPr>
              <a:t>hatırlatın.</a:t>
            </a:r>
          </a:p>
        </p:txBody>
      </p:sp>
      <p:sp>
        <p:nvSpPr>
          <p:cNvPr id="4" name="Slayt Numarası Yer Tutucusu 3"/>
          <p:cNvSpPr>
            <a:spLocks noGrp="1"/>
          </p:cNvSpPr>
          <p:nvPr>
            <p:ph type="sldNum" sz="quarter" idx="12"/>
          </p:nvPr>
        </p:nvSpPr>
        <p:spPr/>
        <p:txBody>
          <a:bodyPr>
            <a:normAutofit fontScale="85000" lnSpcReduction="20000"/>
          </a:bodyPr>
          <a:lstStyle/>
          <a:p>
            <a:fld id="{F302176B-0E47-46AC-8F43-DAB4B8A37D06}" type="slidenum">
              <a:rPr lang="tr-TR" smtClean="0"/>
              <a:pPr/>
              <a:t>18</a:t>
            </a:fld>
            <a:endParaRPr lang="tr-TR"/>
          </a:p>
        </p:txBody>
      </p:sp>
    </p:spTree>
    <p:extLst>
      <p:ext uri="{BB962C8B-B14F-4D97-AF65-F5344CB8AC3E}">
        <p14:creationId xmlns:p14="http://schemas.microsoft.com/office/powerpoint/2010/main" xmlns="" val="2479122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2648" y="1885528"/>
            <a:ext cx="8153400" cy="4495800"/>
          </a:xfrm>
        </p:spPr>
        <p:txBody>
          <a:bodyPr>
            <a:normAutofit/>
          </a:bodyPr>
          <a:lstStyle/>
          <a:p>
            <a:pPr>
              <a:buFont typeface="Wingdings" pitchFamily="2" charset="2"/>
              <a:buChar char="§"/>
            </a:pPr>
            <a:r>
              <a:rPr lang="tr-TR" sz="2400" dirty="0">
                <a:latin typeface="Calibri" pitchFamily="34" charset="0"/>
              </a:rPr>
              <a:t>Telefonla sıklıkla arayın, mümkünse görüntülü konuşun, gündelik sohbetler yapmaya çalışın</a:t>
            </a:r>
            <a:r>
              <a:rPr lang="tr-TR" sz="2400" dirty="0" smtClean="0">
                <a:latin typeface="Calibri" pitchFamily="34" charset="0"/>
              </a:rPr>
              <a:t>.</a:t>
            </a:r>
          </a:p>
          <a:p>
            <a:pPr>
              <a:buFont typeface="Wingdings" pitchFamily="2" charset="2"/>
              <a:buChar char="§"/>
            </a:pPr>
            <a:endParaRPr lang="tr-TR" sz="2400" dirty="0">
              <a:latin typeface="Calibri" pitchFamily="34" charset="0"/>
            </a:endParaRPr>
          </a:p>
          <a:p>
            <a:pPr>
              <a:buFont typeface="Wingdings" pitchFamily="2" charset="2"/>
              <a:buChar char="§"/>
            </a:pPr>
            <a:r>
              <a:rPr lang="tr-TR" sz="2400" dirty="0">
                <a:latin typeface="Calibri" pitchFamily="34" charset="0"/>
              </a:rPr>
              <a:t>Doğru bilgiler verin ama kaygı verici, olumsuz ifadeler ve felaket haberlerinden sakının</a:t>
            </a:r>
            <a:r>
              <a:rPr lang="tr-TR" sz="2400" dirty="0" smtClean="0">
                <a:latin typeface="Calibri" pitchFamily="34" charset="0"/>
              </a:rPr>
              <a:t>.</a:t>
            </a:r>
          </a:p>
          <a:p>
            <a:pPr>
              <a:buFont typeface="Wingdings" pitchFamily="2" charset="2"/>
              <a:buChar char="§"/>
            </a:pPr>
            <a:endParaRPr lang="tr-TR" sz="2400" dirty="0">
              <a:latin typeface="Calibri" pitchFamily="34" charset="0"/>
            </a:endParaRPr>
          </a:p>
          <a:p>
            <a:pPr>
              <a:buFont typeface="Wingdings" pitchFamily="2" charset="2"/>
              <a:buChar char="§"/>
            </a:pPr>
            <a:r>
              <a:rPr lang="tr-TR" sz="2400" dirty="0">
                <a:latin typeface="Calibri" pitchFamily="34" charset="0"/>
              </a:rPr>
              <a:t>Kendi yaşlı yakınlarınız uzaktaysa ve ulaşamıyorsanız, yakınlarındaki komşu, akraba ve arkadaşlarınızdan yardım isteyin.</a:t>
            </a:r>
          </a:p>
        </p:txBody>
      </p:sp>
      <p:sp>
        <p:nvSpPr>
          <p:cNvPr id="4" name="Başlık 1"/>
          <p:cNvSpPr txBox="1">
            <a:spLocks/>
          </p:cNvSpPr>
          <p:nvPr/>
        </p:nvSpPr>
        <p:spPr>
          <a:xfrm>
            <a:off x="467544" y="27816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TOPLUMUN HER BİREYİ İÇİN </a:t>
            </a:r>
            <a:endParaRPr kumimoji="0" lang="tr-TR" sz="32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19</a:t>
            </a:fld>
            <a:endParaRPr lang="tr-TR"/>
          </a:p>
        </p:txBody>
      </p:sp>
    </p:spTree>
    <p:extLst>
      <p:ext uri="{BB962C8B-B14F-4D97-AF65-F5344CB8AC3E}">
        <p14:creationId xmlns:p14="http://schemas.microsoft.com/office/powerpoint/2010/main" xmlns="" val="394818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73224" y="1743564"/>
            <a:ext cx="7787208" cy="2549532"/>
          </a:xfrm>
        </p:spPr>
        <p:txBody>
          <a:bodyPr>
            <a:normAutofit/>
          </a:bodyPr>
          <a:lstStyle/>
          <a:p>
            <a:pPr marL="0" indent="0" algn="just">
              <a:buNone/>
            </a:pPr>
            <a:r>
              <a:rPr lang="tr-TR" sz="2400" dirty="0" smtClean="0">
                <a:latin typeface="Calibri" pitchFamily="34" charset="0"/>
              </a:rPr>
              <a:t>	2019 </a:t>
            </a:r>
            <a:r>
              <a:rPr lang="tr-TR" sz="2400" dirty="0">
                <a:latin typeface="Calibri" pitchFamily="34" charset="0"/>
              </a:rPr>
              <a:t>sonunda başlayan korona virüsü </a:t>
            </a:r>
            <a:r>
              <a:rPr lang="tr-TR" sz="2400" dirty="0" smtClean="0">
                <a:latin typeface="Calibri" pitchFamily="34" charset="0"/>
              </a:rPr>
              <a:t>hastalığı (</a:t>
            </a:r>
            <a:r>
              <a:rPr lang="tr-TR" sz="2400" dirty="0">
                <a:latin typeface="Calibri" pitchFamily="34" charset="0"/>
              </a:rPr>
              <a:t>COVİD-19) salgını, alışık </a:t>
            </a:r>
            <a:r>
              <a:rPr lang="tr-TR" sz="2400" dirty="0" smtClean="0">
                <a:latin typeface="Calibri" pitchFamily="34" charset="0"/>
              </a:rPr>
              <a:t>olmadığımız bir </a:t>
            </a:r>
            <a:r>
              <a:rPr lang="tr-TR" sz="2400" dirty="0">
                <a:latin typeface="Calibri" pitchFamily="34" charset="0"/>
              </a:rPr>
              <a:t>durum yarattı. Ülkemizde 21 Mart 2020 akşamından itibaren 65 yaş üstünde </a:t>
            </a:r>
            <a:r>
              <a:rPr lang="tr-TR" sz="2400" dirty="0" smtClean="0">
                <a:latin typeface="Calibri" pitchFamily="34" charset="0"/>
              </a:rPr>
              <a:t>ve kronik </a:t>
            </a:r>
            <a:r>
              <a:rPr lang="tr-TR" sz="2400" dirty="0">
                <a:latin typeface="Calibri" pitchFamily="34" charset="0"/>
              </a:rPr>
              <a:t>hastalığı olan bireylere, hastalıktan korunmaları amacıyla sokağa çıkma </a:t>
            </a:r>
            <a:r>
              <a:rPr lang="tr-TR" sz="2400" dirty="0" smtClean="0">
                <a:latin typeface="Calibri" pitchFamily="34" charset="0"/>
              </a:rPr>
              <a:t>yasağı getirildi</a:t>
            </a:r>
            <a:r>
              <a:rPr lang="tr-TR" sz="2400" dirty="0">
                <a:latin typeface="Calibri" pitchFamily="34" charset="0"/>
              </a:rPr>
              <a:t>.</a:t>
            </a:r>
          </a:p>
        </p:txBody>
      </p:sp>
      <p:pic>
        <p:nvPicPr>
          <p:cNvPr id="7" name="Picture 2" descr="C:\Users\14327252882\Desktop\people-w-mask-quarantine-young-family-senior-couple-stay-home-17730645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3933056"/>
            <a:ext cx="8424936" cy="259228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2</a:t>
            </a:fld>
            <a:endParaRPr lang="tr-TR"/>
          </a:p>
        </p:txBody>
      </p:sp>
    </p:spTree>
    <p:extLst>
      <p:ext uri="{BB962C8B-B14F-4D97-AF65-F5344CB8AC3E}">
        <p14:creationId xmlns:p14="http://schemas.microsoft.com/office/powerpoint/2010/main" xmlns="" val="178818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2536" y="278160"/>
            <a:ext cx="9649072" cy="990600"/>
          </a:xfrm>
        </p:spPr>
        <p:txBody>
          <a:bodyPr>
            <a:normAutofit/>
          </a:bodyPr>
          <a:lstStyle/>
          <a:p>
            <a:pPr algn="ctr"/>
            <a:r>
              <a:rPr lang="tr-TR" sz="2800" b="1" dirty="0" smtClean="0">
                <a:solidFill>
                  <a:schemeClr val="accent2">
                    <a:lumMod val="50000"/>
                  </a:schemeClr>
                </a:solidFill>
                <a:latin typeface="Calibri" pitchFamily="34" charset="0"/>
              </a:rPr>
              <a:t>KAMU KURUMLARI VE KANAAT ÖNDERLERİ İÇİN ÖNERİLER </a:t>
            </a:r>
            <a:endParaRPr lang="tr-TR" sz="2800" b="1" dirty="0">
              <a:solidFill>
                <a:schemeClr val="accent2">
                  <a:lumMod val="50000"/>
                </a:schemeClr>
              </a:solidFill>
              <a:latin typeface="Calibri" pitchFamily="34" charset="0"/>
            </a:endParaRPr>
          </a:p>
        </p:txBody>
      </p:sp>
      <p:sp>
        <p:nvSpPr>
          <p:cNvPr id="3" name="İçerik Yer Tutucusu 2"/>
          <p:cNvSpPr>
            <a:spLocks noGrp="1"/>
          </p:cNvSpPr>
          <p:nvPr>
            <p:ph sz="quarter" idx="1"/>
          </p:nvPr>
        </p:nvSpPr>
        <p:spPr>
          <a:xfrm>
            <a:off x="395536" y="1844824"/>
            <a:ext cx="8153400" cy="4495800"/>
          </a:xfrm>
        </p:spPr>
        <p:txBody>
          <a:bodyPr>
            <a:normAutofit lnSpcReduction="10000"/>
          </a:bodyPr>
          <a:lstStyle/>
          <a:p>
            <a:pPr marL="457200" indent="-457200" algn="just">
              <a:buFont typeface="Wingdings" pitchFamily="2" charset="2"/>
              <a:buChar char="§"/>
            </a:pPr>
            <a:r>
              <a:rPr lang="tr-TR" sz="2400" dirty="0" smtClean="0">
                <a:latin typeface="Calibri" pitchFamily="34" charset="0"/>
              </a:rPr>
              <a:t>Yaşlı </a:t>
            </a:r>
            <a:r>
              <a:rPr lang="tr-TR" sz="2400" dirty="0">
                <a:latin typeface="Calibri" pitchFamily="34" charset="0"/>
              </a:rPr>
              <a:t>bireyler salgını yayan değil, salgından en çok etkilenen gruptur. Kamu spotu hazırlarken ve halka yönelik bilgilendirme yaparken kullandığımızı dilin yaşlıları etiketlememesine dikkat edelim</a:t>
            </a:r>
            <a:r>
              <a:rPr lang="tr-TR" sz="2400" dirty="0" smtClean="0">
                <a:latin typeface="Calibri" pitchFamily="34" charset="0"/>
              </a:rPr>
              <a:t>. </a:t>
            </a:r>
          </a:p>
          <a:p>
            <a:pPr marL="457200" indent="-457200" algn="just">
              <a:buFont typeface="Wingdings" pitchFamily="2" charset="2"/>
              <a:buChar char="§"/>
            </a:pPr>
            <a:endParaRPr lang="tr-TR" sz="2400" dirty="0" smtClean="0">
              <a:latin typeface="Calibri" pitchFamily="34" charset="0"/>
            </a:endParaRPr>
          </a:p>
          <a:p>
            <a:pPr marL="457200" indent="-457200" algn="just">
              <a:buFont typeface="Wingdings" pitchFamily="2" charset="2"/>
              <a:buChar char="§"/>
            </a:pPr>
            <a:r>
              <a:rPr lang="tr-TR" sz="2400" dirty="0" smtClean="0">
                <a:latin typeface="Calibri" pitchFamily="34" charset="0"/>
              </a:rPr>
              <a:t>Medyada </a:t>
            </a:r>
            <a:r>
              <a:rPr lang="tr-TR" sz="2400" dirty="0">
                <a:latin typeface="Calibri" pitchFamily="34" charset="0"/>
              </a:rPr>
              <a:t>konunun uzmanlarından görüş alınması için ısrarcı olalım. </a:t>
            </a:r>
            <a:endParaRPr lang="tr-TR" sz="2400" dirty="0" smtClean="0">
              <a:latin typeface="Calibri" pitchFamily="34" charset="0"/>
            </a:endParaRPr>
          </a:p>
          <a:p>
            <a:pPr marL="457200" indent="-457200" algn="just">
              <a:buFont typeface="Wingdings" pitchFamily="2" charset="2"/>
              <a:buChar char="§"/>
            </a:pPr>
            <a:endParaRPr lang="tr-TR" sz="2400" dirty="0" smtClean="0">
              <a:latin typeface="Calibri" pitchFamily="34" charset="0"/>
            </a:endParaRPr>
          </a:p>
          <a:p>
            <a:pPr marL="457200" indent="-457200" algn="just">
              <a:buFont typeface="Wingdings" pitchFamily="2" charset="2"/>
              <a:buChar char="§"/>
            </a:pPr>
            <a:r>
              <a:rPr lang="tr-TR" sz="2400" dirty="0" smtClean="0">
                <a:latin typeface="Calibri" pitchFamily="34" charset="0"/>
              </a:rPr>
              <a:t>Öncelikle </a:t>
            </a:r>
            <a:r>
              <a:rPr lang="tr-TR" sz="2400" dirty="0">
                <a:latin typeface="Calibri" pitchFamily="34" charset="0"/>
              </a:rPr>
              <a:t>tek başına yaşayan yaşlı bireyler için mobil hizmetler sunmaya yönelik organizasyon yapalım. Bu konuda Geriatri ve </a:t>
            </a:r>
            <a:r>
              <a:rPr lang="tr-TR" sz="2400" dirty="0" err="1">
                <a:latin typeface="Calibri" pitchFamily="34" charset="0"/>
              </a:rPr>
              <a:t>Geriatrik</a:t>
            </a:r>
            <a:r>
              <a:rPr lang="tr-TR" sz="2400" dirty="0">
                <a:latin typeface="Calibri" pitchFamily="34" charset="0"/>
              </a:rPr>
              <a:t> Psikiyatri alanında çalışan hekimler, sağlık çalışanları ve dernekler yardımcı </a:t>
            </a:r>
            <a:r>
              <a:rPr lang="tr-TR" sz="2400" dirty="0" smtClean="0">
                <a:latin typeface="Calibri" pitchFamily="34" charset="0"/>
              </a:rPr>
              <a:t>olabilir:</a:t>
            </a:r>
          </a:p>
        </p:txBody>
      </p:sp>
      <p:sp>
        <p:nvSpPr>
          <p:cNvPr id="4" name="Slayt Numarası Yer Tutucusu 3"/>
          <p:cNvSpPr>
            <a:spLocks noGrp="1"/>
          </p:cNvSpPr>
          <p:nvPr>
            <p:ph type="sldNum" sz="quarter" idx="12"/>
          </p:nvPr>
        </p:nvSpPr>
        <p:spPr/>
        <p:txBody>
          <a:bodyPr>
            <a:normAutofit fontScale="85000" lnSpcReduction="20000"/>
          </a:bodyPr>
          <a:lstStyle/>
          <a:p>
            <a:fld id="{F302176B-0E47-46AC-8F43-DAB4B8A37D06}" type="slidenum">
              <a:rPr lang="tr-TR" smtClean="0"/>
              <a:pPr/>
              <a:t>20</a:t>
            </a:fld>
            <a:endParaRPr lang="tr-TR"/>
          </a:p>
        </p:txBody>
      </p:sp>
    </p:spTree>
    <p:extLst>
      <p:ext uri="{BB962C8B-B14F-4D97-AF65-F5344CB8AC3E}">
        <p14:creationId xmlns:p14="http://schemas.microsoft.com/office/powerpoint/2010/main" xmlns="" val="3588191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1813520"/>
            <a:ext cx="8153400" cy="4495800"/>
          </a:xfrm>
        </p:spPr>
        <p:txBody>
          <a:bodyPr>
            <a:normAutofit/>
          </a:bodyPr>
          <a:lstStyle/>
          <a:p>
            <a:pPr marL="457200" indent="-457200" algn="just">
              <a:buFont typeface="Wingdings" pitchFamily="2" charset="2"/>
              <a:buChar char="§"/>
            </a:pPr>
            <a:r>
              <a:rPr lang="tr-TR" sz="2400" dirty="0" smtClean="0">
                <a:latin typeface="Calibri" pitchFamily="34" charset="0"/>
              </a:rPr>
              <a:t>Kayıtlı iletişim bilgileri olan tek başına yaşayan yaşlılara aralıklı ev ziyaretleri yapılabilir (sosyal hizmetler, kaymakamlıklar vb). </a:t>
            </a:r>
          </a:p>
          <a:p>
            <a:pPr marL="457200" indent="-457200" algn="just">
              <a:buFont typeface="Wingdings" pitchFamily="2" charset="2"/>
              <a:buChar char="§"/>
            </a:pPr>
            <a:endParaRPr lang="tr-TR" sz="2400" dirty="0" smtClean="0">
              <a:latin typeface="Calibri" pitchFamily="34" charset="0"/>
            </a:endParaRPr>
          </a:p>
          <a:p>
            <a:pPr marL="457200" indent="-457200" algn="just">
              <a:buFont typeface="Wingdings" pitchFamily="2" charset="2"/>
              <a:buChar char="§"/>
            </a:pPr>
            <a:r>
              <a:rPr lang="tr-TR" sz="2400" dirty="0" smtClean="0">
                <a:latin typeface="Calibri" pitchFamily="34" charset="0"/>
              </a:rPr>
              <a:t>Aş evlerinden, ilgili kamu kuruluşlarından ihtiyacı olanlara yemek dağıtımı gerekebilir. </a:t>
            </a:r>
          </a:p>
          <a:p>
            <a:pPr marL="457200" indent="-457200" algn="just">
              <a:buNone/>
            </a:pPr>
            <a:endParaRPr lang="tr-TR" sz="2400" dirty="0" smtClean="0">
              <a:latin typeface="Calibri" pitchFamily="34" charset="0"/>
            </a:endParaRPr>
          </a:p>
          <a:p>
            <a:pPr marL="457200" indent="-457200" algn="just">
              <a:buFont typeface="Wingdings" pitchFamily="2" charset="2"/>
              <a:buChar char="§"/>
            </a:pPr>
            <a:r>
              <a:rPr lang="tr-TR" sz="2400" dirty="0" smtClean="0">
                <a:latin typeface="Calibri" pitchFamily="34" charset="0"/>
              </a:rPr>
              <a:t>İlaç temini, tansiyon ve kan şekeri ölçümü gibi konularda yardım gerekli olacaktır, bu konuda hizmet götürülmesi için önlemler alınmalıdır.</a:t>
            </a:r>
          </a:p>
          <a:p>
            <a:endParaRPr lang="tr-TR" sz="2400" dirty="0"/>
          </a:p>
        </p:txBody>
      </p:sp>
      <p:sp>
        <p:nvSpPr>
          <p:cNvPr id="4" name="Başlık 1"/>
          <p:cNvSpPr txBox="1">
            <a:spLocks/>
          </p:cNvSpPr>
          <p:nvPr/>
        </p:nvSpPr>
        <p:spPr>
          <a:xfrm>
            <a:off x="467544" y="188640"/>
            <a:ext cx="81534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KAMU KURUMLARI VE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KANAAT ÖNDERLERİ İÇİN ÖNERİLER </a:t>
            </a:r>
            <a:endParaRPr kumimoji="0" lang="tr-TR" sz="32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21</a:t>
            </a:fld>
            <a:endParaRPr lang="tr-TR"/>
          </a:p>
        </p:txBody>
      </p:sp>
      <p:sp>
        <p:nvSpPr>
          <p:cNvPr id="5" name="2 Alt Başlık"/>
          <p:cNvSpPr txBox="1">
            <a:spLocks/>
          </p:cNvSpPr>
          <p:nvPr/>
        </p:nvSpPr>
        <p:spPr>
          <a:xfrm>
            <a:off x="1857356" y="6000768"/>
            <a:ext cx="6705600" cy="685800"/>
          </a:xfrm>
          <a:prstGeom prst="rect">
            <a:avLst/>
          </a:prstGeom>
        </p:spPr>
        <p:txBody>
          <a:bodyPr vert="horz">
            <a:normAutofit/>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Alt Başlık"/>
          <p:cNvSpPr txBox="1">
            <a:spLocks/>
          </p:cNvSpPr>
          <p:nvPr/>
        </p:nvSpPr>
        <p:spPr>
          <a:xfrm>
            <a:off x="857224" y="6000768"/>
            <a:ext cx="6705600" cy="685800"/>
          </a:xfrm>
          <a:prstGeom prst="rect">
            <a:avLst/>
          </a:prstGeom>
        </p:spPr>
        <p:txBody>
          <a:bodyPr vert="horz">
            <a:normAutofit fontScale="85000" lnSpcReduction="20000"/>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Kaynakça: Sağlık</a:t>
            </a:r>
            <a:r>
              <a:rPr kumimoji="0" lang="tr-TR" sz="2400" b="1" i="0" u="none" strike="noStrike" kern="1200" cap="none" spc="0" normalizeH="0" noProof="0" dirty="0" smtClean="0">
                <a:ln>
                  <a:noFill/>
                </a:ln>
                <a:solidFill>
                  <a:schemeClr val="accent5">
                    <a:lumMod val="75000"/>
                  </a:schemeClr>
                </a:solidFill>
                <a:effectLst/>
                <a:uLnTx/>
                <a:uFillTx/>
                <a:latin typeface="Calibri" pitchFamily="34" charset="0"/>
                <a:ea typeface="+mn-ea"/>
                <a:cs typeface="+mn-cs"/>
              </a:rPr>
              <a:t> Bakanlığı  internet Sitesi </a:t>
            </a:r>
            <a:endPar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Türkiye Psikiyatri Derneği  İnternet Sitesi</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26681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14327252882\Desktop\110403415-grunge-textured-illustration-cartoon-exclamation-mar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56176" y="1916832"/>
            <a:ext cx="2664296" cy="403244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Başlık 1"/>
          <p:cNvSpPr>
            <a:spLocks noGrp="1"/>
          </p:cNvSpPr>
          <p:nvPr>
            <p:ph type="title"/>
          </p:nvPr>
        </p:nvSpPr>
        <p:spPr>
          <a:xfrm>
            <a:off x="457200" y="116632"/>
            <a:ext cx="8003232" cy="1143000"/>
          </a:xfrm>
        </p:spPr>
        <p:txBody>
          <a:bodyPr>
            <a:normAutofit/>
          </a:bodyPr>
          <a:lstStyle/>
          <a:p>
            <a:pPr algn="ctr"/>
            <a:r>
              <a:rPr lang="tr-TR" sz="3200" b="1" dirty="0" smtClean="0">
                <a:solidFill>
                  <a:schemeClr val="accent2">
                    <a:lumMod val="50000"/>
                  </a:schemeClr>
                </a:solidFill>
                <a:latin typeface="Calibri" pitchFamily="34" charset="0"/>
              </a:rPr>
              <a:t>PEKİ BU DURUMDA RUH SAĞLIĞIMIZI KORUMAK İÇİN NELER YAPMALIYIZ?</a:t>
            </a:r>
            <a:endParaRPr lang="tr-TR" sz="3200" b="1" dirty="0">
              <a:solidFill>
                <a:schemeClr val="accent2">
                  <a:lumMod val="50000"/>
                </a:schemeClr>
              </a:solidFill>
              <a:latin typeface="Calibri" pitchFamily="34" charset="0"/>
            </a:endParaRPr>
          </a:p>
        </p:txBody>
      </p:sp>
      <p:sp>
        <p:nvSpPr>
          <p:cNvPr id="3" name="İçerik Yer Tutucusu 2"/>
          <p:cNvSpPr>
            <a:spLocks noGrp="1"/>
          </p:cNvSpPr>
          <p:nvPr>
            <p:ph sz="quarter" idx="1"/>
          </p:nvPr>
        </p:nvSpPr>
        <p:spPr>
          <a:xfrm>
            <a:off x="457200" y="1867616"/>
            <a:ext cx="6131024" cy="4873752"/>
          </a:xfrm>
        </p:spPr>
        <p:txBody>
          <a:bodyPr>
            <a:normAutofit/>
          </a:bodyPr>
          <a:lstStyle/>
          <a:p>
            <a:pPr marL="0" indent="0">
              <a:buNone/>
            </a:pPr>
            <a:r>
              <a:rPr lang="tr-TR" sz="2400" dirty="0" smtClean="0">
                <a:latin typeface="Calibri" pitchFamily="34" charset="0"/>
              </a:rPr>
              <a:t>	Öncelikle </a:t>
            </a:r>
            <a:r>
              <a:rPr lang="tr-TR" sz="2400" dirty="0">
                <a:latin typeface="Calibri" pitchFamily="34" charset="0"/>
              </a:rPr>
              <a:t>kaç yaşında olursanız olun genel </a:t>
            </a:r>
            <a:r>
              <a:rPr lang="tr-TR" sz="2400" dirty="0" smtClean="0">
                <a:latin typeface="Calibri" pitchFamily="34" charset="0"/>
              </a:rPr>
              <a:t>önerilerimiz:</a:t>
            </a:r>
          </a:p>
          <a:p>
            <a:r>
              <a:rPr lang="tr-TR" sz="2400" dirty="0" smtClean="0">
                <a:latin typeface="Calibri" pitchFamily="34" charset="0"/>
              </a:rPr>
              <a:t>Salgın </a:t>
            </a:r>
            <a:r>
              <a:rPr lang="tr-TR" sz="2400" dirty="0">
                <a:latin typeface="Calibri" pitchFamily="34" charset="0"/>
              </a:rPr>
              <a:t>konusunda bilgi almak için konunun uzmanlarına kulak verin</a:t>
            </a:r>
          </a:p>
          <a:p>
            <a:r>
              <a:rPr lang="tr-TR" sz="2400" dirty="0" smtClean="0">
                <a:latin typeface="Calibri" pitchFamily="34" charset="0"/>
              </a:rPr>
              <a:t>Uzman </a:t>
            </a:r>
            <a:r>
              <a:rPr lang="tr-TR" sz="2400" dirty="0">
                <a:latin typeface="Calibri" pitchFamily="34" charset="0"/>
              </a:rPr>
              <a:t>olmayan kişiler tarafından yapılan önerilere itibar etmeyin</a:t>
            </a:r>
          </a:p>
          <a:p>
            <a:r>
              <a:rPr lang="tr-TR" sz="2400" dirty="0" smtClean="0">
                <a:latin typeface="Calibri" pitchFamily="34" charset="0"/>
              </a:rPr>
              <a:t>Kulaktan </a:t>
            </a:r>
            <a:r>
              <a:rPr lang="tr-TR" sz="2400" dirty="0">
                <a:latin typeface="Calibri" pitchFamily="34" charset="0"/>
              </a:rPr>
              <a:t>dolma bilgilerle önlem ve kendi kendinize tedavi uygulamayın</a:t>
            </a:r>
          </a:p>
        </p:txBody>
      </p:sp>
      <p:sp>
        <p:nvSpPr>
          <p:cNvPr id="4" name="Slayt Numarası Yer Tutucusu 3"/>
          <p:cNvSpPr>
            <a:spLocks noGrp="1"/>
          </p:cNvSpPr>
          <p:nvPr>
            <p:ph type="sldNum" sz="quarter" idx="12"/>
          </p:nvPr>
        </p:nvSpPr>
        <p:spPr/>
        <p:txBody>
          <a:bodyPr>
            <a:normAutofit fontScale="85000" lnSpcReduction="20000"/>
          </a:bodyPr>
          <a:lstStyle/>
          <a:p>
            <a:fld id="{F302176B-0E47-46AC-8F43-DAB4B8A37D06}" type="slidenum">
              <a:rPr lang="tr-TR" smtClean="0"/>
              <a:pPr/>
              <a:t>3</a:t>
            </a:fld>
            <a:endParaRPr lang="tr-TR"/>
          </a:p>
        </p:txBody>
      </p:sp>
    </p:spTree>
    <p:extLst>
      <p:ext uri="{BB962C8B-B14F-4D97-AF65-F5344CB8AC3E}">
        <p14:creationId xmlns:p14="http://schemas.microsoft.com/office/powerpoint/2010/main" xmlns="" val="3566385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28600"/>
            <a:ext cx="8153400" cy="990600"/>
          </a:xfrm>
        </p:spPr>
        <p:txBody>
          <a:bodyPr>
            <a:normAutofit/>
          </a:bodyPr>
          <a:lstStyle/>
          <a:p>
            <a:pPr algn="ctr"/>
            <a:r>
              <a:rPr lang="tr-TR" sz="3200" b="1" dirty="0" smtClean="0">
                <a:solidFill>
                  <a:schemeClr val="accent2">
                    <a:lumMod val="50000"/>
                  </a:schemeClr>
                </a:solidFill>
                <a:latin typeface="Calibri" pitchFamily="34" charset="0"/>
              </a:rPr>
              <a:t>65 YAŞIN ÜSTÜNDEKİLER İÇİN </a:t>
            </a:r>
            <a:endParaRPr lang="tr-TR" sz="3200" b="1" dirty="0">
              <a:solidFill>
                <a:schemeClr val="accent2">
                  <a:lumMod val="50000"/>
                </a:schemeClr>
              </a:solidFill>
              <a:latin typeface="Calibri" pitchFamily="34" charset="0"/>
            </a:endParaRPr>
          </a:p>
        </p:txBody>
      </p:sp>
      <p:sp>
        <p:nvSpPr>
          <p:cNvPr id="3" name="İçerik Yer Tutucusu 2"/>
          <p:cNvSpPr>
            <a:spLocks noGrp="1"/>
          </p:cNvSpPr>
          <p:nvPr>
            <p:ph sz="quarter" idx="1"/>
          </p:nvPr>
        </p:nvSpPr>
        <p:spPr>
          <a:xfrm>
            <a:off x="467544" y="1813520"/>
            <a:ext cx="7992888" cy="4495800"/>
          </a:xfrm>
        </p:spPr>
        <p:txBody>
          <a:bodyPr>
            <a:normAutofit/>
          </a:bodyPr>
          <a:lstStyle/>
          <a:p>
            <a:pPr algn="just">
              <a:buNone/>
            </a:pPr>
            <a:r>
              <a:rPr lang="tr-TR" dirty="0" smtClean="0">
                <a:latin typeface="Calibri" pitchFamily="34" charset="0"/>
              </a:rPr>
              <a:t>		Sokağa </a:t>
            </a:r>
            <a:r>
              <a:rPr lang="tr-TR" dirty="0">
                <a:latin typeface="Calibri" pitchFamily="34" charset="0"/>
              </a:rPr>
              <a:t>çıkma yasağı ve evde kalmanın zorunlu olduğu hallerde, kişiler gündelik hayatla ilişkili ve ruhsal pek çok sorun yaşayabilirler. Ruh sağlığımızı korumak için, öncelikle temel ve zorunlu ihtiyaçlarımızın karşılanması gereklidir, ardından güvenlik ve yardıma ulaşabilme imkanları gelir. </a:t>
            </a:r>
            <a:endParaRPr lang="tr-TR" dirty="0" smtClean="0">
              <a:latin typeface="Calibri"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F302176B-0E47-46AC-8F43-DAB4B8A37D06}" type="slidenum">
              <a:rPr lang="tr-TR" smtClean="0"/>
              <a:pPr/>
              <a:t>4</a:t>
            </a:fld>
            <a:endParaRPr lang="tr-TR"/>
          </a:p>
        </p:txBody>
      </p:sp>
    </p:spTree>
    <p:extLst>
      <p:ext uri="{BB962C8B-B14F-4D97-AF65-F5344CB8AC3E}">
        <p14:creationId xmlns:p14="http://schemas.microsoft.com/office/powerpoint/2010/main" xmlns="" val="1139794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827584" y="1484784"/>
            <a:ext cx="8064896" cy="4873752"/>
          </a:xfrm>
        </p:spPr>
        <p:txBody>
          <a:bodyPr>
            <a:noAutofit/>
          </a:bodyPr>
          <a:lstStyle/>
          <a:p>
            <a:pPr marL="0" indent="0">
              <a:buNone/>
            </a:pPr>
            <a:endParaRPr lang="tr-TR" sz="2400" dirty="0" smtClean="0">
              <a:latin typeface="Calibri" pitchFamily="34" charset="0"/>
            </a:endParaRPr>
          </a:p>
          <a:p>
            <a:pPr marL="2514600" lvl="6" indent="-457200"/>
            <a:r>
              <a:rPr lang="tr-TR" sz="2400" dirty="0" smtClean="0">
                <a:latin typeface="Calibri" pitchFamily="34" charset="0"/>
              </a:rPr>
              <a:t>Sokağa </a:t>
            </a:r>
            <a:r>
              <a:rPr lang="tr-TR" sz="2400" dirty="0">
                <a:latin typeface="Calibri" pitchFamily="34" charset="0"/>
              </a:rPr>
              <a:t>çıkma yasağına mutlaka uyun. </a:t>
            </a:r>
          </a:p>
          <a:p>
            <a:pPr marL="2514600" lvl="6" indent="-457200"/>
            <a:r>
              <a:rPr lang="tr-TR" sz="2400" dirty="0">
                <a:latin typeface="Calibri" pitchFamily="34" charset="0"/>
              </a:rPr>
              <a:t>Size yardımcı olabilecek yakınlarınızı telefonla arayın; </a:t>
            </a:r>
            <a:r>
              <a:rPr lang="tr-TR" sz="2400" dirty="0" smtClean="0">
                <a:latin typeface="Calibri" pitchFamily="34" charset="0"/>
              </a:rPr>
              <a:t>yardım </a:t>
            </a:r>
            <a:r>
              <a:rPr lang="tr-TR" sz="2400" dirty="0">
                <a:latin typeface="Calibri" pitchFamily="34" charset="0"/>
              </a:rPr>
              <a:t>isteyin. </a:t>
            </a:r>
          </a:p>
          <a:p>
            <a:pPr marL="2514600" lvl="6" indent="-457200"/>
            <a:r>
              <a:rPr lang="tr-TR" sz="2400" dirty="0">
                <a:latin typeface="Calibri" pitchFamily="34" charset="0"/>
              </a:rPr>
              <a:t>Acil durumlar için aile hekimi, bina yöneticisi, yakın bir komşu ve mahalle muhtarınızın telefonunu elinizin altında hazır </a:t>
            </a:r>
            <a:r>
              <a:rPr lang="tr-TR" sz="2400" dirty="0" smtClean="0">
                <a:latin typeface="Calibri" pitchFamily="34" charset="0"/>
              </a:rPr>
              <a:t>bulundurun.</a:t>
            </a:r>
          </a:p>
          <a:p>
            <a:pPr marL="2514600" lvl="6" indent="-457200"/>
            <a:r>
              <a:rPr lang="tr-TR" sz="2400" dirty="0">
                <a:latin typeface="Calibri" pitchFamily="34" charset="0"/>
              </a:rPr>
              <a:t>Yakınınızdaki market, kasap, eczane telefonlarını öğrenin, telefonla sipariş verin, siparişleri alınca elinizi yıkayın, paketleri temizleyin.</a:t>
            </a:r>
          </a:p>
          <a:p>
            <a:pPr marL="457200" indent="-457200">
              <a:buAutoNum type="arabicPeriod"/>
            </a:pPr>
            <a:endParaRPr lang="tr-TR" sz="2400" dirty="0">
              <a:latin typeface="Calibri" pitchFamily="34" charset="0"/>
            </a:endParaRPr>
          </a:p>
        </p:txBody>
      </p:sp>
      <p:pic>
        <p:nvPicPr>
          <p:cNvPr id="4100" name="Picture 4" descr="C:\Users\14327252882\Desktop\indir (2).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2321277"/>
            <a:ext cx="2304256" cy="3483987"/>
          </a:xfrm>
          <a:prstGeom prst="rect">
            <a:avLst/>
          </a:prstGeom>
          <a:noFill/>
          <a:extLst>
            <a:ext uri="{909E8E84-426E-40DD-AFC4-6F175D3DCCD1}">
              <a14:hiddenFill xmlns:a14="http://schemas.microsoft.com/office/drawing/2010/main" xmlns="">
                <a:solidFill>
                  <a:srgbClr val="FFFFFF"/>
                </a:solidFill>
              </a14:hiddenFill>
            </a:ext>
          </a:extLst>
        </p:spPr>
      </p:pic>
      <p:sp>
        <p:nvSpPr>
          <p:cNvPr id="5" name="Başlık 1"/>
          <p:cNvSpPr>
            <a:spLocks noGrp="1"/>
          </p:cNvSpPr>
          <p:nvPr>
            <p:ph type="title"/>
          </p:nvPr>
        </p:nvSpPr>
        <p:spPr>
          <a:xfrm>
            <a:off x="35496" y="260648"/>
            <a:ext cx="9073008" cy="990600"/>
          </a:xfrm>
        </p:spPr>
        <p:txBody>
          <a:bodyPr>
            <a:noAutofit/>
          </a:bodyPr>
          <a:lstStyle/>
          <a:p>
            <a:pPr algn="ctr"/>
            <a:r>
              <a:rPr lang="tr-TR" sz="3200" b="1" dirty="0" smtClean="0">
                <a:solidFill>
                  <a:schemeClr val="accent2">
                    <a:lumMod val="50000"/>
                  </a:schemeClr>
                </a:solidFill>
                <a:latin typeface="Calibri" pitchFamily="34" charset="0"/>
              </a:rPr>
              <a:t>BU NEDENLE ÖNCELİKLE BU KONUDA ÖNERİLERDE BULUNACAĞIZ</a:t>
            </a:r>
            <a:endParaRPr lang="tr-TR" sz="3200" b="1" dirty="0">
              <a:solidFill>
                <a:schemeClr val="accent2">
                  <a:lumMod val="50000"/>
                </a:schemeClr>
              </a:solidFill>
              <a:latin typeface="Calibri"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5</a:t>
            </a:fld>
            <a:endParaRPr lang="tr-TR"/>
          </a:p>
        </p:txBody>
      </p:sp>
    </p:spTree>
    <p:extLst>
      <p:ext uri="{BB962C8B-B14F-4D97-AF65-F5344CB8AC3E}">
        <p14:creationId xmlns:p14="http://schemas.microsoft.com/office/powerpoint/2010/main" xmlns="" val="3454033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23056" y="1957536"/>
            <a:ext cx="8153400" cy="4495800"/>
          </a:xfrm>
        </p:spPr>
        <p:txBody>
          <a:bodyPr>
            <a:normAutofit fontScale="77500" lnSpcReduction="20000"/>
          </a:bodyPr>
          <a:lstStyle/>
          <a:p>
            <a:pPr marL="514350" indent="-514350">
              <a:buFont typeface="Wingdings" pitchFamily="2" charset="2"/>
              <a:buChar char="§"/>
            </a:pPr>
            <a:r>
              <a:rPr lang="tr-TR" dirty="0" smtClean="0">
                <a:latin typeface="Calibri" pitchFamily="34" charset="0"/>
              </a:rPr>
              <a:t>Yakınınız yoksa veya sizden uzakta yaşıyorsa/ hastalanmış ise/riskli grupta ise, öncelikle devletten yardım isteyin: </a:t>
            </a:r>
          </a:p>
          <a:p>
            <a:pPr marL="514350" indent="-514350">
              <a:buFont typeface="Wingdings" pitchFamily="2" charset="2"/>
              <a:buChar char="§"/>
            </a:pPr>
            <a:endParaRPr lang="tr-TR" dirty="0" smtClean="0">
              <a:latin typeface="Calibri" pitchFamily="34" charset="0"/>
            </a:endParaRPr>
          </a:p>
          <a:p>
            <a:pPr marL="514350" indent="-514350">
              <a:buFont typeface="Wingdings" pitchFamily="2" charset="2"/>
              <a:buChar char="§"/>
            </a:pPr>
            <a:r>
              <a:rPr lang="tr-TR" dirty="0" smtClean="0">
                <a:latin typeface="Calibri" pitchFamily="34" charset="0"/>
              </a:rPr>
              <a:t>112</a:t>
            </a:r>
            <a:r>
              <a:rPr lang="tr-TR" dirty="0">
                <a:latin typeface="Calibri" pitchFamily="34" charset="0"/>
              </a:rPr>
              <a:t>, 155 ve 156 telefon numaralarını arayıp, sorunuzu sorun ve ihtiyaçlarınız için yardım </a:t>
            </a:r>
            <a:r>
              <a:rPr lang="tr-TR" dirty="0" smtClean="0">
                <a:latin typeface="Calibri" pitchFamily="34" charset="0"/>
              </a:rPr>
              <a:t>isteyin,</a:t>
            </a:r>
          </a:p>
          <a:p>
            <a:pPr marL="514350" indent="-514350">
              <a:buFont typeface="Wingdings" pitchFamily="2" charset="2"/>
              <a:buChar char="§"/>
            </a:pPr>
            <a:endParaRPr lang="tr-TR" dirty="0" smtClean="0">
              <a:latin typeface="Calibri" pitchFamily="34" charset="0"/>
            </a:endParaRPr>
          </a:p>
          <a:p>
            <a:pPr marL="514350" indent="-514350">
              <a:buFont typeface="Wingdings" pitchFamily="2" charset="2"/>
              <a:buChar char="§"/>
            </a:pPr>
            <a:r>
              <a:rPr lang="tr-TR" dirty="0" smtClean="0">
                <a:latin typeface="Calibri" pitchFamily="34" charset="0"/>
              </a:rPr>
              <a:t>Belirli </a:t>
            </a:r>
            <a:r>
              <a:rPr lang="tr-TR" dirty="0">
                <a:latin typeface="Calibri" pitchFamily="34" charset="0"/>
              </a:rPr>
              <a:t>zamanlarda televizyonunuzu açın, </a:t>
            </a:r>
            <a:r>
              <a:rPr lang="tr-TR" dirty="0" smtClean="0">
                <a:latin typeface="Calibri" pitchFamily="34" charset="0"/>
              </a:rPr>
              <a:t>kamu </a:t>
            </a:r>
            <a:r>
              <a:rPr lang="tr-TR" dirty="0">
                <a:latin typeface="Calibri" pitchFamily="34" charset="0"/>
              </a:rPr>
              <a:t>spotlarını ve bilgilendirici </a:t>
            </a:r>
            <a:r>
              <a:rPr lang="tr-TR" dirty="0" smtClean="0">
                <a:latin typeface="Calibri" pitchFamily="34" charset="0"/>
              </a:rPr>
              <a:t>videoları </a:t>
            </a:r>
            <a:r>
              <a:rPr lang="tr-TR" dirty="0">
                <a:latin typeface="Calibri" pitchFamily="34" charset="0"/>
              </a:rPr>
              <a:t>izleyin. </a:t>
            </a:r>
            <a:endParaRPr lang="tr-TR" dirty="0" smtClean="0">
              <a:latin typeface="Calibri" pitchFamily="34" charset="0"/>
            </a:endParaRPr>
          </a:p>
          <a:p>
            <a:pPr marL="514350" indent="-514350">
              <a:buFont typeface="Wingdings" pitchFamily="2" charset="2"/>
              <a:buChar char="§"/>
            </a:pPr>
            <a:endParaRPr lang="tr-TR" dirty="0" smtClean="0">
              <a:latin typeface="Calibri" pitchFamily="34" charset="0"/>
            </a:endParaRPr>
          </a:p>
          <a:p>
            <a:pPr marL="514350" indent="-514350">
              <a:buFont typeface="Wingdings" pitchFamily="2" charset="2"/>
              <a:buChar char="§"/>
            </a:pPr>
            <a:r>
              <a:rPr lang="tr-TR" dirty="0" smtClean="0">
                <a:latin typeface="Calibri" pitchFamily="34" charset="0"/>
              </a:rPr>
              <a:t>Sağlıkla </a:t>
            </a:r>
            <a:r>
              <a:rPr lang="tr-TR" dirty="0">
                <a:latin typeface="Calibri" pitchFamily="34" charset="0"/>
              </a:rPr>
              <a:t>ilgili acil bir sorununuz olursa 112’den yardım isteyin, kendi imkanlarınızla hastaneye ulaşmaya çalışmayın. </a:t>
            </a:r>
            <a:endParaRPr lang="tr-TR" dirty="0" smtClean="0">
              <a:latin typeface="Calibri" pitchFamily="34" charset="0"/>
            </a:endParaRPr>
          </a:p>
          <a:p>
            <a:pPr marL="0" indent="0">
              <a:buNone/>
            </a:pPr>
            <a:r>
              <a:rPr lang="tr-TR" dirty="0">
                <a:latin typeface="Calibri" pitchFamily="34" charset="0"/>
              </a:rPr>
              <a:t>	</a:t>
            </a:r>
          </a:p>
        </p:txBody>
      </p:sp>
      <p:sp>
        <p:nvSpPr>
          <p:cNvPr id="5" name="Başlık 1"/>
          <p:cNvSpPr txBox="1">
            <a:spLocks/>
          </p:cNvSpPr>
          <p:nvPr/>
        </p:nvSpPr>
        <p:spPr>
          <a:xfrm>
            <a:off x="35496" y="260648"/>
            <a:ext cx="9073008"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BU NEDENLE ÖNCELİKLE BU KONUDA ÖNERİLERDE BULUNACAĞIZ</a:t>
            </a:r>
            <a:endParaRPr kumimoji="0" lang="tr-TR" sz="32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6</a:t>
            </a:fld>
            <a:endParaRPr lang="tr-TR"/>
          </a:p>
        </p:txBody>
      </p:sp>
    </p:spTree>
    <p:extLst>
      <p:ext uri="{BB962C8B-B14F-4D97-AF65-F5344CB8AC3E}">
        <p14:creationId xmlns:p14="http://schemas.microsoft.com/office/powerpoint/2010/main" xmlns="" val="2736519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2648" y="1741512"/>
            <a:ext cx="8153400" cy="4495800"/>
          </a:xfrm>
        </p:spPr>
        <p:txBody>
          <a:bodyPr>
            <a:normAutofit fontScale="92500" lnSpcReduction="20000"/>
          </a:bodyPr>
          <a:lstStyle/>
          <a:p>
            <a:pPr>
              <a:buFont typeface="Wingdings" pitchFamily="2" charset="2"/>
              <a:buChar char="§"/>
            </a:pPr>
            <a:r>
              <a:rPr lang="tr-TR" dirty="0" smtClean="0">
                <a:latin typeface="Calibri" pitchFamily="34" charset="0"/>
              </a:rPr>
              <a:t>Belediyeler</a:t>
            </a:r>
            <a:r>
              <a:rPr lang="tr-TR" dirty="0">
                <a:latin typeface="Calibri" pitchFamily="34" charset="0"/>
              </a:rPr>
              <a:t>, valilik ve kaymakamlıklar 65 yaş üstü kişilere yardım için gruplar kurdular, kurumlardan yardım isteyin </a:t>
            </a:r>
            <a:endParaRPr lang="tr-TR" dirty="0" smtClean="0">
              <a:latin typeface="Calibri" pitchFamily="34" charset="0"/>
            </a:endParaRPr>
          </a:p>
          <a:p>
            <a:pPr>
              <a:buFont typeface="Wingdings" pitchFamily="2" charset="2"/>
              <a:buChar char="§"/>
            </a:pPr>
            <a:endParaRPr lang="tr-TR" dirty="0">
              <a:latin typeface="Calibri" pitchFamily="34" charset="0"/>
            </a:endParaRPr>
          </a:p>
          <a:p>
            <a:pPr>
              <a:buFont typeface="Wingdings" pitchFamily="2" charset="2"/>
              <a:buChar char="§"/>
            </a:pPr>
            <a:r>
              <a:rPr lang="tr-TR" dirty="0" smtClean="0">
                <a:latin typeface="Calibri" pitchFamily="34" charset="0"/>
              </a:rPr>
              <a:t>Komşu</a:t>
            </a:r>
            <a:r>
              <a:rPr lang="tr-TR" dirty="0">
                <a:latin typeface="Calibri" pitchFamily="34" charset="0"/>
              </a:rPr>
              <a:t>, arkadaş ve akrabalarınızdan yardım istemeye çekinmeyin. </a:t>
            </a:r>
            <a:endParaRPr lang="tr-TR" dirty="0" smtClean="0">
              <a:latin typeface="Calibri" pitchFamily="34" charset="0"/>
            </a:endParaRPr>
          </a:p>
          <a:p>
            <a:pPr>
              <a:buFont typeface="Wingdings" pitchFamily="2" charset="2"/>
              <a:buChar char="§"/>
            </a:pPr>
            <a:endParaRPr lang="tr-TR" dirty="0">
              <a:latin typeface="Calibri" pitchFamily="34" charset="0"/>
            </a:endParaRPr>
          </a:p>
          <a:p>
            <a:pPr>
              <a:buFont typeface="Wingdings" pitchFamily="2" charset="2"/>
              <a:buChar char="§"/>
            </a:pPr>
            <a:r>
              <a:rPr lang="tr-TR" dirty="0" smtClean="0">
                <a:latin typeface="Calibri" pitchFamily="34" charset="0"/>
              </a:rPr>
              <a:t>Kapınıza </a:t>
            </a:r>
            <a:r>
              <a:rPr lang="tr-TR" dirty="0">
                <a:latin typeface="Calibri" pitchFamily="34" charset="0"/>
              </a:rPr>
              <a:t>gelen ve yardım kuruluşundan geldiğini söyleyen herkese inanmayın, kimlik isteyin, şüphelendiyseniz kapınızı kapatıp komşularınızdan yardım </a:t>
            </a:r>
            <a:r>
              <a:rPr lang="tr-TR" dirty="0" smtClean="0">
                <a:latin typeface="Calibri" pitchFamily="34" charset="0"/>
              </a:rPr>
              <a:t>isteyin.</a:t>
            </a:r>
            <a:endParaRPr lang="tr-TR" dirty="0">
              <a:latin typeface="Calibri" pitchFamily="34" charset="0"/>
            </a:endParaRPr>
          </a:p>
          <a:p>
            <a:pPr>
              <a:buFont typeface="Arial" pitchFamily="34" charset="0"/>
              <a:buChar char="•"/>
            </a:pPr>
            <a:endParaRPr lang="tr-TR" dirty="0">
              <a:latin typeface="Calibri" pitchFamily="34" charset="0"/>
            </a:endParaRPr>
          </a:p>
        </p:txBody>
      </p:sp>
      <p:sp>
        <p:nvSpPr>
          <p:cNvPr id="4" name="Başlık 1"/>
          <p:cNvSpPr txBox="1">
            <a:spLocks/>
          </p:cNvSpPr>
          <p:nvPr/>
        </p:nvSpPr>
        <p:spPr>
          <a:xfrm>
            <a:off x="35496" y="260648"/>
            <a:ext cx="9073008"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smtClean="0">
                <a:ln>
                  <a:noFill/>
                </a:ln>
                <a:solidFill>
                  <a:schemeClr val="tx2"/>
                </a:solidFill>
                <a:effectLst/>
                <a:uLnTx/>
                <a:uFillTx/>
                <a:latin typeface="Calibri" pitchFamily="34" charset="0"/>
                <a:ea typeface="+mj-ea"/>
                <a:cs typeface="+mj-cs"/>
              </a:rPr>
              <a:t>BU NEDENLE ÖNCELİKLE BU KONUDA ÖNERİLERDE BULUNACAĞIZ</a:t>
            </a:r>
            <a:endParaRPr kumimoji="0" lang="tr-TR" sz="28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7</a:t>
            </a:fld>
            <a:endParaRPr lang="tr-TR"/>
          </a:p>
        </p:txBody>
      </p:sp>
    </p:spTree>
    <p:extLst>
      <p:ext uri="{BB962C8B-B14F-4D97-AF65-F5344CB8AC3E}">
        <p14:creationId xmlns:p14="http://schemas.microsoft.com/office/powerpoint/2010/main" xmlns="" val="2041679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14327252882\Desktop\indi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844824"/>
            <a:ext cx="1859685" cy="158417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Başlık 1"/>
          <p:cNvSpPr>
            <a:spLocks noGrp="1"/>
          </p:cNvSpPr>
          <p:nvPr>
            <p:ph type="title"/>
          </p:nvPr>
        </p:nvSpPr>
        <p:spPr>
          <a:xfrm>
            <a:off x="704800" y="116632"/>
            <a:ext cx="7467600" cy="1143000"/>
          </a:xfrm>
        </p:spPr>
        <p:txBody>
          <a:bodyPr>
            <a:noAutofit/>
          </a:bodyPr>
          <a:lstStyle/>
          <a:p>
            <a:pPr algn="ctr"/>
            <a:r>
              <a:rPr lang="tr-TR" sz="2800" b="1" dirty="0" smtClean="0">
                <a:solidFill>
                  <a:schemeClr val="accent2">
                    <a:lumMod val="50000"/>
                  </a:schemeClr>
                </a:solidFill>
                <a:latin typeface="Calibri" pitchFamily="34" charset="0"/>
              </a:rPr>
              <a:t>ZORUNLU İHTİYAÇLARINIZ KARŞILANDIKTAN SONRA KENDİNİZ İÇİN YAPABİLECEĞİNİZ ŞEYLER: </a:t>
            </a:r>
            <a:endParaRPr lang="tr-TR" sz="2800" b="1" dirty="0">
              <a:solidFill>
                <a:schemeClr val="accent2">
                  <a:lumMod val="50000"/>
                </a:schemeClr>
              </a:solidFill>
              <a:latin typeface="Calibri" pitchFamily="34" charset="0"/>
            </a:endParaRPr>
          </a:p>
        </p:txBody>
      </p:sp>
      <p:sp>
        <p:nvSpPr>
          <p:cNvPr id="3" name="İçerik Yer Tutucusu 2"/>
          <p:cNvSpPr>
            <a:spLocks noGrp="1"/>
          </p:cNvSpPr>
          <p:nvPr>
            <p:ph sz="quarter" idx="1"/>
          </p:nvPr>
        </p:nvSpPr>
        <p:spPr>
          <a:xfrm>
            <a:off x="1939280" y="1723600"/>
            <a:ext cx="5873080" cy="4873752"/>
          </a:xfrm>
        </p:spPr>
        <p:txBody>
          <a:bodyPr>
            <a:normAutofit/>
          </a:bodyPr>
          <a:lstStyle/>
          <a:p>
            <a:pPr>
              <a:buFont typeface="Wingdings" pitchFamily="2" charset="2"/>
              <a:buChar char="§"/>
            </a:pPr>
            <a:r>
              <a:rPr lang="tr-TR" dirty="0" smtClean="0">
                <a:latin typeface="Calibri" pitchFamily="34" charset="0"/>
              </a:rPr>
              <a:t>Beslenmenize </a:t>
            </a:r>
            <a:r>
              <a:rPr lang="tr-TR" dirty="0">
                <a:latin typeface="Calibri" pitchFamily="34" charset="0"/>
              </a:rPr>
              <a:t>dikkat edin, mutlaka sofra kurun ve sağlıklı yiyecekler tüketin. </a:t>
            </a:r>
            <a:endParaRPr lang="tr-TR" dirty="0" smtClean="0">
              <a:latin typeface="Calibri" pitchFamily="34" charset="0"/>
            </a:endParaRPr>
          </a:p>
          <a:p>
            <a:pPr>
              <a:buFont typeface="Wingdings" pitchFamily="2" charset="2"/>
              <a:buChar char="§"/>
            </a:pPr>
            <a:endParaRPr lang="tr-TR" dirty="0">
              <a:latin typeface="Calibri" pitchFamily="34" charset="0"/>
            </a:endParaRPr>
          </a:p>
          <a:p>
            <a:pPr>
              <a:buFont typeface="Wingdings" pitchFamily="2" charset="2"/>
              <a:buChar char="§"/>
            </a:pPr>
            <a:r>
              <a:rPr lang="tr-TR" dirty="0" smtClean="0">
                <a:latin typeface="Calibri" pitchFamily="34" charset="0"/>
              </a:rPr>
              <a:t>Bol </a:t>
            </a:r>
            <a:r>
              <a:rPr lang="tr-TR" dirty="0">
                <a:latin typeface="Calibri" pitchFamily="34" charset="0"/>
              </a:rPr>
              <a:t>sıvı almayı unutmayın, susuz kalmayın. </a:t>
            </a:r>
            <a:endParaRPr lang="tr-TR" dirty="0" smtClean="0">
              <a:latin typeface="Calibri" pitchFamily="34" charset="0"/>
            </a:endParaRPr>
          </a:p>
          <a:p>
            <a:pPr>
              <a:buFont typeface="Wingdings" pitchFamily="2" charset="2"/>
              <a:buChar char="§"/>
            </a:pPr>
            <a:endParaRPr lang="tr-TR" dirty="0">
              <a:latin typeface="Calibri" pitchFamily="34" charset="0"/>
            </a:endParaRPr>
          </a:p>
          <a:p>
            <a:pPr>
              <a:buFont typeface="Wingdings" pitchFamily="2" charset="2"/>
              <a:buChar char="§"/>
            </a:pPr>
            <a:r>
              <a:rPr lang="tr-TR" dirty="0" smtClean="0">
                <a:latin typeface="Calibri" pitchFamily="34" charset="0"/>
              </a:rPr>
              <a:t>Her </a:t>
            </a:r>
            <a:r>
              <a:rPr lang="tr-TR" dirty="0">
                <a:latin typeface="Calibri" pitchFamily="34" charset="0"/>
              </a:rPr>
              <a:t>zamanki diyetinize uyun, tansiyon ve </a:t>
            </a:r>
            <a:r>
              <a:rPr lang="tr-TR" dirty="0" smtClean="0">
                <a:latin typeface="Calibri" pitchFamily="34" charset="0"/>
              </a:rPr>
              <a:t>şeker </a:t>
            </a:r>
            <a:r>
              <a:rPr lang="tr-TR" dirty="0">
                <a:latin typeface="Calibri" pitchFamily="34" charset="0"/>
              </a:rPr>
              <a:t>kontrolünü ihmal etmeyin. </a:t>
            </a:r>
            <a:endParaRPr lang="tr-TR" dirty="0" smtClean="0">
              <a:latin typeface="Calibri" pitchFamily="34" charset="0"/>
            </a:endParaRPr>
          </a:p>
        </p:txBody>
      </p:sp>
      <p:pic>
        <p:nvPicPr>
          <p:cNvPr id="5123" name="Picture 3" descr="C:\Users\14327252882\Desktop\indir (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80547" y="2996952"/>
            <a:ext cx="1467917" cy="1584176"/>
          </a:xfrm>
          <a:prstGeom prst="rect">
            <a:avLst/>
          </a:prstGeom>
          <a:noFill/>
          <a:extLst>
            <a:ext uri="{909E8E84-426E-40DD-AFC4-6F175D3DCCD1}">
              <a14:hiddenFill xmlns:a14="http://schemas.microsoft.com/office/drawing/2010/main" xmlns="">
                <a:solidFill>
                  <a:srgbClr val="FFFFFF"/>
                </a:solidFill>
              </a14:hiddenFill>
            </a:ext>
          </a:extLst>
        </p:spPr>
      </p:pic>
      <p:pic>
        <p:nvPicPr>
          <p:cNvPr id="5125" name="Picture 5" descr="C:\Users\14327252882\Desktop\senior-man-taking-his-blood-pressure-home-healthy-lifestyle-flat-cartoon-illustration-vector-set-active-sport-concept-131117613.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497" y="4509120"/>
            <a:ext cx="2016223" cy="169919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Slayt Numarası Yer Tutucusu 3"/>
          <p:cNvSpPr>
            <a:spLocks noGrp="1"/>
          </p:cNvSpPr>
          <p:nvPr>
            <p:ph type="sldNum" sz="quarter" idx="12"/>
          </p:nvPr>
        </p:nvSpPr>
        <p:spPr/>
        <p:txBody>
          <a:bodyPr>
            <a:normAutofit fontScale="85000" lnSpcReduction="20000"/>
          </a:bodyPr>
          <a:lstStyle/>
          <a:p>
            <a:fld id="{F302176B-0E47-46AC-8F43-DAB4B8A37D06}" type="slidenum">
              <a:rPr lang="tr-TR" smtClean="0"/>
              <a:pPr/>
              <a:t>8</a:t>
            </a:fld>
            <a:endParaRPr lang="tr-TR"/>
          </a:p>
        </p:txBody>
      </p:sp>
    </p:spTree>
    <p:extLst>
      <p:ext uri="{BB962C8B-B14F-4D97-AF65-F5344CB8AC3E}">
        <p14:creationId xmlns:p14="http://schemas.microsoft.com/office/powerpoint/2010/main" xmlns="" val="2918947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14327252882\Desktop\istockphoto-1181011061-612x61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3862" y="4149080"/>
            <a:ext cx="7148538" cy="270892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İçerik Yer Tutucusu 2"/>
          <p:cNvSpPr>
            <a:spLocks noGrp="1"/>
          </p:cNvSpPr>
          <p:nvPr>
            <p:ph sz="quarter" idx="1"/>
          </p:nvPr>
        </p:nvSpPr>
        <p:spPr/>
        <p:txBody>
          <a:bodyPr/>
          <a:lstStyle/>
          <a:p>
            <a:pPr>
              <a:buFont typeface="Wingdings" pitchFamily="2" charset="2"/>
              <a:buChar char="§"/>
            </a:pPr>
            <a:r>
              <a:rPr lang="tr-TR" sz="2400" dirty="0" smtClean="0">
                <a:latin typeface="Calibri" pitchFamily="34" charset="0"/>
              </a:rPr>
              <a:t>Evin </a:t>
            </a:r>
            <a:r>
              <a:rPr lang="tr-TR" sz="2400" dirty="0">
                <a:latin typeface="Calibri" pitchFamily="34" charset="0"/>
              </a:rPr>
              <a:t>içinde yürüyüş ve egzersiz yapın, tek seferde değil günün belli saatlerinde birkaç kez 5-10 dakikalık yürüyüş/ hareket yapmaya gayret edin. </a:t>
            </a:r>
            <a:endParaRPr lang="tr-TR" sz="2400" dirty="0" smtClean="0">
              <a:latin typeface="Calibri" pitchFamily="34" charset="0"/>
            </a:endParaRPr>
          </a:p>
          <a:p>
            <a:pPr>
              <a:buFont typeface="Wingdings" pitchFamily="2" charset="2"/>
              <a:buChar char="§"/>
            </a:pPr>
            <a:endParaRPr lang="tr-TR" sz="2400" dirty="0">
              <a:latin typeface="Calibri" pitchFamily="34" charset="0"/>
            </a:endParaRPr>
          </a:p>
          <a:p>
            <a:pPr>
              <a:buFont typeface="Wingdings" pitchFamily="2" charset="2"/>
              <a:buChar char="§"/>
            </a:pPr>
            <a:r>
              <a:rPr lang="tr-TR" sz="2400" dirty="0" smtClean="0">
                <a:latin typeface="Calibri" pitchFamily="34" charset="0"/>
              </a:rPr>
              <a:t>Uykunuzu </a:t>
            </a:r>
            <a:r>
              <a:rPr lang="tr-TR" sz="2400" dirty="0">
                <a:latin typeface="Calibri" pitchFamily="34" charset="0"/>
              </a:rPr>
              <a:t>ihmal etmeyin, gece uyuyamıyorsanız, gündüz öğle saatlerinden önce kısa şekerlemeler yapabilirsiniz, böylece dinlenmiş hissedersiniz ve gece yine uyuyabilirsiniz</a:t>
            </a:r>
          </a:p>
          <a:p>
            <a:pPr>
              <a:buFont typeface="Wingdings" pitchFamily="2" charset="2"/>
              <a:buChar char="§"/>
            </a:pPr>
            <a:endParaRPr lang="tr-TR" dirty="0"/>
          </a:p>
        </p:txBody>
      </p:sp>
      <p:sp>
        <p:nvSpPr>
          <p:cNvPr id="5" name="Başlık 1"/>
          <p:cNvSpPr txBox="1">
            <a:spLocks/>
          </p:cNvSpPr>
          <p:nvPr/>
        </p:nvSpPr>
        <p:spPr>
          <a:xfrm>
            <a:off x="704800" y="116632"/>
            <a:ext cx="7467600" cy="11430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ZORUNLU İHTİYAÇLARINIZ KARŞILANDIKTAN SONRA KENDİNİZ </a:t>
            </a:r>
            <a:r>
              <a:rPr kumimoji="0" lang="tr-TR" sz="32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İÇİN</a:t>
            </a:r>
            <a:r>
              <a:rPr kumimoji="0" lang="tr-TR" sz="2800" b="1" i="0" u="none" strike="noStrike" kern="1200" cap="none" spc="0" normalizeH="0" baseline="0" noProof="0" dirty="0" smtClean="0">
                <a:ln>
                  <a:noFill/>
                </a:ln>
                <a:solidFill>
                  <a:schemeClr val="accent2">
                    <a:lumMod val="50000"/>
                  </a:schemeClr>
                </a:solidFill>
                <a:effectLst/>
                <a:uLnTx/>
                <a:uFillTx/>
                <a:latin typeface="Calibri" pitchFamily="34" charset="0"/>
                <a:ea typeface="+mj-ea"/>
                <a:cs typeface="+mj-cs"/>
              </a:rPr>
              <a:t> YAPABİLECEĞİNİZ ŞEYLER: </a:t>
            </a:r>
            <a:endParaRPr kumimoji="0" lang="tr-TR" sz="2800" b="1" i="0" u="none" strike="noStrike" kern="1200" cap="none" spc="0" normalizeH="0" baseline="0" noProof="0" dirty="0">
              <a:ln>
                <a:noFill/>
              </a:ln>
              <a:solidFill>
                <a:schemeClr val="accent2">
                  <a:lumMod val="50000"/>
                </a:schemeClr>
              </a:solidFill>
              <a:effectLst/>
              <a:uLnTx/>
              <a:uFillTx/>
              <a:latin typeface="Calibri" pitchFamily="34" charset="0"/>
              <a:ea typeface="+mj-ea"/>
              <a:cs typeface="+mj-cs"/>
            </a:endParaRPr>
          </a:p>
        </p:txBody>
      </p:sp>
      <p:sp>
        <p:nvSpPr>
          <p:cNvPr id="2" name="Slayt Numarası Yer Tutucusu 1"/>
          <p:cNvSpPr>
            <a:spLocks noGrp="1"/>
          </p:cNvSpPr>
          <p:nvPr>
            <p:ph type="sldNum" sz="quarter" idx="12"/>
          </p:nvPr>
        </p:nvSpPr>
        <p:spPr/>
        <p:txBody>
          <a:bodyPr>
            <a:normAutofit fontScale="85000" lnSpcReduction="20000"/>
          </a:bodyPr>
          <a:lstStyle/>
          <a:p>
            <a:fld id="{F302176B-0E47-46AC-8F43-DAB4B8A37D06}" type="slidenum">
              <a:rPr lang="tr-TR" smtClean="0"/>
              <a:pPr/>
              <a:t>9</a:t>
            </a:fld>
            <a:endParaRPr lang="tr-TR"/>
          </a:p>
        </p:txBody>
      </p:sp>
    </p:spTree>
    <p:extLst>
      <p:ext uri="{BB962C8B-B14F-4D97-AF65-F5344CB8AC3E}">
        <p14:creationId xmlns:p14="http://schemas.microsoft.com/office/powerpoint/2010/main" xmlns="" val="2382970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128</TotalTime>
  <Words>1130</Words>
  <Application>Microsoft Office PowerPoint</Application>
  <PresentationFormat>Ekran Gösterisi (4:3)</PresentationFormat>
  <Paragraphs>130</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Ortalama</vt:lpstr>
      <vt:lpstr>COVID 19 SALGINI SIRASINDA 65 YAŞIN ÜSTÜNDEKİLER RUHSAL AÇIDAN NELER YAPABİLİR?</vt:lpstr>
      <vt:lpstr>Slayt 2</vt:lpstr>
      <vt:lpstr>PEKİ BU DURUMDA RUH SAĞLIĞIMIZI KORUMAK İÇİN NELER YAPMALIYIZ?</vt:lpstr>
      <vt:lpstr>65 YAŞIN ÜSTÜNDEKİLER İÇİN </vt:lpstr>
      <vt:lpstr>BU NEDENLE ÖNCELİKLE BU KONUDA ÖNERİLERDE BULUNACAĞIZ</vt:lpstr>
      <vt:lpstr>Slayt 6</vt:lpstr>
      <vt:lpstr>Slayt 7</vt:lpstr>
      <vt:lpstr>ZORUNLU İHTİYAÇLARINIZ KARŞILANDIKTAN SONRA KENDİNİZ İÇİN YAPABİLECEĞİNİZ ŞEYLER: </vt:lpstr>
      <vt:lpstr>Slayt 9</vt:lpstr>
      <vt:lpstr>ZORUNLU İHTİYAÇLARINIZ KARŞILANDIKTAN SONRA KENDİNİZ İÇİN YAPABİLECEĞİNİZ ŞEYLER: </vt:lpstr>
      <vt:lpstr>Slayt 11</vt:lpstr>
      <vt:lpstr>Slayt 12</vt:lpstr>
      <vt:lpstr>Slayt 13</vt:lpstr>
      <vt:lpstr>65 YAŞIN ÜSTÜNDE YAKINI OLANLAR İÇİN</vt:lpstr>
      <vt:lpstr>Slayt 15</vt:lpstr>
      <vt:lpstr>Slayt 16</vt:lpstr>
      <vt:lpstr>Slayt 17</vt:lpstr>
      <vt:lpstr>TOPLUMUN HER BİREYİ İÇİN </vt:lpstr>
      <vt:lpstr>Slayt 19</vt:lpstr>
      <vt:lpstr>KAMU KURUMLARI VE KANAAT ÖNDERLERİ İÇİN ÖNERİLER </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SALGINI SIRASINDA 65 YAŞIN ÜSTÜNDEKİLER RUHSAL AÇIDAN İYİ KALMAK İÇİN NELER YAPABİLİR?</dc:title>
  <dc:creator>GOKHAN TATLI</dc:creator>
  <cp:lastModifiedBy>NERMIN GOZTAS</cp:lastModifiedBy>
  <cp:revision>25</cp:revision>
  <dcterms:created xsi:type="dcterms:W3CDTF">2020-04-08T09:37:35Z</dcterms:created>
  <dcterms:modified xsi:type="dcterms:W3CDTF">2020-05-07T15:41:18Z</dcterms:modified>
</cp:coreProperties>
</file>