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95" autoAdjust="0"/>
    <p:restoredTop sz="94713" autoAdjust="0"/>
  </p:normalViewPr>
  <p:slideViewPr>
    <p:cSldViewPr>
      <p:cViewPr varScale="1">
        <p:scale>
          <a:sx n="86" d="100"/>
          <a:sy n="86" d="100"/>
        </p:scale>
        <p:origin x="-1374" y="-96"/>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B8791C-0400-409C-8AC2-1C39B077BD94}" type="datetimeFigureOut">
              <a:rPr lang="tr-TR" smtClean="0"/>
              <a:pPr/>
              <a:t>07.05.2020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66947-835A-4001-87BE-523214046D20}"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94499C1-F795-4B68-B668-C4FCCCC66678}" type="datetime1">
              <a:rPr lang="tr-TR" smtClean="0"/>
              <a:pPr/>
              <a:t>07.05.2020</a:t>
            </a:fld>
            <a:endParaRPr lang="tr-TR"/>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C59FE2A-0746-45B8-9548-E369E8AB3A30}" type="datetime1">
              <a:rPr lang="tr-TR" smtClean="0"/>
              <a:pPr/>
              <a:t>07.05.2020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C29B14D6-FD33-4F7B-9BB5-5A991CABFE0C}" type="datetime1">
              <a:rPr lang="tr-TR" smtClean="0"/>
              <a:pPr/>
              <a:t>07.05.2020</a:t>
            </a:fld>
            <a:endParaRPr lang="tr-TR"/>
          </a:p>
        </p:txBody>
      </p:sp>
      <p:sp>
        <p:nvSpPr>
          <p:cNvPr id="5" name="4 Altbilgi Yer Tutucusu"/>
          <p:cNvSpPr>
            <a:spLocks noGrp="1"/>
          </p:cNvSpPr>
          <p:nvPr>
            <p:ph type="ftr" sz="quarter" idx="11"/>
          </p:nvPr>
        </p:nvSpPr>
        <p:spPr>
          <a:xfrm>
            <a:off x="457201" y="6248207"/>
            <a:ext cx="5573483" cy="365125"/>
          </a:xfrm>
        </p:spPr>
        <p:txBody>
          <a:bodyPr/>
          <a:lstStyle/>
          <a:p>
            <a:endParaRPr lang="tr-TR"/>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4B5D6151-BC44-436D-A567-C2E93E5DD69A}" type="datetime1">
              <a:rPr lang="tr-TR" smtClean="0"/>
              <a:pPr/>
              <a:t>07.05.2020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067EAE7D-9B14-4C3B-8C59-496B462E2DC7}" type="datetime1">
              <a:rPr lang="tr-TR" smtClean="0"/>
              <a:pPr/>
              <a:t>07.05.2020</a:t>
            </a:fld>
            <a:endParaRPr lang="tr-TR"/>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7 Veri Yer Tutucusu"/>
          <p:cNvSpPr>
            <a:spLocks noGrp="1"/>
          </p:cNvSpPr>
          <p:nvPr>
            <p:ph type="dt" sz="half" idx="15"/>
          </p:nvPr>
        </p:nvSpPr>
        <p:spPr/>
        <p:txBody>
          <a:bodyPr rtlCol="0"/>
          <a:lstStyle/>
          <a:p>
            <a:fld id="{7F2CE7F7-BD91-4440-A883-1EEF1C21471A}" type="datetime1">
              <a:rPr lang="tr-TR" smtClean="0"/>
              <a:pPr/>
              <a:t>07.05.2020</a:t>
            </a:fld>
            <a:endParaRPr lang="tr-TR"/>
          </a:p>
        </p:txBody>
      </p:sp>
      <p:sp>
        <p:nvSpPr>
          <p:cNvPr id="10" name="9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2" name="11 Altbilgi Yer Tutucusu"/>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5"/>
          </p:nvPr>
        </p:nvSpPr>
        <p:spPr/>
        <p:txBody>
          <a:bodyPr rtlCol="0"/>
          <a:lstStyle/>
          <a:p>
            <a:fld id="{6D293A0F-C887-4A1E-A88E-CE973AA1DFDD}" type="datetime1">
              <a:rPr lang="tr-TR" smtClean="0"/>
              <a:pPr/>
              <a:t>07.05.2020</a:t>
            </a:fld>
            <a:endParaRPr lang="tr-TR"/>
          </a:p>
        </p:txBody>
      </p:sp>
      <p:sp>
        <p:nvSpPr>
          <p:cNvPr id="12" name="11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4" name="13 Altbilgi Yer Tutucusu"/>
          <p:cNvSpPr>
            <a:spLocks noGrp="1"/>
          </p:cNvSpPr>
          <p:nvPr>
            <p:ph type="ftr" sz="quarter" idx="17"/>
          </p:nvPr>
        </p:nvSpPr>
        <p:spPr/>
        <p:txBody>
          <a:bodyPr rtlCol="0"/>
          <a:lstStyle/>
          <a:p>
            <a:endParaRPr lang="tr-TR"/>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98736626-489B-49CE-AC9C-F0969749B318}" type="datetime1">
              <a:rPr lang="tr-TR" smtClean="0"/>
              <a:pPr/>
              <a:t>07.05.2020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1D45EB6-0EB0-49F8-B0E3-4AD3EDA5E640}" type="datetime1">
              <a:rPr lang="tr-TR" smtClean="0"/>
              <a:pPr/>
              <a:t>07.05.2020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2DF6025C-7B10-4E97-80EE-227D3BE3B739}" type="datetime1">
              <a:rPr lang="tr-TR" smtClean="0"/>
              <a:pPr/>
              <a:t>07.05.2020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DAA559BB-3FFF-460B-9D65-834E269E4B72}" type="datetime1">
              <a:rPr lang="tr-TR" smtClean="0"/>
              <a:pPr/>
              <a:t>07.05.2020</a:t>
            </a:fld>
            <a:endParaRPr lang="tr-TR"/>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a:xfrm>
            <a:off x="1600200" y="6248206"/>
            <a:ext cx="4572000" cy="365125"/>
          </a:xfrm>
        </p:spPr>
        <p:txBody>
          <a:bodyPr rtlCol="0"/>
          <a:lstStyle/>
          <a:p>
            <a:endParaRPr lang="tr-TR"/>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FB2E657-8562-444A-BF26-9FC132D2FA06}" type="datetime1">
              <a:rPr lang="tr-TR" smtClean="0"/>
              <a:pPr/>
              <a:t>07.05.2020</a:t>
            </a:fld>
            <a:endParaRPr lang="tr-T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6512" y="-249182"/>
            <a:ext cx="9289032" cy="2886094"/>
          </a:xfrm>
        </p:spPr>
        <p:txBody>
          <a:bodyPr>
            <a:noAutofit/>
          </a:bodyPr>
          <a:lstStyle/>
          <a:p>
            <a:pPr algn="ctr"/>
            <a:r>
              <a:rPr lang="tr-TR" sz="3600" b="1" dirty="0" smtClean="0">
                <a:solidFill>
                  <a:schemeClr val="tx1"/>
                </a:solidFill>
                <a:latin typeface="Calibri" pitchFamily="34" charset="0"/>
              </a:rPr>
              <a:t>COVİD-19 SALGININDA</a:t>
            </a:r>
            <a:br>
              <a:rPr lang="tr-TR" sz="3600" b="1" dirty="0" smtClean="0">
                <a:solidFill>
                  <a:schemeClr val="tx1"/>
                </a:solidFill>
                <a:latin typeface="Calibri" pitchFamily="34" charset="0"/>
              </a:rPr>
            </a:br>
            <a:r>
              <a:rPr lang="tr-TR" sz="3600" b="1" dirty="0" smtClean="0">
                <a:solidFill>
                  <a:schemeClr val="tx1"/>
                </a:solidFill>
                <a:latin typeface="Calibri" pitchFamily="34" charset="0"/>
              </a:rPr>
              <a:t>SağlIk çalIşanlarInIn</a:t>
            </a:r>
            <a:br>
              <a:rPr lang="tr-TR" sz="3600" b="1" dirty="0" smtClean="0">
                <a:solidFill>
                  <a:schemeClr val="tx1"/>
                </a:solidFill>
                <a:latin typeface="Calibri" pitchFamily="34" charset="0"/>
              </a:rPr>
            </a:br>
            <a:r>
              <a:rPr lang="tr-TR" sz="3600" b="1" dirty="0" smtClean="0">
                <a:solidFill>
                  <a:schemeClr val="tx1"/>
                </a:solidFill>
                <a:latin typeface="Calibri" pitchFamily="34" charset="0"/>
              </a:rPr>
              <a:t>Ruh SağlIğInIn KorunmasI İçin</a:t>
            </a:r>
            <a:br>
              <a:rPr lang="tr-TR" sz="3600" b="1" dirty="0" smtClean="0">
                <a:solidFill>
                  <a:schemeClr val="tx1"/>
                </a:solidFill>
                <a:latin typeface="Calibri" pitchFamily="34" charset="0"/>
              </a:rPr>
            </a:br>
            <a:r>
              <a:rPr lang="tr-TR" sz="3600" b="1" dirty="0" smtClean="0">
                <a:solidFill>
                  <a:schemeClr val="tx1"/>
                </a:solidFill>
                <a:latin typeface="Calibri" pitchFamily="34" charset="0"/>
              </a:rPr>
              <a:t>SağlIk Kurumu Yönetİcİlerİne Önerİler</a:t>
            </a:r>
            <a:endParaRPr lang="tr-TR" sz="3600" b="1" dirty="0">
              <a:solidFill>
                <a:schemeClr val="tx1"/>
              </a:solidFill>
              <a:latin typeface="Calibri" pitchFamily="34" charset="0"/>
            </a:endParaRPr>
          </a:p>
        </p:txBody>
      </p:sp>
      <p:pic>
        <p:nvPicPr>
          <p:cNvPr id="5" name="4 Resim" descr="korona.jpg"/>
          <p:cNvPicPr>
            <a:picLocks noChangeAspect="1"/>
          </p:cNvPicPr>
          <p:nvPr/>
        </p:nvPicPr>
        <p:blipFill>
          <a:blip r:embed="rId2" cstate="print"/>
          <a:stretch>
            <a:fillRect/>
          </a:stretch>
        </p:blipFill>
        <p:spPr>
          <a:xfrm>
            <a:off x="2740940" y="2852936"/>
            <a:ext cx="3343228" cy="1872208"/>
          </a:xfrm>
          <a:prstGeom prst="rect">
            <a:avLst/>
          </a:prstGeom>
          <a:ln w="28575">
            <a:solidFill>
              <a:schemeClr val="tx1"/>
            </a:solidFill>
          </a:ln>
        </p:spPr>
      </p:pic>
      <p:sp>
        <p:nvSpPr>
          <p:cNvPr id="6" name="Metin kutusu 4"/>
          <p:cNvSpPr txBox="1"/>
          <p:nvPr/>
        </p:nvSpPr>
        <p:spPr>
          <a:xfrm>
            <a:off x="2267744" y="4974267"/>
            <a:ext cx="4278287" cy="830997"/>
          </a:xfrm>
          <a:prstGeom prst="rect">
            <a:avLst/>
          </a:prstGeom>
          <a:noFill/>
        </p:spPr>
        <p:txBody>
          <a:bodyPr wrap="none" rtlCol="0">
            <a:spAutoFit/>
          </a:bodyPr>
          <a:lstStyle/>
          <a:p>
            <a:pPr algn="ctr"/>
            <a:r>
              <a:rPr lang="tr-TR" sz="2400" dirty="0">
                <a:latin typeface="Calibri" panose="020F0502020204030204" pitchFamily="34" charset="0"/>
                <a:cs typeface="Calibri" panose="020F0502020204030204" pitchFamily="34" charset="0"/>
              </a:rPr>
              <a:t>NİSAN 2020</a:t>
            </a:r>
          </a:p>
          <a:p>
            <a:pPr algn="ctr"/>
            <a:r>
              <a:rPr lang="tr-TR" sz="2400" b="1" dirty="0">
                <a:latin typeface="Calibri" panose="020F0502020204030204" pitchFamily="34" charset="0"/>
                <a:cs typeface="Calibri" panose="020F0502020204030204" pitchFamily="34" charset="0"/>
              </a:rPr>
              <a:t>MERSİN İL SAĞLIK MÜDÜRLÜĞÜ</a:t>
            </a:r>
          </a:p>
        </p:txBody>
      </p:sp>
      <p:sp>
        <p:nvSpPr>
          <p:cNvPr id="7" name="6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
        <p:nvSpPr>
          <p:cNvPr id="8" name="7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23056" y="1813520"/>
            <a:ext cx="8153400" cy="4495800"/>
          </a:xfrm>
        </p:spPr>
        <p:txBody>
          <a:bodyPr>
            <a:normAutofit/>
          </a:bodyPr>
          <a:lstStyle/>
          <a:p>
            <a:r>
              <a:rPr lang="tr-TR" sz="2400" dirty="0" smtClean="0">
                <a:latin typeface="Calibri" pitchFamily="34" charset="0"/>
              </a:rPr>
              <a:t>Bilindiği gibi sağlık hizmetleri takım çalışması gerektirir. </a:t>
            </a:r>
          </a:p>
          <a:p>
            <a:r>
              <a:rPr lang="tr-TR" sz="2400" dirty="0" smtClean="0">
                <a:latin typeface="Calibri" pitchFamily="34" charset="0"/>
              </a:rPr>
              <a:t>Takımın her üyesinin hizmete katkısı değerli ve vazgeçilmezdir. </a:t>
            </a:r>
          </a:p>
          <a:p>
            <a:r>
              <a:rPr lang="tr-TR" sz="2400" dirty="0" smtClean="0">
                <a:latin typeface="Calibri" pitchFamily="34" charset="0"/>
              </a:rPr>
              <a:t>Bu gerçek söylemde kalmamalı, uygulamalarla da sağlık çalışanlarına hissettirilmelidir. </a:t>
            </a:r>
          </a:p>
          <a:p>
            <a:r>
              <a:rPr lang="tr-TR" sz="2400" dirty="0" smtClean="0">
                <a:latin typeface="Calibri" pitchFamily="34" charset="0"/>
              </a:rPr>
              <a:t>Bu tutum çalışanın motivasyon ve işine özenini artırdığı gibi, takımını ve kurumunu benimsemesini sağlayacaktır. </a:t>
            </a:r>
          </a:p>
          <a:p>
            <a:r>
              <a:rPr lang="tr-TR" sz="2400" dirty="0" smtClean="0">
                <a:latin typeface="Calibri" pitchFamily="34" charset="0"/>
              </a:rPr>
              <a:t>Sağlık çalışanları, görevlerine bağlılık, mesleki beceri ve işine özen dışında herhangi bir ölçüt gözetilmediğinden ve adil bir görev dağılımı ve çalışma koşulunun kendilerine sağlandığından kuşku duymamalıdırlar.</a:t>
            </a:r>
            <a:endParaRPr lang="tr-TR" sz="2400" dirty="0">
              <a:latin typeface="Calibri" pitchFamily="34" charset="0"/>
            </a:endParaRPr>
          </a:p>
        </p:txBody>
      </p:sp>
      <p:sp>
        <p:nvSpPr>
          <p:cNvPr id="4" name="1 Başlık"/>
          <p:cNvSpPr txBox="1">
            <a:spLocks/>
          </p:cNvSpPr>
          <p:nvPr/>
        </p:nvSpPr>
        <p:spPr>
          <a:xfrm>
            <a:off x="467544" y="228600"/>
            <a:ext cx="8153400" cy="9906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2"/>
                </a:solidFill>
                <a:effectLst/>
                <a:uLnTx/>
                <a:uFillTx/>
                <a:latin typeface="Calibri" pitchFamily="34" charset="0"/>
                <a:ea typeface="+mj-ea"/>
                <a:cs typeface="+mj-cs"/>
              </a:rPr>
              <a:t>ÇALIŞMA DÜZENİ İLE İLGİLİ ÖNERİLER</a:t>
            </a:r>
            <a:endParaRPr kumimoji="0" lang="tr-TR" sz="3600" b="1" i="0" u="none" strike="noStrike" kern="1200" cap="none" spc="0" normalizeH="0" baseline="0" noProof="0" dirty="0">
              <a:ln>
                <a:noFill/>
              </a:ln>
              <a:solidFill>
                <a:schemeClr val="tx2"/>
              </a:solidFill>
              <a:effectLst/>
              <a:uLnTx/>
              <a:uFillTx/>
              <a:latin typeface="Calibri" pitchFamily="34" charset="0"/>
              <a:ea typeface="+mj-ea"/>
              <a:cs typeface="+mj-cs"/>
            </a:endParaRP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1813520"/>
            <a:ext cx="8279832" cy="4495800"/>
          </a:xfrm>
        </p:spPr>
        <p:txBody>
          <a:bodyPr>
            <a:normAutofit/>
          </a:bodyPr>
          <a:lstStyle/>
          <a:p>
            <a:r>
              <a:rPr lang="tr-TR" sz="2400" dirty="0" smtClean="0">
                <a:latin typeface="Calibri" pitchFamily="34" charset="0"/>
              </a:rPr>
              <a:t>Virüsle karşılaşma süresini ve bulaş riskini azaltmak, olgularla ilgilenecek yeterli sayıda sağlık çalışanının olmaması gibi durumlarda (çalışanın izole veya karantinada olma zorunluluğu vb.) işgücünün etkin ve verimli kullanımı amacıyla; </a:t>
            </a:r>
          </a:p>
          <a:p>
            <a:pPr>
              <a:buNone/>
            </a:pPr>
            <a:endParaRPr lang="tr-TR" sz="2400" dirty="0" smtClean="0">
              <a:latin typeface="Calibri" pitchFamily="34" charset="0"/>
            </a:endParaRPr>
          </a:p>
          <a:p>
            <a:r>
              <a:rPr lang="tr-TR" sz="2400" dirty="0" smtClean="0">
                <a:latin typeface="Calibri" pitchFamily="34" charset="0"/>
              </a:rPr>
              <a:t>Uzaktan çalışma, mobil </a:t>
            </a:r>
            <a:r>
              <a:rPr lang="tr-TR" sz="2400" dirty="0" err="1" smtClean="0">
                <a:latin typeface="Calibri" pitchFamily="34" charset="0"/>
              </a:rPr>
              <a:t>vizit</a:t>
            </a:r>
            <a:r>
              <a:rPr lang="tr-TR" sz="2400" dirty="0" smtClean="0">
                <a:latin typeface="Calibri" pitchFamily="34" charset="0"/>
              </a:rPr>
              <a:t> gibi yöntemlerin denenmesi için gerekli teknik donanımın sağlanması yönetimin etkinliğini artırır, yönetime duyulan güveni yükseltir</a:t>
            </a:r>
            <a:endParaRPr lang="tr-TR" sz="2400" dirty="0">
              <a:latin typeface="Calibri" pitchFamily="34" charset="0"/>
            </a:endParaRPr>
          </a:p>
        </p:txBody>
      </p:sp>
      <p:sp>
        <p:nvSpPr>
          <p:cNvPr id="4" name="1 Başlık"/>
          <p:cNvSpPr txBox="1">
            <a:spLocks/>
          </p:cNvSpPr>
          <p:nvPr/>
        </p:nvSpPr>
        <p:spPr>
          <a:xfrm>
            <a:off x="467544" y="228600"/>
            <a:ext cx="8153400" cy="9906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2"/>
                </a:solidFill>
                <a:effectLst/>
                <a:uLnTx/>
                <a:uFillTx/>
                <a:latin typeface="Calibri" pitchFamily="34" charset="0"/>
                <a:ea typeface="+mj-ea"/>
                <a:cs typeface="+mj-cs"/>
              </a:rPr>
              <a:t>ÇALIŞMA DÜZENİ İLE İLGİLİ ÖNERİLER</a:t>
            </a:r>
            <a:endParaRPr kumimoji="0" lang="tr-TR" sz="3600" b="1" i="0" u="none" strike="noStrike" kern="1200" cap="none" spc="0" normalizeH="0" baseline="0" noProof="0" dirty="0">
              <a:ln>
                <a:noFill/>
              </a:ln>
              <a:solidFill>
                <a:schemeClr val="tx2"/>
              </a:solidFill>
              <a:effectLst/>
              <a:uLnTx/>
              <a:uFillTx/>
              <a:latin typeface="Calibri" pitchFamily="34" charset="0"/>
              <a:ea typeface="+mj-ea"/>
              <a:cs typeface="+mj-cs"/>
            </a:endParaRP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1048" y="-27384"/>
            <a:ext cx="8153400" cy="990600"/>
          </a:xfrm>
        </p:spPr>
        <p:txBody>
          <a:bodyPr>
            <a:noAutofit/>
          </a:bodyPr>
          <a:lstStyle/>
          <a:p>
            <a:pPr algn="ctr"/>
            <a:r>
              <a:rPr lang="tr-TR" sz="3200" b="1" dirty="0" smtClean="0">
                <a:latin typeface="Calibri" pitchFamily="34" charset="0"/>
              </a:rPr>
              <a:t/>
            </a:r>
            <a:br>
              <a:rPr lang="tr-TR" sz="3200" b="1" dirty="0" smtClean="0">
                <a:latin typeface="Calibri" pitchFamily="34" charset="0"/>
              </a:rPr>
            </a:br>
            <a:r>
              <a:rPr lang="tr-TR" sz="3200" b="1" dirty="0" smtClean="0">
                <a:latin typeface="Calibri" pitchFamily="34" charset="0"/>
              </a:rPr>
              <a:t>BİLGİLENDİRME VE OLGU YÖNETİMİ</a:t>
            </a:r>
            <a:br>
              <a:rPr lang="tr-TR" sz="3200" b="1" dirty="0" smtClean="0">
                <a:latin typeface="Calibri" pitchFamily="34" charset="0"/>
              </a:rPr>
            </a:br>
            <a:r>
              <a:rPr lang="tr-TR" sz="3200" b="1" dirty="0" smtClean="0">
                <a:latin typeface="Calibri" pitchFamily="34" charset="0"/>
              </a:rPr>
              <a:t>İLE İLGİLİ ÖNERİLER</a:t>
            </a:r>
            <a:endParaRPr lang="tr-TR" sz="3200" b="1" dirty="0">
              <a:latin typeface="Calibri" pitchFamily="34" charset="0"/>
            </a:endParaRPr>
          </a:p>
        </p:txBody>
      </p:sp>
      <p:sp>
        <p:nvSpPr>
          <p:cNvPr id="3" name="2 İçerik Yer Tutucusu"/>
          <p:cNvSpPr>
            <a:spLocks noGrp="1"/>
          </p:cNvSpPr>
          <p:nvPr>
            <p:ph sz="quarter" idx="1"/>
          </p:nvPr>
        </p:nvSpPr>
        <p:spPr>
          <a:xfrm>
            <a:off x="395536" y="1916832"/>
            <a:ext cx="8229600" cy="4525963"/>
          </a:xfrm>
        </p:spPr>
        <p:txBody>
          <a:bodyPr>
            <a:normAutofit/>
          </a:bodyPr>
          <a:lstStyle/>
          <a:p>
            <a:r>
              <a:rPr lang="tr-TR" sz="2400" dirty="0" smtClean="0">
                <a:latin typeface="Calibri" pitchFamily="34" charset="0"/>
              </a:rPr>
              <a:t>Yaygın olarak bilinenin tersine salgın gibi kriz dönemlerinde de yönetimin açık ve saydam olması sürecin daha iyi ve etkin yönetimini sağlar, çalışanın kendine ve kurumuna güvenini artırır, kaygısını azaltır.</a:t>
            </a:r>
            <a:endParaRPr lang="tr-TR" sz="2400" dirty="0">
              <a:latin typeface="Calibri" pitchFamily="34" charset="0"/>
            </a:endParaRPr>
          </a:p>
        </p:txBody>
      </p:sp>
      <p:sp>
        <p:nvSpPr>
          <p:cNvPr id="4" name="3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1813520"/>
            <a:ext cx="8153400" cy="4495800"/>
          </a:xfrm>
        </p:spPr>
        <p:txBody>
          <a:bodyPr>
            <a:normAutofit/>
          </a:bodyPr>
          <a:lstStyle/>
          <a:p>
            <a:r>
              <a:rPr lang="tr-TR" sz="2400" dirty="0" smtClean="0">
                <a:latin typeface="Calibri" pitchFamily="34" charset="0"/>
              </a:rPr>
              <a:t>Tıbbi ve idari uygulamalar, olgu yönetimi, görev yöntem ve içerikleri açıkça tanımlanmalı ve belirlenmelidir. Olası gelişmeler öngörülmüş ve çözümleri önceden belirlenmiş ve ilgili çalışanlara bildirilmiş olmalıdır. </a:t>
            </a:r>
            <a:endParaRPr lang="tr-TR" sz="2400" dirty="0">
              <a:latin typeface="Calibri" pitchFamily="34" charset="0"/>
            </a:endParaRPr>
          </a:p>
        </p:txBody>
      </p:sp>
      <p:sp>
        <p:nvSpPr>
          <p:cNvPr id="4" name="1 Başlık"/>
          <p:cNvSpPr txBox="1">
            <a:spLocks/>
          </p:cNvSpPr>
          <p:nvPr/>
        </p:nvSpPr>
        <p:spPr>
          <a:xfrm>
            <a:off x="451048" y="-27384"/>
            <a:ext cx="8153400" cy="9906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
            </a:r>
            <a:b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b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BİLGİLENDİRME VE OLGU YÖNETİMİ</a:t>
            </a:r>
            <a:b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b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İLE İLGİLİ ÖNERİLER</a:t>
            </a:r>
            <a:endParaRPr kumimoji="0" lang="tr-TR" sz="3200" b="1" i="0" u="none" strike="noStrike" kern="1200" cap="none" spc="0" normalizeH="0" baseline="0" noProof="0" dirty="0">
              <a:ln>
                <a:noFill/>
              </a:ln>
              <a:solidFill>
                <a:schemeClr val="tx2"/>
              </a:solidFill>
              <a:effectLst/>
              <a:uLnTx/>
              <a:uFillTx/>
              <a:latin typeface="Calibri" pitchFamily="34" charset="0"/>
              <a:ea typeface="+mj-ea"/>
              <a:cs typeface="+mj-cs"/>
            </a:endParaRP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95064" y="1772816"/>
            <a:ext cx="8153400" cy="4495800"/>
          </a:xfrm>
        </p:spPr>
        <p:txBody>
          <a:bodyPr>
            <a:normAutofit/>
          </a:bodyPr>
          <a:lstStyle/>
          <a:p>
            <a:r>
              <a:rPr lang="tr-TR" sz="2400" dirty="0" smtClean="0">
                <a:latin typeface="Calibri" pitchFamily="34" charset="0"/>
              </a:rPr>
              <a:t>Kurum çalışanlarına verilecek kişisel korunma donanımı (ekipmanı) için gerekli gereçlerin merkezi kaydı tutulmalı, asgari olarak Sağlık Bakanlığının önerileri karşılanmak üzere, kişilerin karşılaştıkları riske uygun nitelikte, adil biçimde dağıtılmasına özen gösterilmeli ve yönetim tarafından yakından izlenmelidir. </a:t>
            </a:r>
          </a:p>
          <a:p>
            <a:pPr>
              <a:buNone/>
            </a:pPr>
            <a:endParaRPr lang="tr-TR" sz="2400" dirty="0" smtClean="0">
              <a:latin typeface="Calibri" pitchFamily="34" charset="0"/>
            </a:endParaRPr>
          </a:p>
          <a:p>
            <a:r>
              <a:rPr lang="tr-TR" sz="2400" dirty="0" smtClean="0">
                <a:latin typeface="Calibri" pitchFamily="34" charset="0"/>
              </a:rPr>
              <a:t>Bu uygulamadaki aksama, çalışanların bulaş riskini artırdığı gibi, güvenlik duygusunu ve ruhsal dayanma güçlerini azaltır</a:t>
            </a:r>
            <a:endParaRPr lang="tr-TR" sz="2400" dirty="0">
              <a:latin typeface="Calibri" pitchFamily="34" charset="0"/>
            </a:endParaRPr>
          </a:p>
        </p:txBody>
      </p:sp>
      <p:sp>
        <p:nvSpPr>
          <p:cNvPr id="4" name="1 Başlık"/>
          <p:cNvSpPr txBox="1">
            <a:spLocks/>
          </p:cNvSpPr>
          <p:nvPr/>
        </p:nvSpPr>
        <p:spPr>
          <a:xfrm>
            <a:off x="451048" y="-27384"/>
            <a:ext cx="8153400" cy="9906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
            </a:r>
            <a:b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b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BİLGİLENDİRME VE OLGU YÖNETİMİ</a:t>
            </a:r>
            <a:b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b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İLE İLGİLİ ÖNERİLER</a:t>
            </a:r>
            <a:endParaRPr kumimoji="0" lang="tr-TR" sz="3200" b="1" i="0" u="none" strike="noStrike" kern="1200" cap="none" spc="0" normalizeH="0" baseline="0" noProof="0" dirty="0">
              <a:ln>
                <a:noFill/>
              </a:ln>
              <a:solidFill>
                <a:schemeClr val="tx2"/>
              </a:solidFill>
              <a:effectLst/>
              <a:uLnTx/>
              <a:uFillTx/>
              <a:latin typeface="Calibri" pitchFamily="34" charset="0"/>
              <a:ea typeface="+mj-ea"/>
              <a:cs typeface="+mj-cs"/>
            </a:endParaRP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1669504"/>
            <a:ext cx="8352928" cy="4495800"/>
          </a:xfrm>
        </p:spPr>
        <p:txBody>
          <a:bodyPr>
            <a:noAutofit/>
          </a:bodyPr>
          <a:lstStyle/>
          <a:p>
            <a:r>
              <a:rPr lang="tr-TR" sz="2400" dirty="0" smtClean="0">
                <a:latin typeface="Calibri" pitchFamily="34" charset="0"/>
              </a:rPr>
              <a:t>Kurumda izlenen ayakta başvuru sayısı, evde karantina için gönderilen, gözlem altında tutulan, test sonucu bekleyen, yatırılmış olası olgu, yatırılmış kesin olgu, iyileşme ile hastaneden çıkarılma, başka kuruma sevk edilmiş olgu vb. bilgilerin günde bir kez bütün çalışanlara duyurulması çok yararlıdır. </a:t>
            </a:r>
          </a:p>
          <a:p>
            <a:r>
              <a:rPr lang="tr-TR" sz="2400" dirty="0" smtClean="0">
                <a:latin typeface="Calibri" pitchFamily="34" charset="0"/>
              </a:rPr>
              <a:t>Saydamlık, belirsizliğin yol açtığı kötü senaryo oluşumunu önler. </a:t>
            </a:r>
          </a:p>
          <a:p>
            <a:r>
              <a:rPr lang="tr-TR" sz="2400" dirty="0" smtClean="0">
                <a:latin typeface="Calibri" pitchFamily="34" charset="0"/>
              </a:rPr>
              <a:t>Bu tutum, çalışanların olumsuz, öznel yorumlarına gerek kalmadan gerçek durumu nesnel olarak öğrenmelerini sağlayacaktır. </a:t>
            </a:r>
          </a:p>
          <a:p>
            <a:r>
              <a:rPr lang="tr-TR" sz="2400" dirty="0" smtClean="0">
                <a:latin typeface="Calibri" pitchFamily="34" charset="0"/>
              </a:rPr>
              <a:t>Gerçek durumu bilmek sağlık çalışanları için daha az panik uyandırıcıdır</a:t>
            </a:r>
            <a:endParaRPr lang="tr-TR" sz="2400" dirty="0">
              <a:latin typeface="Calibri" pitchFamily="34" charset="0"/>
            </a:endParaRPr>
          </a:p>
        </p:txBody>
      </p:sp>
      <p:sp>
        <p:nvSpPr>
          <p:cNvPr id="4" name="1 Başlık"/>
          <p:cNvSpPr txBox="1">
            <a:spLocks/>
          </p:cNvSpPr>
          <p:nvPr/>
        </p:nvSpPr>
        <p:spPr>
          <a:xfrm>
            <a:off x="451048" y="-27384"/>
            <a:ext cx="8153400" cy="9906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
            </a:r>
            <a:b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b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BİLGİLENDİRME VE OLGU YÖNETİMİ</a:t>
            </a:r>
            <a:b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b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İLE İLGİLİ ÖNERİLER</a:t>
            </a:r>
            <a:endParaRPr kumimoji="0" lang="tr-TR" sz="3200" b="1" i="0" u="none" strike="noStrike" kern="1200" cap="none" spc="0" normalizeH="0" baseline="0" noProof="0" dirty="0">
              <a:ln>
                <a:noFill/>
              </a:ln>
              <a:solidFill>
                <a:schemeClr val="tx2"/>
              </a:solidFill>
              <a:effectLst/>
              <a:uLnTx/>
              <a:uFillTx/>
              <a:latin typeface="Calibri" pitchFamily="34" charset="0"/>
              <a:ea typeface="+mj-ea"/>
              <a:cs typeface="+mj-cs"/>
            </a:endParaRP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1484784"/>
            <a:ext cx="8279832" cy="4495800"/>
          </a:xfrm>
        </p:spPr>
        <p:txBody>
          <a:bodyPr>
            <a:normAutofit/>
          </a:bodyPr>
          <a:lstStyle/>
          <a:p>
            <a:endParaRPr lang="tr-TR" sz="2400" dirty="0" smtClean="0">
              <a:latin typeface="Calibri" pitchFamily="34" charset="0"/>
            </a:endParaRPr>
          </a:p>
          <a:p>
            <a:r>
              <a:rPr lang="tr-TR" sz="2400" dirty="0" smtClean="0">
                <a:latin typeface="Calibri" pitchFamily="34" charset="0"/>
              </a:rPr>
              <a:t>Çalışanların ruhsal güçlüklerini aşmak için yardım alabilecekleri merkez, kişi ve gönüllü kuruluşlara nasıl erişebilecekleri bilgisinin ya da kitap veya internet yoluyla bilgi edinebilecekleri kaynakların listesinin kurumda erişilebilir kılınması yararlı olur.</a:t>
            </a:r>
            <a:endParaRPr lang="tr-TR" sz="2400" dirty="0">
              <a:latin typeface="Calibri" pitchFamily="34" charset="0"/>
            </a:endParaRPr>
          </a:p>
        </p:txBody>
      </p:sp>
      <p:sp>
        <p:nvSpPr>
          <p:cNvPr id="4" name="1 Başlık"/>
          <p:cNvSpPr txBox="1">
            <a:spLocks/>
          </p:cNvSpPr>
          <p:nvPr/>
        </p:nvSpPr>
        <p:spPr>
          <a:xfrm>
            <a:off x="451048" y="-27384"/>
            <a:ext cx="8153400" cy="9906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
            </a:r>
            <a:b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b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BİLGİLENDİRME VE OLGU YÖNETİMİ</a:t>
            </a:r>
            <a:b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b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İLE İLGİLİ ÖNERİLER</a:t>
            </a:r>
            <a:endParaRPr kumimoji="0" lang="tr-TR" sz="3200" b="1" i="0" u="none" strike="noStrike" kern="1200" cap="none" spc="0" normalizeH="0" baseline="0" noProof="0" dirty="0">
              <a:ln>
                <a:noFill/>
              </a:ln>
              <a:solidFill>
                <a:schemeClr val="tx2"/>
              </a:solidFill>
              <a:effectLst/>
              <a:uLnTx/>
              <a:uFillTx/>
              <a:latin typeface="Calibri" pitchFamily="34" charset="0"/>
              <a:ea typeface="+mj-ea"/>
              <a:cs typeface="+mj-cs"/>
            </a:endParaRP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7384"/>
            <a:ext cx="8153400" cy="990600"/>
          </a:xfrm>
        </p:spPr>
        <p:txBody>
          <a:bodyPr>
            <a:noAutofit/>
          </a:bodyPr>
          <a:lstStyle/>
          <a:p>
            <a:pPr algn="ctr"/>
            <a:r>
              <a:rPr lang="tr-TR" sz="3200" b="1" dirty="0" smtClean="0">
                <a:latin typeface="Calibri" pitchFamily="34" charset="0"/>
              </a:rPr>
              <a:t/>
            </a:r>
            <a:br>
              <a:rPr lang="tr-TR" sz="3200" b="1" dirty="0" smtClean="0">
                <a:latin typeface="Calibri" pitchFamily="34" charset="0"/>
              </a:rPr>
            </a:br>
            <a:r>
              <a:rPr lang="tr-TR" sz="3200" b="1" dirty="0" smtClean="0">
                <a:latin typeface="Calibri" pitchFamily="34" charset="0"/>
              </a:rPr>
              <a:t>İLETİŞİM VE TAKIM RUHUNUN KORUNMASI</a:t>
            </a:r>
            <a:br>
              <a:rPr lang="tr-TR" sz="3200" b="1" dirty="0" smtClean="0">
                <a:latin typeface="Calibri" pitchFamily="34" charset="0"/>
              </a:rPr>
            </a:br>
            <a:r>
              <a:rPr lang="tr-TR" sz="3200" b="1" dirty="0" smtClean="0">
                <a:latin typeface="Calibri" pitchFamily="34" charset="0"/>
              </a:rPr>
              <a:t>İLE İLGİLİ ÖNERİLER</a:t>
            </a:r>
            <a:endParaRPr lang="tr-TR" sz="3200" b="1" dirty="0">
              <a:latin typeface="Calibri" pitchFamily="34" charset="0"/>
            </a:endParaRPr>
          </a:p>
        </p:txBody>
      </p:sp>
      <p:sp>
        <p:nvSpPr>
          <p:cNvPr id="3" name="2 İçerik Yer Tutucusu"/>
          <p:cNvSpPr>
            <a:spLocks noGrp="1"/>
          </p:cNvSpPr>
          <p:nvPr>
            <p:ph sz="quarter" idx="1"/>
          </p:nvPr>
        </p:nvSpPr>
        <p:spPr>
          <a:xfrm>
            <a:off x="451048" y="1412776"/>
            <a:ext cx="8153400" cy="4495800"/>
          </a:xfrm>
        </p:spPr>
        <p:txBody>
          <a:bodyPr>
            <a:normAutofit/>
          </a:bodyPr>
          <a:lstStyle/>
          <a:p>
            <a:endParaRPr lang="tr-TR" sz="2400" dirty="0" smtClean="0">
              <a:latin typeface="Calibri" pitchFamily="34" charset="0"/>
            </a:endParaRPr>
          </a:p>
          <a:p>
            <a:r>
              <a:rPr lang="tr-TR" sz="2400" dirty="0" smtClean="0">
                <a:latin typeface="Calibri" pitchFamily="34" charset="0"/>
              </a:rPr>
              <a:t>Bir yandan çalışanların yakınma, istek ve önerilerini almaya yönelik, bir yandan da gelişmeleri bildirme ve durum değerlendirmesi yapılmak üzere yüz yüze ya da telekonferans teknolojisi kullanılarak gerçekleştirilecek toplantıların düzenli aralıklarla (en az haftada bir) yapılması çok yararlıdır. </a:t>
            </a:r>
            <a:endParaRPr lang="tr-TR" sz="2400" dirty="0">
              <a:latin typeface="Calibri" pitchFamily="34" charset="0"/>
            </a:endParaRPr>
          </a:p>
        </p:txBody>
      </p:sp>
      <p:sp>
        <p:nvSpPr>
          <p:cNvPr id="4" name="3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23056" y="1412776"/>
            <a:ext cx="8153400" cy="4495800"/>
          </a:xfrm>
        </p:spPr>
        <p:txBody>
          <a:bodyPr>
            <a:normAutofit/>
          </a:bodyPr>
          <a:lstStyle/>
          <a:p>
            <a:endParaRPr lang="tr-TR" sz="2400" dirty="0" smtClean="0">
              <a:latin typeface="Calibri" pitchFamily="34" charset="0"/>
            </a:endParaRPr>
          </a:p>
          <a:p>
            <a:r>
              <a:rPr lang="tr-TR" sz="2400" dirty="0" smtClean="0">
                <a:latin typeface="Calibri" pitchFamily="34" charset="0"/>
              </a:rPr>
              <a:t>Salgının oluşturduğu kriz nedeniyle başka dal hekimlerinin ve başka alanlarda deneyimli hemşirelerin enfeksiyon ve göğüs hastalıkları hizmetleri için görevlendirilmesi gerekecektir.</a:t>
            </a:r>
          </a:p>
          <a:p>
            <a:endParaRPr lang="tr-TR" sz="2400" dirty="0" smtClean="0">
              <a:latin typeface="Calibri" pitchFamily="34" charset="0"/>
            </a:endParaRPr>
          </a:p>
          <a:p>
            <a:r>
              <a:rPr lang="tr-TR" sz="2400" dirty="0" smtClean="0">
                <a:latin typeface="Calibri" pitchFamily="34" charset="0"/>
              </a:rPr>
              <a:t> Bu süreç programlanırken deneyimsiz çalışanların deneyimli uzmanlar başkanlığında ve gözetiminde (</a:t>
            </a:r>
            <a:r>
              <a:rPr lang="tr-TR" sz="2400" dirty="0" err="1" smtClean="0">
                <a:latin typeface="Calibri" pitchFamily="34" charset="0"/>
              </a:rPr>
              <a:t>süpervizyon</a:t>
            </a:r>
            <a:r>
              <a:rPr lang="tr-TR" sz="2400" dirty="0" smtClean="0">
                <a:latin typeface="Calibri" pitchFamily="34" charset="0"/>
              </a:rPr>
              <a:t>) çalışacakları takımlar kurulması ve bu takımlarda deneyimli /deneyimsiz dengesinin sürekli korunması sağlanmalıdır</a:t>
            </a:r>
            <a:endParaRPr lang="tr-TR" sz="2400" dirty="0">
              <a:latin typeface="Calibri" pitchFamily="34" charset="0"/>
            </a:endParaRPr>
          </a:p>
        </p:txBody>
      </p:sp>
      <p:sp>
        <p:nvSpPr>
          <p:cNvPr id="4" name="1 Başlık"/>
          <p:cNvSpPr txBox="1">
            <a:spLocks/>
          </p:cNvSpPr>
          <p:nvPr/>
        </p:nvSpPr>
        <p:spPr>
          <a:xfrm>
            <a:off x="539552" y="-27384"/>
            <a:ext cx="8153400" cy="9906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
            </a:r>
            <a:b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b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İLETİŞİM VE TAKIM RUHUNUN KORUNMASI</a:t>
            </a:r>
            <a:b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b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İLE İLGİLİ ÖNERİLER</a:t>
            </a:r>
            <a:endParaRPr kumimoji="0" lang="tr-TR" sz="3200" b="1" i="0" u="none" strike="noStrike" kern="1200" cap="none" spc="0" normalizeH="0" baseline="0" noProof="0" dirty="0">
              <a:ln>
                <a:noFill/>
              </a:ln>
              <a:solidFill>
                <a:schemeClr val="tx2"/>
              </a:solidFill>
              <a:effectLst/>
              <a:uLnTx/>
              <a:uFillTx/>
              <a:latin typeface="Calibri" pitchFamily="34" charset="0"/>
              <a:ea typeface="+mj-ea"/>
              <a:cs typeface="+mj-cs"/>
            </a:endParaRP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12648" y="1412776"/>
            <a:ext cx="8153400" cy="4495800"/>
          </a:xfrm>
        </p:spPr>
        <p:txBody>
          <a:bodyPr>
            <a:normAutofit/>
          </a:bodyPr>
          <a:lstStyle/>
          <a:p>
            <a:endParaRPr lang="tr-TR" sz="2400" dirty="0" smtClean="0">
              <a:latin typeface="Calibri" pitchFamily="34" charset="0"/>
            </a:endParaRPr>
          </a:p>
          <a:p>
            <a:r>
              <a:rPr lang="tr-TR" sz="2400" dirty="0" smtClean="0">
                <a:latin typeface="Calibri" pitchFamily="34" charset="0"/>
              </a:rPr>
              <a:t>Takım içi, takımlar arası ve çalışanlarla yönetim arasındaki iletişim kanalları açık olmalı, hangi durumda, kimin, hangi bağlamda kiminle bağlantı kuracağı tanımlanmış olmalıdır. </a:t>
            </a:r>
          </a:p>
          <a:p>
            <a:r>
              <a:rPr lang="tr-TR" sz="2400" dirty="0" smtClean="0">
                <a:latin typeface="Calibri" pitchFamily="34" charset="0"/>
              </a:rPr>
              <a:t>Çalışanlar arası istek artırıcı mesajlar ve olumlu geribildirim verme davranışları teşvik edilmeli ve ortamın bu koşullarda kalması sağlanmalıdır.</a:t>
            </a:r>
          </a:p>
          <a:p>
            <a:r>
              <a:rPr lang="tr-TR" sz="2400" dirty="0" smtClean="0">
                <a:latin typeface="Calibri" pitchFamily="34" charset="0"/>
              </a:rPr>
              <a:t> Kurum yöneticisinin ve takım önderlerinin rol modeli olarak bu tür davranışlara öncülük etmesi çalışanları teşvik edici olacaktır. </a:t>
            </a:r>
            <a:endParaRPr lang="tr-TR" sz="2400" dirty="0">
              <a:latin typeface="Calibri" pitchFamily="34" charset="0"/>
            </a:endParaRPr>
          </a:p>
        </p:txBody>
      </p:sp>
      <p:sp>
        <p:nvSpPr>
          <p:cNvPr id="4" name="1 Başlık"/>
          <p:cNvSpPr txBox="1">
            <a:spLocks/>
          </p:cNvSpPr>
          <p:nvPr/>
        </p:nvSpPr>
        <p:spPr>
          <a:xfrm>
            <a:off x="539552" y="-27384"/>
            <a:ext cx="8153400" cy="9906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
            </a:r>
            <a:b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b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İLETİŞİM VE TAKIM RUHUNUN KORUNMASI</a:t>
            </a:r>
            <a:b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b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İLE İLGİLİ ÖNERİLER</a:t>
            </a:r>
            <a:endParaRPr kumimoji="0" lang="tr-TR" sz="3200" b="1" i="0" u="none" strike="noStrike" kern="1200" cap="none" spc="0" normalizeH="0" baseline="0" noProof="0" dirty="0">
              <a:ln>
                <a:noFill/>
              </a:ln>
              <a:solidFill>
                <a:schemeClr val="tx2"/>
              </a:solidFill>
              <a:effectLst/>
              <a:uLnTx/>
              <a:uFillTx/>
              <a:latin typeface="Calibri" pitchFamily="34" charset="0"/>
              <a:ea typeface="+mj-ea"/>
              <a:cs typeface="+mj-cs"/>
            </a:endParaRP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1048" y="1885528"/>
            <a:ext cx="8153400" cy="4495800"/>
          </a:xfrm>
        </p:spPr>
        <p:txBody>
          <a:bodyPr>
            <a:noAutofit/>
          </a:bodyPr>
          <a:lstStyle/>
          <a:p>
            <a:r>
              <a:rPr lang="tr-TR" sz="2400" dirty="0" smtClean="0">
                <a:latin typeface="Calibri" pitchFamily="34" charset="0"/>
              </a:rPr>
              <a:t> COVID -19 Salgını, boyutu dünya ve ülke genelinde bir krizdir. </a:t>
            </a:r>
          </a:p>
          <a:p>
            <a:r>
              <a:rPr lang="tr-TR" sz="2400" dirty="0" smtClean="0">
                <a:latin typeface="Calibri" pitchFamily="34" charset="0"/>
              </a:rPr>
              <a:t>Bu boyutta bir krizin bir sağlık kurumundaki uzantısını yönetme durumunda olmak yönetici açısından da kuşkusuz önemli bir güçlüktür. </a:t>
            </a:r>
          </a:p>
          <a:p>
            <a:r>
              <a:rPr lang="tr-TR" sz="2400" dirty="0" smtClean="0">
                <a:latin typeface="Calibri" pitchFamily="34" charset="0"/>
              </a:rPr>
              <a:t>Her yönetici bilir ki sağlık çalışanları beden ve ruh sağlıkları yerinde olursa en yüksek verimle çalışır ve kriz yönetimi insanların sağlıklı ve yüksek verimle çalışmasına dayalıdır.</a:t>
            </a:r>
          </a:p>
          <a:p>
            <a:r>
              <a:rPr lang="tr-TR" sz="2400" dirty="0" smtClean="0">
                <a:latin typeface="Calibri" pitchFamily="34" charset="0"/>
              </a:rPr>
              <a:t> Söz konusu kriz ülke genelinde hem yurttaşlar hem de tüm sağlık yöneticileri ve çalışanları için bedensel hastalık, ölüm riski ve ruhsal travma etmenidir. </a:t>
            </a:r>
          </a:p>
        </p:txBody>
      </p:sp>
      <p:sp>
        <p:nvSpPr>
          <p:cNvPr id="4" name="1 Başlık"/>
          <p:cNvSpPr txBox="1">
            <a:spLocks/>
          </p:cNvSpPr>
          <p:nvPr/>
        </p:nvSpPr>
        <p:spPr>
          <a:xfrm>
            <a:off x="467544" y="228600"/>
            <a:ext cx="8153400" cy="9906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smtClean="0">
                <a:ln>
                  <a:noFill/>
                </a:ln>
                <a:solidFill>
                  <a:schemeClr val="tx2"/>
                </a:solidFill>
                <a:effectLst/>
                <a:uLnTx/>
                <a:uFillTx/>
                <a:latin typeface="Calibri" pitchFamily="34" charset="0"/>
                <a:ea typeface="+mj-ea"/>
                <a:cs typeface="+mj-cs"/>
              </a:rPr>
              <a:t>GİRİŞ</a:t>
            </a:r>
            <a:endParaRPr kumimoji="0" lang="tr-TR" sz="3600" b="1" i="0" u="none" strike="noStrike" kern="1200" cap="none" spc="0" normalizeH="0" baseline="0" noProof="0" dirty="0">
              <a:ln>
                <a:noFill/>
              </a:ln>
              <a:solidFill>
                <a:schemeClr val="tx2"/>
              </a:solidFill>
              <a:effectLst/>
              <a:uLnTx/>
              <a:uFillTx/>
              <a:latin typeface="Calibri" pitchFamily="34" charset="0"/>
              <a:ea typeface="+mj-ea"/>
              <a:cs typeface="+mj-cs"/>
            </a:endParaRP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1340768"/>
            <a:ext cx="8153400" cy="4495800"/>
          </a:xfrm>
        </p:spPr>
        <p:txBody>
          <a:bodyPr>
            <a:normAutofit/>
          </a:bodyPr>
          <a:lstStyle/>
          <a:p>
            <a:endParaRPr lang="tr-TR" sz="2400" dirty="0" smtClean="0">
              <a:latin typeface="Calibri" pitchFamily="34" charset="0"/>
            </a:endParaRPr>
          </a:p>
          <a:p>
            <a:r>
              <a:rPr lang="tr-TR" sz="2400" dirty="0" smtClean="0">
                <a:latin typeface="Calibri" pitchFamily="34" charset="0"/>
              </a:rPr>
              <a:t>Çalışma ortamında korku, kaygı, öfke gibi olağan duygular yaşayan, dayanma gücü düşen ve bu duygularını yoğun olarak dışa vuran takım üyelerinin tepkilerinin yatıştırılması için özellikle takım önderlerinin hazırlıklı olması sağlanmalıdır. </a:t>
            </a:r>
          </a:p>
          <a:p>
            <a:r>
              <a:rPr lang="tr-TR" sz="2400" dirty="0" smtClean="0">
                <a:latin typeface="Calibri" pitchFamily="34" charset="0"/>
              </a:rPr>
              <a:t>Gerek duyuluyorsa takım önderlerinin takım üyelerini kavramasına, rahatlatmasına yönelik bir bilgilendirme almaları sağlanmalıdır.</a:t>
            </a:r>
            <a:endParaRPr lang="tr-TR" sz="2400" dirty="0">
              <a:latin typeface="Calibri" pitchFamily="34" charset="0"/>
            </a:endParaRPr>
          </a:p>
        </p:txBody>
      </p:sp>
      <p:sp>
        <p:nvSpPr>
          <p:cNvPr id="4" name="1 Başlık"/>
          <p:cNvSpPr txBox="1">
            <a:spLocks/>
          </p:cNvSpPr>
          <p:nvPr/>
        </p:nvSpPr>
        <p:spPr>
          <a:xfrm>
            <a:off x="539552" y="-27384"/>
            <a:ext cx="8153400" cy="9906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
            </a:r>
            <a:b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b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İLETİŞİM VE TAKIM RUHUNUN KORUNMASI</a:t>
            </a:r>
            <a:b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b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İLE İLGİLİ ÖNERİLER</a:t>
            </a:r>
            <a:endParaRPr kumimoji="0" lang="tr-TR" sz="3200" b="1" i="0" u="none" strike="noStrike" kern="1200" cap="none" spc="0" normalizeH="0" baseline="0" noProof="0" dirty="0">
              <a:ln>
                <a:noFill/>
              </a:ln>
              <a:solidFill>
                <a:schemeClr val="tx2"/>
              </a:solidFill>
              <a:effectLst/>
              <a:uLnTx/>
              <a:uFillTx/>
              <a:latin typeface="Calibri" pitchFamily="34" charset="0"/>
              <a:ea typeface="+mj-ea"/>
              <a:cs typeface="+mj-cs"/>
            </a:endParaRP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12648" y="1412776"/>
            <a:ext cx="8153400" cy="4495800"/>
          </a:xfrm>
        </p:spPr>
        <p:txBody>
          <a:bodyPr>
            <a:normAutofit/>
          </a:bodyPr>
          <a:lstStyle/>
          <a:p>
            <a:endParaRPr lang="tr-TR" sz="2400" dirty="0" smtClean="0">
              <a:latin typeface="Calibri" pitchFamily="34" charset="0"/>
            </a:endParaRPr>
          </a:p>
          <a:p>
            <a:r>
              <a:rPr lang="tr-TR" sz="2400" dirty="0" smtClean="0">
                <a:latin typeface="Calibri" pitchFamily="34" charset="0"/>
              </a:rPr>
              <a:t>İdari izin ve hastalık izni (istirahat raporu) uygulamalarının gerçek sorunların çözümü için, takımın genel kabulü içinde sağlanması önemlidir. </a:t>
            </a:r>
          </a:p>
          <a:p>
            <a:r>
              <a:rPr lang="tr-TR" sz="2400" dirty="0" smtClean="0">
                <a:latin typeface="Calibri" pitchFamily="34" charset="0"/>
              </a:rPr>
              <a:t>Üyelerin kötüye kullanma davranışı fark edildiğinde, kişiyi zorlamak yerine diyalog ile, kişinin gerekçesi öğrenilerek takım düzenine uyması için ikna edilmesi yolu </a:t>
            </a:r>
            <a:endParaRPr lang="tr-TR" sz="2400" dirty="0">
              <a:latin typeface="Calibri" pitchFamily="34" charset="0"/>
            </a:endParaRPr>
          </a:p>
        </p:txBody>
      </p:sp>
      <p:sp>
        <p:nvSpPr>
          <p:cNvPr id="4" name="1 Başlık"/>
          <p:cNvSpPr txBox="1">
            <a:spLocks/>
          </p:cNvSpPr>
          <p:nvPr/>
        </p:nvSpPr>
        <p:spPr>
          <a:xfrm>
            <a:off x="539552" y="-27384"/>
            <a:ext cx="8153400" cy="9906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
            </a:r>
            <a:b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b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İLETİŞİM VE TAKIM RUHUNUN KORUNMASI</a:t>
            </a:r>
            <a:b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b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İLE İLGİLİ ÖNERİLER</a:t>
            </a:r>
            <a:endParaRPr kumimoji="0" lang="tr-TR" sz="3200" b="1" i="0" u="none" strike="noStrike" kern="1200" cap="none" spc="0" normalizeH="0" baseline="0" noProof="0" dirty="0">
              <a:ln>
                <a:noFill/>
              </a:ln>
              <a:solidFill>
                <a:schemeClr val="tx2"/>
              </a:solidFill>
              <a:effectLst/>
              <a:uLnTx/>
              <a:uFillTx/>
              <a:latin typeface="Calibri" pitchFamily="34" charset="0"/>
              <a:ea typeface="+mj-ea"/>
              <a:cs typeface="+mj-cs"/>
            </a:endParaRP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7384"/>
            <a:ext cx="8153400" cy="990600"/>
          </a:xfrm>
        </p:spPr>
        <p:txBody>
          <a:bodyPr>
            <a:noAutofit/>
          </a:bodyPr>
          <a:lstStyle/>
          <a:p>
            <a:pPr algn="ctr"/>
            <a:r>
              <a:rPr lang="tr-TR" sz="3200" b="1" dirty="0" smtClean="0">
                <a:latin typeface="Calibri" pitchFamily="34" charset="0"/>
              </a:rPr>
              <a:t/>
            </a:r>
            <a:br>
              <a:rPr lang="tr-TR" sz="3200" b="1" dirty="0" smtClean="0">
                <a:latin typeface="Calibri" pitchFamily="34" charset="0"/>
              </a:rPr>
            </a:br>
            <a:r>
              <a:rPr lang="tr-TR" sz="3200" b="1" dirty="0" smtClean="0">
                <a:latin typeface="Calibri" pitchFamily="34" charset="0"/>
              </a:rPr>
              <a:t>ÜST OTORİTE VE DİĞER KURUMLARLA</a:t>
            </a:r>
            <a:br>
              <a:rPr lang="tr-TR" sz="3200" b="1" dirty="0" smtClean="0">
                <a:latin typeface="Calibri" pitchFamily="34" charset="0"/>
              </a:rPr>
            </a:br>
            <a:r>
              <a:rPr lang="tr-TR" sz="3200" b="1" dirty="0" smtClean="0">
                <a:latin typeface="Calibri" pitchFamily="34" charset="0"/>
              </a:rPr>
              <a:t>UYUM-EŞGÜDÜM ÖNERİLERİ</a:t>
            </a:r>
            <a:endParaRPr lang="tr-TR" sz="3200" b="1" dirty="0">
              <a:latin typeface="Calibri" pitchFamily="34" charset="0"/>
            </a:endParaRPr>
          </a:p>
        </p:txBody>
      </p:sp>
      <p:sp>
        <p:nvSpPr>
          <p:cNvPr id="3" name="2 İçerik Yer Tutucusu"/>
          <p:cNvSpPr>
            <a:spLocks noGrp="1"/>
          </p:cNvSpPr>
          <p:nvPr>
            <p:ph sz="quarter" idx="1"/>
          </p:nvPr>
        </p:nvSpPr>
        <p:spPr>
          <a:xfrm>
            <a:off x="144016" y="1700808"/>
            <a:ext cx="8820472" cy="4525963"/>
          </a:xfrm>
        </p:spPr>
        <p:txBody>
          <a:bodyPr>
            <a:noAutofit/>
          </a:bodyPr>
          <a:lstStyle/>
          <a:p>
            <a:r>
              <a:rPr lang="tr-TR" sz="2200" dirty="0" smtClean="0">
                <a:latin typeface="Calibri" pitchFamily="34" charset="0"/>
              </a:rPr>
              <a:t>Sağlık kurumu yöneticisinin bir yandan kurumu yönetme, astı olan çalışanlarla hizmet üretme sorumluluğu, bir yandan üst sağlık otoritesinin talimat, genelge ve yönergelerini uygulamak, isteklerini karşılamak, konulan hedeflere kurum olarak ulaşmak zorunluluğu vardır. </a:t>
            </a:r>
          </a:p>
          <a:p>
            <a:r>
              <a:rPr lang="tr-TR" sz="2200" dirty="0" smtClean="0">
                <a:latin typeface="Calibri" pitchFamily="34" charset="0"/>
              </a:rPr>
              <a:t>Ancak sağlık kurumu yöneticisi bütün bunlardan daha temel olarak bir yandan devletin yasalarına öbür yandan da tıbbın bilimsel ve etik ilkelerine uygun davranmak zorundadır. </a:t>
            </a:r>
          </a:p>
          <a:p>
            <a:r>
              <a:rPr lang="tr-TR" sz="2200" dirty="0" smtClean="0">
                <a:latin typeface="Calibri" pitchFamily="34" charset="0"/>
              </a:rPr>
              <a:t>Bunca farklı etmen arasında denge kurmak zorunda olan yöneticinin olağan dönemde zor olan görevi olağanüstü dönemde katlanarak artacaktır. </a:t>
            </a:r>
          </a:p>
          <a:p>
            <a:r>
              <a:rPr lang="tr-TR" sz="2200" dirty="0" smtClean="0">
                <a:latin typeface="Calibri" pitchFamily="34" charset="0"/>
              </a:rPr>
              <a:t>Çalışanlarla kurulacak bilimsel tıbbın kurallarına uygun, açıklığa ve saydamlığa dayalı bir işbirliğinin bu zorluğu azaltacak, dengeleyecek yönüne dikkat edilmelidir. Her türlü yük paylaşıldıkça azalır</a:t>
            </a:r>
            <a:endParaRPr lang="tr-TR" sz="2200" dirty="0">
              <a:latin typeface="Calibri" pitchFamily="34" charset="0"/>
            </a:endParaRPr>
          </a:p>
        </p:txBody>
      </p:sp>
      <p:sp>
        <p:nvSpPr>
          <p:cNvPr id="4" name="3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1412776"/>
            <a:ext cx="8153400" cy="4495800"/>
          </a:xfrm>
        </p:spPr>
        <p:txBody>
          <a:bodyPr>
            <a:normAutofit/>
          </a:bodyPr>
          <a:lstStyle/>
          <a:p>
            <a:endParaRPr lang="tr-TR" sz="2400" dirty="0" smtClean="0">
              <a:latin typeface="Calibri" pitchFamily="34" charset="0"/>
            </a:endParaRPr>
          </a:p>
          <a:p>
            <a:r>
              <a:rPr lang="tr-TR" sz="2400" dirty="0" smtClean="0">
                <a:latin typeface="Calibri" pitchFamily="34" charset="0"/>
              </a:rPr>
              <a:t>Tüm zorluklarına rağmen bu görevi yürütürken sağlık kurumu yöneticisinin temel kılavuzu bilimsel tıp bilgisi, tıp etiği (</a:t>
            </a:r>
            <a:r>
              <a:rPr lang="tr-TR" sz="2400" dirty="0" err="1" smtClean="0">
                <a:latin typeface="Calibri" pitchFamily="34" charset="0"/>
              </a:rPr>
              <a:t>biyoetik</a:t>
            </a:r>
            <a:r>
              <a:rPr lang="tr-TR" sz="2400" dirty="0" smtClean="0">
                <a:latin typeface="Calibri" pitchFamily="34" charset="0"/>
              </a:rPr>
              <a:t>), yönetim bilimi ve iletişim bilimi ilkeleri olmalıdır.</a:t>
            </a:r>
          </a:p>
          <a:p>
            <a:pPr>
              <a:buNone/>
            </a:pPr>
            <a:r>
              <a:rPr lang="tr-TR" sz="2400" dirty="0" smtClean="0">
                <a:latin typeface="Calibri" pitchFamily="34" charset="0"/>
              </a:rPr>
              <a:t> </a:t>
            </a:r>
          </a:p>
          <a:p>
            <a:r>
              <a:rPr lang="tr-TR" sz="2400" dirty="0" smtClean="0">
                <a:latin typeface="Calibri" pitchFamily="34" charset="0"/>
              </a:rPr>
              <a:t>Üst otoritenin kurallarını kavrarken, soru sorarken, farklı görüşleri aktarırken olduğu kadar, kurumdaki çalışanlara sağlıkla ya da düzenlemeyle ilgili yönetim kararlarını iletirken de bu kılavuzlar her zaman yöneticinin yardımcısı olacaktır.</a:t>
            </a:r>
            <a:endParaRPr lang="tr-TR" sz="2400" dirty="0">
              <a:latin typeface="Calibri" pitchFamily="34" charset="0"/>
            </a:endParaRPr>
          </a:p>
        </p:txBody>
      </p:sp>
      <p:sp>
        <p:nvSpPr>
          <p:cNvPr id="4" name="1 Başlık"/>
          <p:cNvSpPr txBox="1">
            <a:spLocks/>
          </p:cNvSpPr>
          <p:nvPr/>
        </p:nvSpPr>
        <p:spPr>
          <a:xfrm>
            <a:off x="612648" y="-27384"/>
            <a:ext cx="8153400" cy="9906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
            </a:r>
            <a:b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b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ÜST OTORİTE VE DİĞER KURUMLARLA</a:t>
            </a:r>
            <a:b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b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UYUM-EŞGÜDÜM ÖNERİLERİ</a:t>
            </a:r>
            <a:endParaRPr kumimoji="0" lang="tr-TR" sz="3200" b="1" i="0" u="none" strike="noStrike" kern="1200" cap="none" spc="0" normalizeH="0" baseline="0" noProof="0" dirty="0">
              <a:ln>
                <a:noFill/>
              </a:ln>
              <a:solidFill>
                <a:schemeClr val="tx2"/>
              </a:solidFill>
              <a:effectLst/>
              <a:uLnTx/>
              <a:uFillTx/>
              <a:latin typeface="Calibri" pitchFamily="34" charset="0"/>
              <a:ea typeface="+mj-ea"/>
              <a:cs typeface="+mj-cs"/>
            </a:endParaRP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16024" y="1268760"/>
            <a:ext cx="8820472" cy="4525963"/>
          </a:xfrm>
        </p:spPr>
        <p:txBody>
          <a:bodyPr>
            <a:normAutofit/>
          </a:bodyPr>
          <a:lstStyle/>
          <a:p>
            <a:endParaRPr lang="tr-TR" sz="2400" dirty="0" smtClean="0">
              <a:latin typeface="Calibri" pitchFamily="34" charset="0"/>
            </a:endParaRPr>
          </a:p>
          <a:p>
            <a:r>
              <a:rPr lang="tr-TR" sz="2400" dirty="0" smtClean="0">
                <a:latin typeface="Calibri" pitchFamily="34" charset="0"/>
              </a:rPr>
              <a:t>Yöneticiler bulaş riskine ve ruhsal travmaya karşı bağışık değildir. Onlar da bütün sağlık çalışanları gibi hastalanabilir, zedelenebilirler.</a:t>
            </a:r>
          </a:p>
          <a:p>
            <a:pPr>
              <a:buNone/>
            </a:pPr>
            <a:endParaRPr lang="tr-TR" sz="2400" dirty="0" smtClean="0">
              <a:latin typeface="Calibri" pitchFamily="34" charset="0"/>
            </a:endParaRPr>
          </a:p>
          <a:p>
            <a:r>
              <a:rPr lang="tr-TR" sz="2400" dirty="0" smtClean="0">
                <a:latin typeface="Calibri" pitchFamily="34" charset="0"/>
              </a:rPr>
              <a:t> Bu nedenle, tıp biliminin ilkelerini gözeterek, bütün bu koruyucu önlemleri kendileri için de almaları zorunludur.</a:t>
            </a:r>
            <a:endParaRPr lang="tr-TR" sz="2400" dirty="0">
              <a:latin typeface="Calibri" pitchFamily="34" charset="0"/>
            </a:endParaRPr>
          </a:p>
        </p:txBody>
      </p:sp>
      <p:sp>
        <p:nvSpPr>
          <p:cNvPr id="4" name="1 Başlık"/>
          <p:cNvSpPr txBox="1">
            <a:spLocks/>
          </p:cNvSpPr>
          <p:nvPr/>
        </p:nvSpPr>
        <p:spPr>
          <a:xfrm>
            <a:off x="612648" y="-27384"/>
            <a:ext cx="8153400" cy="9906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
            </a:r>
            <a:b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b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ÜST OTORİTE VE DİĞER KURUMLARLA</a:t>
            </a:r>
            <a:b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br>
            <a:r>
              <a:rPr kumimoji="0" lang="tr-TR" sz="3200" b="1" i="0" u="none" strike="noStrike" kern="1200" cap="none" spc="0" normalizeH="0" baseline="0" noProof="0" dirty="0" smtClean="0">
                <a:ln>
                  <a:noFill/>
                </a:ln>
                <a:solidFill>
                  <a:schemeClr val="tx2"/>
                </a:solidFill>
                <a:effectLst/>
                <a:uLnTx/>
                <a:uFillTx/>
                <a:latin typeface="Calibri" pitchFamily="34" charset="0"/>
                <a:ea typeface="+mj-ea"/>
                <a:cs typeface="+mj-cs"/>
              </a:rPr>
              <a:t>UYUM-EŞGÜDÜM ÖNERİLERİ</a:t>
            </a:r>
            <a:endParaRPr kumimoji="0" lang="tr-TR" sz="3200" b="1" i="0" u="none" strike="noStrike" kern="1200" cap="none" spc="0" normalizeH="0" baseline="0" noProof="0" dirty="0">
              <a:ln>
                <a:noFill/>
              </a:ln>
              <a:solidFill>
                <a:schemeClr val="tx2"/>
              </a:solidFill>
              <a:effectLst/>
              <a:uLnTx/>
              <a:uFillTx/>
              <a:latin typeface="Calibri" pitchFamily="34" charset="0"/>
              <a:ea typeface="+mj-ea"/>
              <a:cs typeface="+mj-cs"/>
            </a:endParaRP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23056" y="332656"/>
            <a:ext cx="8153400" cy="990600"/>
          </a:xfrm>
        </p:spPr>
        <p:txBody>
          <a:bodyPr>
            <a:normAutofit/>
          </a:bodyPr>
          <a:lstStyle/>
          <a:p>
            <a:pPr algn="ctr"/>
            <a:r>
              <a:rPr lang="tr-TR" sz="3600" b="1" dirty="0" smtClean="0">
                <a:latin typeface="Calibri" pitchFamily="34" charset="0"/>
              </a:rPr>
              <a:t>SONUÇ OLARAK</a:t>
            </a:r>
            <a:endParaRPr lang="tr-TR" sz="3600" b="1" dirty="0">
              <a:latin typeface="Calibri" pitchFamily="34" charset="0"/>
            </a:endParaRPr>
          </a:p>
        </p:txBody>
      </p:sp>
      <p:pic>
        <p:nvPicPr>
          <p:cNvPr id="4" name="3 İçerik Yer Tutucusu" descr="EKİP.jpg"/>
          <p:cNvPicPr>
            <a:picLocks noGrp="1" noChangeAspect="1"/>
          </p:cNvPicPr>
          <p:nvPr>
            <p:ph sz="quarter" idx="1"/>
          </p:nvPr>
        </p:nvPicPr>
        <p:blipFill>
          <a:blip r:embed="rId2" cstate="print"/>
          <a:stretch>
            <a:fillRect/>
          </a:stretch>
        </p:blipFill>
        <p:spPr>
          <a:xfrm>
            <a:off x="1366837" y="2908300"/>
            <a:ext cx="2371725" cy="1933575"/>
          </a:xfrm>
        </p:spPr>
      </p:pic>
      <p:sp>
        <p:nvSpPr>
          <p:cNvPr id="5" name="4 İçerik Yer Tutucusu"/>
          <p:cNvSpPr>
            <a:spLocks noGrp="1"/>
          </p:cNvSpPr>
          <p:nvPr>
            <p:ph sz="quarter" idx="2"/>
          </p:nvPr>
        </p:nvSpPr>
        <p:spPr>
          <a:xfrm>
            <a:off x="4139952" y="2169368"/>
            <a:ext cx="4176464" cy="4572000"/>
          </a:xfrm>
        </p:spPr>
        <p:txBody>
          <a:bodyPr>
            <a:normAutofit/>
          </a:bodyPr>
          <a:lstStyle/>
          <a:p>
            <a:r>
              <a:rPr lang="tr-TR" sz="2400" dirty="0" smtClean="0">
                <a:latin typeface="Calibri" pitchFamily="34" charset="0"/>
              </a:rPr>
              <a:t>Sağlık çalışması ekip işidir.</a:t>
            </a:r>
          </a:p>
          <a:p>
            <a:endParaRPr lang="tr-TR" sz="2400" dirty="0" smtClean="0">
              <a:latin typeface="Calibri" pitchFamily="34" charset="0"/>
            </a:endParaRPr>
          </a:p>
          <a:p>
            <a:r>
              <a:rPr lang="tr-TR" sz="2400" dirty="0" smtClean="0">
                <a:latin typeface="Calibri" pitchFamily="34" charset="0"/>
              </a:rPr>
              <a:t>Yöneticiler kriz dönemlerinde daha fazla efor harcarlar.</a:t>
            </a:r>
          </a:p>
          <a:p>
            <a:r>
              <a:rPr lang="tr-TR" sz="2400" dirty="0" smtClean="0">
                <a:latin typeface="Calibri" pitchFamily="34" charset="0"/>
              </a:rPr>
              <a:t>Daha fazla baskı altındadır</a:t>
            </a:r>
          </a:p>
          <a:p>
            <a:endParaRPr lang="tr-TR" sz="2400" dirty="0" smtClean="0">
              <a:latin typeface="Calibri" pitchFamily="34" charset="0"/>
            </a:endParaRPr>
          </a:p>
          <a:p>
            <a:r>
              <a:rPr lang="tr-TR" sz="2400" dirty="0" smtClean="0">
                <a:latin typeface="Calibri" pitchFamily="34" charset="0"/>
              </a:rPr>
              <a:t>Açıklık adalet şeffaflık güven doğurur.</a:t>
            </a:r>
          </a:p>
          <a:p>
            <a:endParaRPr lang="tr-TR" sz="2400" dirty="0">
              <a:latin typeface="Calibri" pitchFamily="34" charset="0"/>
            </a:endParaRPr>
          </a:p>
        </p:txBody>
      </p:sp>
      <p:sp>
        <p:nvSpPr>
          <p:cNvPr id="6" name="5 Slayt Numarası Yer Tutucusu"/>
          <p:cNvSpPr>
            <a:spLocks noGrp="1"/>
          </p:cNvSpPr>
          <p:nvPr>
            <p:ph type="sldNum" sz="quarter" idx="16"/>
          </p:nvPr>
        </p:nvSpPr>
        <p:spPr/>
        <p:txBody>
          <a:bodyPr>
            <a:normAutofit fontScale="85000" lnSpcReduction="20000"/>
          </a:bodyPr>
          <a:lstStyle/>
          <a:p>
            <a:fld id="{B1DEFA8C-F947-479F-BE07-76B6B3F80BF1}" type="slidenum">
              <a:rPr lang="tr-TR" smtClean="0"/>
              <a:pPr/>
              <a:t>25</a:t>
            </a:fld>
            <a:endParaRPr lang="tr-TR"/>
          </a:p>
        </p:txBody>
      </p:sp>
      <p:sp>
        <p:nvSpPr>
          <p:cNvPr id="8" name="2 Alt Başlık"/>
          <p:cNvSpPr txBox="1">
            <a:spLocks/>
          </p:cNvSpPr>
          <p:nvPr/>
        </p:nvSpPr>
        <p:spPr>
          <a:xfrm>
            <a:off x="1714480" y="5857892"/>
            <a:ext cx="6705600" cy="685800"/>
          </a:xfrm>
          <a:prstGeom prst="rect">
            <a:avLst/>
          </a:prstGeom>
        </p:spPr>
        <p:txBody>
          <a:bodyPr vert="horz">
            <a:normAutofit/>
          </a:bodyPr>
          <a:lstStyle/>
          <a:p>
            <a:pPr marL="320040" marR="0" lvl="0" indent="-320040" algn="ctr" defTabSz="914400" rtl="0" eaLnBrk="1" fontAlgn="auto" latinLnBrk="0" hangingPunct="1">
              <a:lnSpc>
                <a:spcPct val="100000"/>
              </a:lnSpc>
              <a:spcBef>
                <a:spcPts val="700"/>
              </a:spcBef>
              <a:spcAft>
                <a:spcPts val="0"/>
              </a:spcAft>
              <a:buClr>
                <a:schemeClr val="accent2"/>
              </a:buClr>
              <a:buSzPct val="60000"/>
              <a:tabLst/>
              <a:defRPr/>
            </a:pPr>
            <a:endParaRPr kumimoji="0" lang="tr-T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2 Alt Başlık"/>
          <p:cNvSpPr txBox="1">
            <a:spLocks/>
          </p:cNvSpPr>
          <p:nvPr/>
        </p:nvSpPr>
        <p:spPr>
          <a:xfrm>
            <a:off x="857224" y="6000768"/>
            <a:ext cx="6705600" cy="685800"/>
          </a:xfrm>
          <a:prstGeom prst="rect">
            <a:avLst/>
          </a:prstGeom>
        </p:spPr>
        <p:txBody>
          <a:bodyPr vert="horz">
            <a:normAutofit fontScale="85000" lnSpcReduction="20000"/>
          </a:bodyPr>
          <a:lstStyle/>
          <a:p>
            <a:pPr marL="320040" marR="0" lvl="0" indent="-320040" algn="ctr" defTabSz="914400" rtl="0" eaLnBrk="1" fontAlgn="auto" latinLnBrk="0" hangingPunct="1">
              <a:lnSpc>
                <a:spcPct val="100000"/>
              </a:lnSpc>
              <a:spcBef>
                <a:spcPts val="700"/>
              </a:spcBef>
              <a:spcAft>
                <a:spcPts val="0"/>
              </a:spcAft>
              <a:buClr>
                <a:schemeClr val="accent2"/>
              </a:buClr>
              <a:buSzPct val="60000"/>
              <a:tabLst/>
              <a:defRPr/>
            </a:pPr>
            <a:r>
              <a:rPr kumimoji="0" lang="tr-TR" sz="2400" b="1" i="0" u="none" strike="noStrike" kern="1200" cap="none" spc="0" normalizeH="0" baseline="0" noProof="0" dirty="0" smtClean="0">
                <a:ln>
                  <a:noFill/>
                </a:ln>
                <a:solidFill>
                  <a:schemeClr val="accent5">
                    <a:lumMod val="75000"/>
                  </a:schemeClr>
                </a:solidFill>
                <a:effectLst/>
                <a:uLnTx/>
                <a:uFillTx/>
                <a:latin typeface="Calibri" pitchFamily="34" charset="0"/>
                <a:ea typeface="+mn-ea"/>
                <a:cs typeface="+mn-cs"/>
              </a:rPr>
              <a:t>           Kaynakça: Sağlık</a:t>
            </a:r>
            <a:r>
              <a:rPr kumimoji="0" lang="tr-TR" sz="2400" b="1" i="0" u="none" strike="noStrike" kern="1200" cap="none" spc="0" normalizeH="0" noProof="0" dirty="0" smtClean="0">
                <a:ln>
                  <a:noFill/>
                </a:ln>
                <a:solidFill>
                  <a:schemeClr val="accent5">
                    <a:lumMod val="75000"/>
                  </a:schemeClr>
                </a:solidFill>
                <a:effectLst/>
                <a:uLnTx/>
                <a:uFillTx/>
                <a:latin typeface="Calibri" pitchFamily="34" charset="0"/>
                <a:ea typeface="+mn-ea"/>
                <a:cs typeface="+mn-cs"/>
              </a:rPr>
              <a:t> Bakanlığı  internet Sitesi </a:t>
            </a:r>
            <a:endParaRPr kumimoji="0" lang="tr-TR" sz="2400" b="1" i="0" u="none" strike="noStrike" kern="1200" cap="none" spc="0" normalizeH="0" baseline="0" noProof="0" dirty="0" smtClean="0">
              <a:ln>
                <a:noFill/>
              </a:ln>
              <a:solidFill>
                <a:schemeClr val="accent5">
                  <a:lumMod val="75000"/>
                </a:schemeClr>
              </a:solidFill>
              <a:effectLst/>
              <a:uLnTx/>
              <a:uFillTx/>
              <a:latin typeface="Calibri" pitchFamily="34" charset="0"/>
              <a:ea typeface="+mn-ea"/>
              <a:cs typeface="+mn-cs"/>
            </a:endParaRPr>
          </a:p>
          <a:p>
            <a:pPr marL="320040" marR="0" lvl="0" indent="-320040" algn="ctr" defTabSz="914400" rtl="0" eaLnBrk="1" fontAlgn="auto" latinLnBrk="0" hangingPunct="1">
              <a:lnSpc>
                <a:spcPct val="100000"/>
              </a:lnSpc>
              <a:spcBef>
                <a:spcPts val="700"/>
              </a:spcBef>
              <a:spcAft>
                <a:spcPts val="0"/>
              </a:spcAft>
              <a:buClr>
                <a:schemeClr val="accent2"/>
              </a:buClr>
              <a:buSzPct val="60000"/>
              <a:tabLst/>
              <a:defRPr/>
            </a:pPr>
            <a:r>
              <a:rPr kumimoji="0" lang="tr-TR" sz="2400" b="1" i="0" u="none" strike="noStrike" kern="1200" cap="none" spc="0" normalizeH="0" baseline="0" noProof="0" dirty="0" smtClean="0">
                <a:ln>
                  <a:noFill/>
                </a:ln>
                <a:solidFill>
                  <a:schemeClr val="accent5">
                    <a:lumMod val="75000"/>
                  </a:schemeClr>
                </a:solidFill>
                <a:effectLst/>
                <a:uLnTx/>
                <a:uFillTx/>
                <a:latin typeface="Calibri" pitchFamily="34" charset="0"/>
                <a:ea typeface="+mn-ea"/>
                <a:cs typeface="+mn-cs"/>
              </a:rPr>
              <a:t>            Türkiye Psikiyatri Derneği  İnternet Sitesi</a:t>
            </a:r>
            <a:endParaRPr kumimoji="0" lang="tr-TR"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28600"/>
            <a:ext cx="8153400" cy="990600"/>
          </a:xfrm>
        </p:spPr>
        <p:txBody>
          <a:bodyPr>
            <a:normAutofit/>
          </a:bodyPr>
          <a:lstStyle/>
          <a:p>
            <a:pPr algn="ctr"/>
            <a:r>
              <a:rPr lang="tr-TR" sz="3600" b="1" dirty="0" smtClean="0">
                <a:latin typeface="Calibri" pitchFamily="34" charset="0"/>
              </a:rPr>
              <a:t>GİRİŞ</a:t>
            </a:r>
            <a:endParaRPr lang="tr-TR" sz="3600" b="1" dirty="0">
              <a:latin typeface="Calibri" pitchFamily="34" charset="0"/>
            </a:endParaRPr>
          </a:p>
        </p:txBody>
      </p:sp>
      <p:sp>
        <p:nvSpPr>
          <p:cNvPr id="3" name="2 İçerik Yer Tutucusu"/>
          <p:cNvSpPr>
            <a:spLocks noGrp="1"/>
          </p:cNvSpPr>
          <p:nvPr>
            <p:ph sz="quarter" idx="1"/>
          </p:nvPr>
        </p:nvSpPr>
        <p:spPr>
          <a:xfrm>
            <a:off x="379040" y="1772816"/>
            <a:ext cx="8441432" cy="4495800"/>
          </a:xfrm>
        </p:spPr>
        <p:txBody>
          <a:bodyPr>
            <a:normAutofit/>
          </a:bodyPr>
          <a:lstStyle/>
          <a:p>
            <a:r>
              <a:rPr lang="tr-TR" sz="2400" dirty="0" smtClean="0">
                <a:latin typeface="Calibri" pitchFamily="34" charset="0"/>
              </a:rPr>
              <a:t>Bu nedenle COVİD-19 salgınında kriz yönetimi toplum sağlığını koruma ve hasta tedavisi temel amaç kalmak üzere, virüsle karşılaşma riski en yüksek olan sağlık çalışanlarının beden ve ruh sağlığını da korumaya yönelik olmalıdır.</a:t>
            </a:r>
          </a:p>
          <a:p>
            <a:r>
              <a:rPr lang="tr-TR" sz="2400" dirty="0" smtClean="0">
                <a:latin typeface="Calibri" pitchFamily="34" charset="0"/>
              </a:rPr>
              <a:t>Araştırmalar göstermektedir ki, hastalara hizmet veren altı sağlık çalışanından biri salgın döneminde ya da sonrasında ciddi stres belirtileri göstermektedir. </a:t>
            </a:r>
          </a:p>
          <a:p>
            <a:r>
              <a:rPr lang="tr-TR" sz="2400" dirty="0" smtClean="0">
                <a:latin typeface="Calibri" pitchFamily="34" charset="0"/>
              </a:rPr>
              <a:t>Bu oldukça yüksek bir orandır ve salgın süresince verilen sağlık hizmetlerini de olumsuz etkileyeceği açıktır. </a:t>
            </a:r>
          </a:p>
          <a:p>
            <a:r>
              <a:rPr lang="tr-TR" sz="2400" dirty="0" smtClean="0">
                <a:latin typeface="Calibri" pitchFamily="34" charset="0"/>
              </a:rPr>
              <a:t>Öte yandan karantina süresi on günün üzerine çıktığında travma sonrası stres bozukluğu gelişme riskinin arttığı da gösterilmiştir.</a:t>
            </a:r>
            <a:endParaRPr lang="tr-TR" sz="2400" dirty="0">
              <a:latin typeface="Calibri" pitchFamily="34" charset="0"/>
            </a:endParaRPr>
          </a:p>
        </p:txBody>
      </p:sp>
      <p:sp>
        <p:nvSpPr>
          <p:cNvPr id="4" name="3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1844824"/>
            <a:ext cx="8351840" cy="4495800"/>
          </a:xfrm>
        </p:spPr>
        <p:txBody>
          <a:bodyPr>
            <a:normAutofit/>
          </a:bodyPr>
          <a:lstStyle/>
          <a:p>
            <a:r>
              <a:rPr lang="tr-TR" sz="2400" dirty="0" smtClean="0">
                <a:latin typeface="Calibri" pitchFamily="34" charset="0"/>
              </a:rPr>
              <a:t>Kriz yönetimi olağanüstü durumda ortaya çıkan düzensizliği önlemek ve düzeni yeniden kurma için yapılanlar anlamına gelir. </a:t>
            </a:r>
          </a:p>
          <a:p>
            <a:r>
              <a:rPr lang="tr-TR" sz="2400" dirty="0" smtClean="0">
                <a:latin typeface="Calibri" pitchFamily="34" charset="0"/>
              </a:rPr>
              <a:t>Bu bağlamda temel amaç toplum sağlığı olmakla birlikte, kendilerine virüs bulaşma riski yüksek olan sağlık çalışanlarının beden- ruh sağlığını korumak ve verimli çalışmasını sağlamak asıl öncelik olmalıdır. </a:t>
            </a:r>
          </a:p>
          <a:p>
            <a:r>
              <a:rPr lang="tr-TR" sz="2400" dirty="0" smtClean="0">
                <a:latin typeface="Calibri" pitchFamily="34" charset="0"/>
              </a:rPr>
              <a:t>Sağlık çalışanlarının kendileri ve aileleriyle ilgili sağlık kaygılarının giderilmesi verimli ve istekli çalışmalarının enerjisini oluşturur.</a:t>
            </a:r>
            <a:endParaRPr lang="tr-TR" sz="2400" dirty="0">
              <a:latin typeface="Calibri" pitchFamily="34" charset="0"/>
            </a:endParaRPr>
          </a:p>
        </p:txBody>
      </p:sp>
      <p:sp>
        <p:nvSpPr>
          <p:cNvPr id="4" name="1 Başlık"/>
          <p:cNvSpPr txBox="1">
            <a:spLocks/>
          </p:cNvSpPr>
          <p:nvPr/>
        </p:nvSpPr>
        <p:spPr>
          <a:xfrm>
            <a:off x="467544" y="228600"/>
            <a:ext cx="8153400" cy="9906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2"/>
                </a:solidFill>
                <a:effectLst/>
                <a:uLnTx/>
                <a:uFillTx/>
                <a:latin typeface="Calibri" pitchFamily="34" charset="0"/>
                <a:ea typeface="+mj-ea"/>
                <a:cs typeface="+mj-cs"/>
              </a:rPr>
              <a:t>GİRİŞ</a:t>
            </a:r>
            <a:endParaRPr kumimoji="0" lang="tr-TR" sz="3600" b="1" i="0" u="none" strike="noStrike" kern="1200" cap="none" spc="0" normalizeH="0" baseline="0" noProof="0" dirty="0">
              <a:ln>
                <a:noFill/>
              </a:ln>
              <a:solidFill>
                <a:schemeClr val="tx2"/>
              </a:solidFill>
              <a:effectLst/>
              <a:uLnTx/>
              <a:uFillTx/>
              <a:latin typeface="Calibri" pitchFamily="34" charset="0"/>
              <a:ea typeface="+mj-ea"/>
              <a:cs typeface="+mj-cs"/>
            </a:endParaRP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1885528"/>
            <a:ext cx="8153400" cy="4495800"/>
          </a:xfrm>
        </p:spPr>
        <p:txBody>
          <a:bodyPr>
            <a:normAutofit/>
          </a:bodyPr>
          <a:lstStyle/>
          <a:p>
            <a:r>
              <a:rPr lang="tr-TR" sz="2400" dirty="0" smtClean="0">
                <a:latin typeface="Calibri" pitchFamily="34" charset="0"/>
              </a:rPr>
              <a:t>Sağlık çalışanlarının </a:t>
            </a:r>
            <a:r>
              <a:rPr lang="tr-TR" sz="2400" dirty="0" err="1" smtClean="0">
                <a:latin typeface="Calibri" pitchFamily="34" charset="0"/>
              </a:rPr>
              <a:t>bulaştan</a:t>
            </a:r>
            <a:r>
              <a:rPr lang="tr-TR" sz="2400" dirty="0" smtClean="0">
                <a:latin typeface="Calibri" pitchFamily="34" charset="0"/>
              </a:rPr>
              <a:t> korunması aynı zamanda temas ettikleri sağlık çalışanlarının, kurum yöneticilerinin, kendi aile üyelerinin ve muayene ettikleri hastaların da </a:t>
            </a:r>
            <a:r>
              <a:rPr lang="tr-TR" sz="2400" dirty="0" err="1" smtClean="0">
                <a:latin typeface="Calibri" pitchFamily="34" charset="0"/>
              </a:rPr>
              <a:t>bulaştan</a:t>
            </a:r>
            <a:r>
              <a:rPr lang="tr-TR" sz="2400" dirty="0" smtClean="0">
                <a:latin typeface="Calibri" pitchFamily="34" charset="0"/>
              </a:rPr>
              <a:t> korunması anlamına geldiğinden birincil önemdedir.</a:t>
            </a:r>
            <a:endParaRPr lang="tr-TR" sz="2400" dirty="0">
              <a:latin typeface="Calibri" pitchFamily="34" charset="0"/>
            </a:endParaRPr>
          </a:p>
        </p:txBody>
      </p:sp>
      <p:sp>
        <p:nvSpPr>
          <p:cNvPr id="4" name="1 Başlık"/>
          <p:cNvSpPr txBox="1">
            <a:spLocks/>
          </p:cNvSpPr>
          <p:nvPr/>
        </p:nvSpPr>
        <p:spPr>
          <a:xfrm>
            <a:off x="467544" y="228600"/>
            <a:ext cx="8153400" cy="9906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2"/>
                </a:solidFill>
                <a:effectLst/>
                <a:uLnTx/>
                <a:uFillTx/>
                <a:latin typeface="Calibri" pitchFamily="34" charset="0"/>
                <a:ea typeface="+mj-ea"/>
                <a:cs typeface="+mj-cs"/>
              </a:rPr>
              <a:t>GİRİŞ</a:t>
            </a:r>
            <a:endParaRPr kumimoji="0" lang="tr-TR" sz="3600" b="1" i="0" u="none" strike="noStrike" kern="1200" cap="none" spc="0" normalizeH="0" baseline="0" noProof="0" dirty="0">
              <a:ln>
                <a:noFill/>
              </a:ln>
              <a:solidFill>
                <a:schemeClr val="tx2"/>
              </a:solidFill>
              <a:effectLst/>
              <a:uLnTx/>
              <a:uFillTx/>
              <a:latin typeface="Calibri" pitchFamily="34" charset="0"/>
              <a:ea typeface="+mj-ea"/>
              <a:cs typeface="+mj-cs"/>
            </a:endParaRP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28600"/>
            <a:ext cx="8153400" cy="990600"/>
          </a:xfrm>
        </p:spPr>
        <p:txBody>
          <a:bodyPr>
            <a:normAutofit/>
          </a:bodyPr>
          <a:lstStyle/>
          <a:p>
            <a:pPr algn="ctr"/>
            <a:r>
              <a:rPr lang="tr-TR" sz="3600" b="1" dirty="0" smtClean="0">
                <a:latin typeface="Calibri" pitchFamily="34" charset="0"/>
              </a:rPr>
              <a:t>ÇALIŞMA DÜZENİ İLE İLGİLİ ÖNERİLER</a:t>
            </a:r>
            <a:endParaRPr lang="tr-TR" sz="3600" b="1" dirty="0">
              <a:latin typeface="Calibri" pitchFamily="34" charset="0"/>
            </a:endParaRPr>
          </a:p>
        </p:txBody>
      </p:sp>
      <p:sp>
        <p:nvSpPr>
          <p:cNvPr id="3" name="2 İçerik Yer Tutucusu"/>
          <p:cNvSpPr>
            <a:spLocks noGrp="1"/>
          </p:cNvSpPr>
          <p:nvPr>
            <p:ph sz="quarter" idx="1"/>
          </p:nvPr>
        </p:nvSpPr>
        <p:spPr>
          <a:xfrm>
            <a:off x="612648" y="1813520"/>
            <a:ext cx="7919792" cy="4495800"/>
          </a:xfrm>
        </p:spPr>
        <p:txBody>
          <a:bodyPr>
            <a:normAutofit/>
          </a:bodyPr>
          <a:lstStyle/>
          <a:p>
            <a:r>
              <a:rPr lang="tr-TR" sz="2400" dirty="0" smtClean="0">
                <a:latin typeface="Calibri" pitchFamily="34" charset="0"/>
              </a:rPr>
              <a:t>Krizde yaşam yoğun geçer ama zaman hızlı akar. Aksaklıkların düzeltilmesi, hataların giderilmesi için zaman yetmeyebilir. Bu nedenle kriz dönemlerinde kurumların yönetici ve çalışanlarıyla canlı bir organizma gibi işbirliği ve uyum içinde çalışmasını sağlamak yaşamsal önemdedir</a:t>
            </a:r>
            <a:endParaRPr lang="tr-TR" sz="2400" dirty="0">
              <a:latin typeface="Calibri" pitchFamily="34" charset="0"/>
            </a:endParaRPr>
          </a:p>
        </p:txBody>
      </p:sp>
      <p:sp>
        <p:nvSpPr>
          <p:cNvPr id="4" name="3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1813520"/>
            <a:ext cx="8496944" cy="4495800"/>
          </a:xfrm>
        </p:spPr>
        <p:txBody>
          <a:bodyPr>
            <a:normAutofit/>
          </a:bodyPr>
          <a:lstStyle/>
          <a:p>
            <a:r>
              <a:rPr lang="tr-TR" sz="2400" dirty="0" smtClean="0">
                <a:latin typeface="Calibri" pitchFamily="34" charset="0"/>
              </a:rPr>
              <a:t>Çalışma düzeninin sık sık, gerekli bilgilendirme, geribildirim alma süreçleri işletilmeksizin değiştirilmesinden kaçınılmalıdır. Böyle bir uygulama çalışanlarda koşullarının ve Gereksinimlerinin dikkate alınmadığı, kendilerine değer ve önem verilmediği algısı oluşturur. </a:t>
            </a:r>
            <a:endParaRPr lang="tr-TR" sz="2400" dirty="0">
              <a:latin typeface="Calibri" pitchFamily="34" charset="0"/>
            </a:endParaRPr>
          </a:p>
        </p:txBody>
      </p:sp>
      <p:sp>
        <p:nvSpPr>
          <p:cNvPr id="4" name="1 Başlık"/>
          <p:cNvSpPr txBox="1">
            <a:spLocks/>
          </p:cNvSpPr>
          <p:nvPr/>
        </p:nvSpPr>
        <p:spPr>
          <a:xfrm>
            <a:off x="467544" y="228600"/>
            <a:ext cx="8153400" cy="9906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2"/>
                </a:solidFill>
                <a:effectLst/>
                <a:uLnTx/>
                <a:uFillTx/>
                <a:latin typeface="Calibri" pitchFamily="34" charset="0"/>
                <a:ea typeface="+mj-ea"/>
                <a:cs typeface="+mj-cs"/>
              </a:rPr>
              <a:t>ÇALIŞMA DÜZENİ İLE İLGİLİ ÖNERİLER</a:t>
            </a:r>
            <a:endParaRPr kumimoji="0" lang="tr-TR" sz="3600" b="1" i="0" u="none" strike="noStrike" kern="1200" cap="none" spc="0" normalizeH="0" baseline="0" noProof="0" dirty="0">
              <a:ln>
                <a:noFill/>
              </a:ln>
              <a:solidFill>
                <a:schemeClr val="tx2"/>
              </a:solidFill>
              <a:effectLst/>
              <a:uLnTx/>
              <a:uFillTx/>
              <a:latin typeface="Calibri" pitchFamily="34" charset="0"/>
              <a:ea typeface="+mj-ea"/>
              <a:cs typeface="+mj-cs"/>
            </a:endParaRP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1741512"/>
            <a:ext cx="8153400" cy="4495800"/>
          </a:xfrm>
        </p:spPr>
        <p:txBody>
          <a:bodyPr>
            <a:normAutofit/>
          </a:bodyPr>
          <a:lstStyle/>
          <a:p>
            <a:r>
              <a:rPr lang="tr-TR" sz="2400" dirty="0" smtClean="0">
                <a:latin typeface="Calibri" pitchFamily="34" charset="0"/>
              </a:rPr>
              <a:t>Kurum içinde kriz döneminde olabilecek düzensizlik çalışanların ruh sağlığını bozar. Çalışma düzeninin sık ve farklı ilkelere göre değiştirilmesi adalet duygusunu zedeler belirsizliği artırır, kişinin kurumuna, </a:t>
            </a:r>
            <a:r>
              <a:rPr lang="tr-TR" sz="2400" dirty="0" err="1" smtClean="0">
                <a:latin typeface="Calibri" pitchFamily="34" charset="0"/>
              </a:rPr>
              <a:t>takımdaşına</a:t>
            </a:r>
            <a:r>
              <a:rPr lang="tr-TR" sz="2400" dirty="0" smtClean="0">
                <a:latin typeface="Calibri" pitchFamily="34" charset="0"/>
              </a:rPr>
              <a:t> ve kendine olan güvenini bozar. </a:t>
            </a:r>
            <a:endParaRPr lang="tr-TR" sz="2400" dirty="0">
              <a:latin typeface="Calibri" pitchFamily="34" charset="0"/>
            </a:endParaRPr>
          </a:p>
        </p:txBody>
      </p:sp>
      <p:sp>
        <p:nvSpPr>
          <p:cNvPr id="4" name="1 Başlık"/>
          <p:cNvSpPr txBox="1">
            <a:spLocks/>
          </p:cNvSpPr>
          <p:nvPr/>
        </p:nvSpPr>
        <p:spPr>
          <a:xfrm>
            <a:off x="467544" y="228600"/>
            <a:ext cx="8153400" cy="9906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2"/>
                </a:solidFill>
                <a:effectLst/>
                <a:uLnTx/>
                <a:uFillTx/>
                <a:latin typeface="Calibri" pitchFamily="34" charset="0"/>
                <a:ea typeface="+mj-ea"/>
                <a:cs typeface="+mj-cs"/>
              </a:rPr>
              <a:t>ÇALIŞMA DÜZENİ İLE İLGİLİ ÖNERİLER</a:t>
            </a:r>
            <a:endParaRPr kumimoji="0" lang="tr-TR" sz="3600" b="1" i="0" u="none" strike="noStrike" kern="1200" cap="none" spc="0" normalizeH="0" baseline="0" noProof="0" dirty="0">
              <a:ln>
                <a:noFill/>
              </a:ln>
              <a:solidFill>
                <a:schemeClr val="tx2"/>
              </a:solidFill>
              <a:effectLst/>
              <a:uLnTx/>
              <a:uFillTx/>
              <a:latin typeface="Calibri" pitchFamily="34" charset="0"/>
              <a:ea typeface="+mj-ea"/>
              <a:cs typeface="+mj-cs"/>
            </a:endParaRP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1813520"/>
            <a:ext cx="8153400" cy="4495800"/>
          </a:xfrm>
        </p:spPr>
        <p:txBody>
          <a:bodyPr>
            <a:normAutofit/>
          </a:bodyPr>
          <a:lstStyle/>
          <a:p>
            <a:r>
              <a:rPr lang="tr-TR" sz="2400" dirty="0" smtClean="0">
                <a:latin typeface="Calibri" pitchFamily="34" charset="0"/>
              </a:rPr>
              <a:t>Kurum yönetimi sağlık hizmetinin sürekliliği ilkesine göre her bir meslek grubunun dönüşümlü çalışmasına olanak sağlayacak şekilde vardiyaların oluşturulmasını, takım içindeki ve takımlar arasındaki işbölümü, işbirliği ve eşgüdümü sağlamak üzere çizelgeler hazırlamalıdır. </a:t>
            </a:r>
          </a:p>
          <a:p>
            <a:endParaRPr lang="tr-TR" sz="2400" dirty="0" smtClean="0">
              <a:latin typeface="Calibri" pitchFamily="34" charset="0"/>
            </a:endParaRPr>
          </a:p>
          <a:p>
            <a:r>
              <a:rPr lang="tr-TR" sz="2400" dirty="0" smtClean="0">
                <a:latin typeface="Calibri" pitchFamily="34" charset="0"/>
              </a:rPr>
              <a:t>İlgili komitenin hazırlayacağı görev çizelgeleri kağıt üzerinde düzeni sağlamakla yetinmeyip çalışma düzeninin bilimsel verilere ve uluslararası standartlara uygun olmasını sağlamalıdır</a:t>
            </a:r>
            <a:endParaRPr lang="tr-TR" sz="2400" dirty="0">
              <a:latin typeface="Calibri" pitchFamily="34" charset="0"/>
            </a:endParaRPr>
          </a:p>
        </p:txBody>
      </p:sp>
      <p:sp>
        <p:nvSpPr>
          <p:cNvPr id="4" name="1 Başlık"/>
          <p:cNvSpPr txBox="1">
            <a:spLocks/>
          </p:cNvSpPr>
          <p:nvPr/>
        </p:nvSpPr>
        <p:spPr>
          <a:xfrm>
            <a:off x="467544" y="228600"/>
            <a:ext cx="8153400" cy="9906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2"/>
                </a:solidFill>
                <a:effectLst/>
                <a:uLnTx/>
                <a:uFillTx/>
                <a:latin typeface="Calibri" pitchFamily="34" charset="0"/>
                <a:ea typeface="+mj-ea"/>
                <a:cs typeface="+mj-cs"/>
              </a:rPr>
              <a:t>ÇALIŞMA DÜZENİ İLE İLGİLİ ÖNERİLER</a:t>
            </a:r>
            <a:endParaRPr kumimoji="0" lang="tr-TR" sz="3600" b="1" i="0" u="none" strike="noStrike" kern="1200" cap="none" spc="0" normalizeH="0" baseline="0" noProof="0" dirty="0">
              <a:ln>
                <a:noFill/>
              </a:ln>
              <a:solidFill>
                <a:schemeClr val="tx2"/>
              </a:solidFill>
              <a:effectLst/>
              <a:uLnTx/>
              <a:uFillTx/>
              <a:latin typeface="Calibri" pitchFamily="34" charset="0"/>
              <a:ea typeface="+mj-ea"/>
              <a:cs typeface="+mj-cs"/>
            </a:endParaRP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9</a:t>
            </a:fld>
            <a:endParaRPr lang="tr-T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rtalam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103</TotalTime>
  <Words>1355</Words>
  <Application>Microsoft Office PowerPoint</Application>
  <PresentationFormat>Ekran Gösterisi (4:3)</PresentationFormat>
  <Paragraphs>125</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Ortalama</vt:lpstr>
      <vt:lpstr>COVİD-19 SALGININDA SağlIk çalIşanlarInIn Ruh SağlIğInIn KorunmasI İçin SağlIk Kurumu Yönetİcİlerİne Önerİler</vt:lpstr>
      <vt:lpstr>Slayt 2</vt:lpstr>
      <vt:lpstr>GİRİŞ</vt:lpstr>
      <vt:lpstr>Slayt 4</vt:lpstr>
      <vt:lpstr>Slayt 5</vt:lpstr>
      <vt:lpstr>ÇALIŞMA DÜZENİ İLE İLGİLİ ÖNERİLER</vt:lpstr>
      <vt:lpstr>Slayt 7</vt:lpstr>
      <vt:lpstr>Slayt 8</vt:lpstr>
      <vt:lpstr>Slayt 9</vt:lpstr>
      <vt:lpstr>Slayt 10</vt:lpstr>
      <vt:lpstr>Slayt 11</vt:lpstr>
      <vt:lpstr> BİLGİLENDİRME VE OLGU YÖNETİMİ İLE İLGİLİ ÖNERİLER</vt:lpstr>
      <vt:lpstr>Slayt 13</vt:lpstr>
      <vt:lpstr>Slayt 14</vt:lpstr>
      <vt:lpstr>Slayt 15</vt:lpstr>
      <vt:lpstr>Slayt 16</vt:lpstr>
      <vt:lpstr> İLETİŞİM VE TAKIM RUHUNUN KORUNMASI İLE İLGİLİ ÖNERİLER</vt:lpstr>
      <vt:lpstr>Slayt 18</vt:lpstr>
      <vt:lpstr>Slayt 19</vt:lpstr>
      <vt:lpstr>Slayt 20</vt:lpstr>
      <vt:lpstr>Slayt 21</vt:lpstr>
      <vt:lpstr> ÜST OTORİTE VE DİĞER KURUMLARLA UYUM-EŞGÜDÜM ÖNERİLERİ</vt:lpstr>
      <vt:lpstr>Slayt 23</vt:lpstr>
      <vt:lpstr>Slayt 24</vt:lpstr>
      <vt:lpstr>SONUÇ OLARAK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SALGININDA Sağlık Çalışanlarının Ruh Sağlığının Korunması İçin Sağlık Kurumu Yöneticilerine Öneriler NİSAN 2020 MERSİN İL SAĞLIK MÜDÜRLÜĞÜ</dc:title>
  <dc:creator>OGUZHAN DOGAN</dc:creator>
  <cp:lastModifiedBy>NERMIN GOZTAS</cp:lastModifiedBy>
  <cp:revision>28</cp:revision>
  <dcterms:created xsi:type="dcterms:W3CDTF">2020-04-08T18:31:56Z</dcterms:created>
  <dcterms:modified xsi:type="dcterms:W3CDTF">2020-05-07T15:41:30Z</dcterms:modified>
</cp:coreProperties>
</file>