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82" r:id="rId4"/>
    <p:sldId id="258" r:id="rId5"/>
    <p:sldId id="283"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3" r:id="rId19"/>
    <p:sldId id="284" r:id="rId20"/>
    <p:sldId id="272" r:id="rId21"/>
    <p:sldId id="271" r:id="rId22"/>
    <p:sldId id="276" r:id="rId23"/>
    <p:sldId id="275" r:id="rId24"/>
    <p:sldId id="274" r:id="rId25"/>
    <p:sldId id="277" r:id="rId26"/>
    <p:sldId id="278" r:id="rId27"/>
    <p:sldId id="279" r:id="rId28"/>
    <p:sldId id="280" r:id="rId29"/>
    <p:sldId id="281"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Varsayılan Bölüm" id="{7F97C0C4-29EB-47E6-98AA-AB1A43BB31C5}">
          <p14:sldIdLst>
            <p14:sldId id="256"/>
            <p14:sldId id="257"/>
            <p14:sldId id="282"/>
            <p14:sldId id="258"/>
            <p14:sldId id="283"/>
            <p14:sldId id="259"/>
            <p14:sldId id="260"/>
            <p14:sldId id="261"/>
            <p14:sldId id="262"/>
            <p14:sldId id="263"/>
            <p14:sldId id="264"/>
            <p14:sldId id="265"/>
            <p14:sldId id="266"/>
            <p14:sldId id="267"/>
            <p14:sldId id="268"/>
            <p14:sldId id="269"/>
            <p14:sldId id="270"/>
            <p14:sldId id="273"/>
            <p14:sldId id="284"/>
            <p14:sldId id="272"/>
            <p14:sldId id="271"/>
            <p14:sldId id="276"/>
            <p14:sldId id="275"/>
            <p14:sldId id="274"/>
            <p14:sldId id="277"/>
            <p14:sldId id="278"/>
            <p14:sldId id="279"/>
            <p14:sldId id="280"/>
            <p14:sldId id="28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78798A-E5FD-4D93-9BE3-7FD8A7AD9F13}" type="datetimeFigureOut">
              <a:rPr lang="tr-TR" smtClean="0"/>
              <a:pPr/>
              <a:t>07.05.2020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12BDA-3B73-4964-A4FF-3C150F877E2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4EC13F6-AE4D-4D5A-B20A-115E839AFE3F}" type="datetime1">
              <a:rPr lang="tr-TR" smtClean="0"/>
              <a:pPr/>
              <a:t>07.05.2020</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4F23D5F-C34C-4EED-893E-660158E833F4}" type="datetime1">
              <a:rPr lang="tr-TR" smtClean="0"/>
              <a:pPr/>
              <a:t>07.05.2020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573AD04E-B513-4DB7-9C0B-1AC7C3A60557}" type="datetime1">
              <a:rPr lang="tr-TR" smtClean="0"/>
              <a:pPr/>
              <a:t>07.05.2020</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0D92014-82F2-4C87-A85B-101A9E4F8545}" type="datetime1">
              <a:rPr lang="tr-TR" smtClean="0"/>
              <a:pPr/>
              <a:t>07.05.2020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252D432A-215B-4C6B-952B-D9F0AB57FFD9}" type="datetime1">
              <a:rPr lang="tr-TR" smtClean="0"/>
              <a:pPr/>
              <a:t>07.05.2020</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302176B-0E47-46AC-8F43-DAB4B8A37D06}" type="slidenum">
              <a:rPr lang="tr-TR" smtClean="0"/>
              <a:pPr/>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F2170CED-C1D0-4B6E-A468-4A153A0C2EC9}" type="datetime1">
              <a:rPr lang="tr-TR" smtClean="0"/>
              <a:pPr/>
              <a:t>07.05.2020</a:t>
            </a:fld>
            <a:endParaRPr lang="tr-TR"/>
          </a:p>
        </p:txBody>
      </p:sp>
      <p:sp>
        <p:nvSpPr>
          <p:cNvPr id="10" name="Slayt Numarası Yer Tutucusu 9"/>
          <p:cNvSpPr>
            <a:spLocks noGrp="1"/>
          </p:cNvSpPr>
          <p:nvPr>
            <p:ph type="sldNum" sz="quarter" idx="16"/>
          </p:nvPr>
        </p:nvSpPr>
        <p:spPr/>
        <p:txBody>
          <a:bodyPr rtlCol="0"/>
          <a:lstStyle/>
          <a:p>
            <a:fld id="{F302176B-0E47-46AC-8F43-DAB4B8A37D06}" type="slidenum">
              <a:rPr lang="tr-TR" smtClean="0"/>
              <a:pPr/>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FFB07A7E-AAC1-494E-BF2F-21972EF32783}" type="datetime1">
              <a:rPr lang="tr-TR" smtClean="0"/>
              <a:pPr/>
              <a:t>07.05.2020</a:t>
            </a:fld>
            <a:endParaRPr lang="tr-TR"/>
          </a:p>
        </p:txBody>
      </p:sp>
      <p:sp>
        <p:nvSpPr>
          <p:cNvPr id="12" name="Slayt Numarası Yer Tutucusu 11"/>
          <p:cNvSpPr>
            <a:spLocks noGrp="1"/>
          </p:cNvSpPr>
          <p:nvPr>
            <p:ph type="sldNum" sz="quarter" idx="16"/>
          </p:nvPr>
        </p:nvSpPr>
        <p:spPr/>
        <p:txBody>
          <a:bodyPr rtlCol="0"/>
          <a:lstStyle/>
          <a:p>
            <a:fld id="{F302176B-0E47-46AC-8F43-DAB4B8A37D06}" type="slidenum">
              <a:rPr lang="tr-TR" smtClean="0"/>
              <a:pPr/>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F5955720-8BE4-45FA-B43C-FD869A887764}" type="datetime1">
              <a:rPr lang="tr-TR" smtClean="0"/>
              <a:pPr/>
              <a:t>07.05.2020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35DEDD-7A93-40B4-95BE-1633436702BD}" type="datetime1">
              <a:rPr lang="tr-TR" smtClean="0"/>
              <a:pPr/>
              <a:t>07.05.2020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1AC607A9-19BC-470D-AAFA-7FB901AF9C50}" type="datetime1">
              <a:rPr lang="tr-TR" smtClean="0"/>
              <a:pPr/>
              <a:t>07.05.2020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F302176B-0E47-46AC-8F43-DAB4B8A37D06}" type="slidenum">
              <a:rPr lang="tr-TR" smtClean="0"/>
              <a:pPr/>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A507E246-F2F9-4D60-93AA-9BB96B0566A4}" type="datetime1">
              <a:rPr lang="tr-TR" smtClean="0"/>
              <a:pPr/>
              <a:t>07.05.2020</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F302176B-0E47-46AC-8F43-DAB4B8A37D06}" type="slidenum">
              <a:rPr lang="tr-TR" smtClean="0"/>
              <a:pPr/>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17401F3-D462-4597-AEEB-15E7A5F5B7D6}" type="datetime1">
              <a:rPr lang="tr-TR" smtClean="0"/>
              <a:pPr/>
              <a:t>07.05.2020</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404664"/>
            <a:ext cx="7920880" cy="1324744"/>
          </a:xfrm>
        </p:spPr>
        <p:txBody>
          <a:bodyPr>
            <a:normAutofit/>
          </a:bodyPr>
          <a:lstStyle/>
          <a:p>
            <a:pPr algn="ctr"/>
            <a:r>
              <a:rPr lang="tr-TR" sz="4000" b="1" dirty="0" smtClean="0">
                <a:latin typeface="Calibri" panose="020F0502020204030204" pitchFamily="34" charset="0"/>
                <a:cs typeface="Calibri" panose="020F0502020204030204" pitchFamily="34" charset="0"/>
              </a:rPr>
              <a:t>COVİD 19 DAMGALAMA</a:t>
            </a:r>
            <a:endParaRPr lang="tr-TR" sz="4000" b="1" dirty="0">
              <a:latin typeface="Calibri" panose="020F0502020204030204" pitchFamily="34" charset="0"/>
              <a:cs typeface="Calibri" panose="020F0502020204030204" pitchFamily="34" charset="0"/>
            </a:endParaRPr>
          </a:p>
        </p:txBody>
      </p:sp>
      <p:pic>
        <p:nvPicPr>
          <p:cNvPr id="4" name="3 Resim" descr="korona.jpg"/>
          <p:cNvPicPr>
            <a:picLocks noChangeAspect="1"/>
          </p:cNvPicPr>
          <p:nvPr/>
        </p:nvPicPr>
        <p:blipFill>
          <a:blip r:embed="rId2" cstate="print"/>
          <a:stretch>
            <a:fillRect/>
          </a:stretch>
        </p:blipFill>
        <p:spPr>
          <a:xfrm>
            <a:off x="2699792" y="2164539"/>
            <a:ext cx="3672408" cy="2056549"/>
          </a:xfrm>
          <a:prstGeom prst="rect">
            <a:avLst/>
          </a:prstGeom>
          <a:ln w="28575">
            <a:solidFill>
              <a:schemeClr val="tx1"/>
            </a:solidFill>
          </a:ln>
        </p:spPr>
      </p:pic>
      <p:sp>
        <p:nvSpPr>
          <p:cNvPr id="5" name="Metin kutusu 4"/>
          <p:cNvSpPr txBox="1"/>
          <p:nvPr/>
        </p:nvSpPr>
        <p:spPr>
          <a:xfrm>
            <a:off x="2267744" y="4797152"/>
            <a:ext cx="4278287" cy="830997"/>
          </a:xfrm>
          <a:prstGeom prst="rect">
            <a:avLst/>
          </a:prstGeom>
          <a:noFill/>
        </p:spPr>
        <p:txBody>
          <a:bodyPr wrap="none" rtlCol="0">
            <a:spAutoFit/>
          </a:bodyPr>
          <a:lstStyle/>
          <a:p>
            <a:pPr algn="ctr"/>
            <a:r>
              <a:rPr lang="tr-TR" sz="2400" dirty="0">
                <a:latin typeface="Calibri" panose="020F0502020204030204" pitchFamily="34" charset="0"/>
                <a:cs typeface="Calibri" panose="020F0502020204030204" pitchFamily="34" charset="0"/>
              </a:rPr>
              <a:t>NİSAN 2020</a:t>
            </a:r>
          </a:p>
          <a:p>
            <a:pPr algn="ctr"/>
            <a:r>
              <a:rPr lang="tr-TR" sz="2400" b="1" dirty="0">
                <a:latin typeface="Calibri" panose="020F0502020204030204" pitchFamily="34" charset="0"/>
                <a:cs typeface="Calibri" panose="020F0502020204030204" pitchFamily="34" charset="0"/>
              </a:rPr>
              <a:t>MERSİN İL SAĞLIK MÜDÜRLÜĞÜ</a:t>
            </a:r>
          </a:p>
        </p:txBody>
      </p:sp>
      <p:sp>
        <p:nvSpPr>
          <p:cNvPr id="6" name="5 Slayt Numarası Yer Tutucusu"/>
          <p:cNvSpPr>
            <a:spLocks noGrp="1"/>
          </p:cNvSpPr>
          <p:nvPr>
            <p:ph type="sldNum" sz="quarter" idx="12"/>
          </p:nvPr>
        </p:nvSpPr>
        <p:spPr/>
        <p:txBody>
          <a:bodyPr/>
          <a:lstStyle/>
          <a:p>
            <a:fld id="{F302176B-0E47-46AC-8F43-DAB4B8A37D06}" type="slidenum">
              <a:rPr lang="tr-TR" smtClean="0"/>
              <a:pPr/>
              <a:t>1</a:t>
            </a:fld>
            <a:endParaRPr lang="tr-TR"/>
          </a:p>
        </p:txBody>
      </p:sp>
    </p:spTree>
    <p:extLst>
      <p:ext uri="{BB962C8B-B14F-4D97-AF65-F5344CB8AC3E}">
        <p14:creationId xmlns:p14="http://schemas.microsoft.com/office/powerpoint/2010/main" xmlns="" val="419128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552" y="1885528"/>
            <a:ext cx="8153400" cy="4495800"/>
          </a:xfrm>
        </p:spPr>
        <p:txBody>
          <a:bodyPr>
            <a:normAutofit/>
          </a:bodyPr>
          <a:lstStyle/>
          <a:p>
            <a:pPr algn="just"/>
            <a:r>
              <a:rPr lang="tr-TR" sz="2400" b="1" dirty="0">
                <a:latin typeface="Calibri" panose="020F0502020204030204" pitchFamily="34" charset="0"/>
                <a:cs typeface="Calibri" panose="020F0502020204030204" pitchFamily="34" charset="0"/>
              </a:rPr>
              <a:t>Yaşlılar;</a:t>
            </a:r>
            <a:r>
              <a:rPr lang="tr-TR" sz="2400" dirty="0">
                <a:latin typeface="Calibri" panose="020F0502020204030204" pitchFamily="34" charset="0"/>
                <a:cs typeface="Calibri" panose="020F0502020204030204" pitchFamily="34" charset="0"/>
              </a:rPr>
              <a:t> 65 yaş üzeri kişiler, mevcut başka tıbbi </a:t>
            </a:r>
            <a:r>
              <a:rPr lang="tr-TR" sz="2400" dirty="0" smtClean="0">
                <a:latin typeface="Calibri" panose="020F0502020204030204" pitchFamily="34" charset="0"/>
                <a:cs typeface="Calibri" panose="020F0502020204030204" pitchFamily="34" charset="0"/>
              </a:rPr>
              <a:t>hastalıklarının</a:t>
            </a:r>
          </a:p>
          <a:p>
            <a:pPr marL="0" indent="0" algn="just">
              <a:buNone/>
            </a:pPr>
            <a:r>
              <a:rPr lang="tr-TR" sz="2400" dirty="0" smtClean="0">
                <a:latin typeface="Calibri" panose="020F0502020204030204" pitchFamily="34" charset="0"/>
                <a:cs typeface="Calibri" panose="020F0502020204030204" pitchFamily="34" charset="0"/>
              </a:rPr>
              <a:t>da </a:t>
            </a:r>
            <a:r>
              <a:rPr lang="tr-TR" sz="2400" dirty="0">
                <a:latin typeface="Calibri" panose="020F0502020204030204" pitchFamily="34" charset="0"/>
                <a:cs typeface="Calibri" panose="020F0502020204030204" pitchFamily="34" charset="0"/>
              </a:rPr>
              <a:t>etkisiyle hastalığı daha ağır geçirmektedir. Yaşlı </a:t>
            </a:r>
            <a:r>
              <a:rPr lang="tr-TR" sz="2400" dirty="0" smtClean="0">
                <a:latin typeface="Calibri" panose="020F0502020204030204" pitchFamily="34" charset="0"/>
                <a:cs typeface="Calibri" panose="020F0502020204030204" pitchFamily="34" charset="0"/>
              </a:rPr>
              <a:t>kişiler koruyucu </a:t>
            </a:r>
            <a:r>
              <a:rPr lang="tr-TR" sz="2400" dirty="0">
                <a:latin typeface="Calibri" panose="020F0502020204030204" pitchFamily="34" charset="0"/>
                <a:cs typeface="Calibri" panose="020F0502020204030204" pitchFamily="34" charset="0"/>
              </a:rPr>
              <a:t>önlemlere yeterince uymamakla, kendi sağlıklarını ve toplum sağlığını yok saymakla suçlanmakta; kendi iradeleri yok sayılarak daha fazla yasaklayıcı önlemlerin hedefi olmaktadır. </a:t>
            </a:r>
          </a:p>
          <a:p>
            <a:endParaRPr lang="tr-TR" sz="2400" dirty="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4" name="2 Dikdörtgen"/>
          <p:cNvSpPr>
            <a:spLocks noGrp="1"/>
          </p:cNvSpPr>
          <p:nvPr>
            <p:ph type="title"/>
          </p:nvPr>
        </p:nvSpPr>
        <p:spPr>
          <a:xfrm>
            <a:off x="756664" y="539969"/>
            <a:ext cx="7775776" cy="584775"/>
          </a:xfrm>
          <a:prstGeom prst="rect">
            <a:avLst/>
          </a:prstGeom>
        </p:spPr>
        <p:txBody>
          <a:bodyPr wrap="square">
            <a:sp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COVID-19’UN GÜNAH KEÇİLERİ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2810" y="4077072"/>
            <a:ext cx="2741638" cy="23042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10</a:t>
            </a:fld>
            <a:endParaRPr lang="tr-TR"/>
          </a:p>
        </p:txBody>
      </p:sp>
    </p:spTree>
    <p:extLst>
      <p:ext uri="{BB962C8B-B14F-4D97-AF65-F5344CB8AC3E}">
        <p14:creationId xmlns:p14="http://schemas.microsoft.com/office/powerpoint/2010/main" xmlns="" val="3773236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a:spLocks noGrp="1"/>
          </p:cNvSpPr>
          <p:nvPr>
            <p:ph type="title"/>
          </p:nvPr>
        </p:nvSpPr>
        <p:spPr>
          <a:xfrm>
            <a:off x="756664" y="539969"/>
            <a:ext cx="7775776" cy="584775"/>
          </a:xfrm>
          <a:prstGeom prst="rect">
            <a:avLst/>
          </a:prstGeom>
        </p:spPr>
        <p:txBody>
          <a:bodyPr wrap="square">
            <a:spAutoFit/>
          </a:body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COVID-19’UN GÜNAH KEÇİLERİ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5" name="3 Dikdörtgen"/>
          <p:cNvSpPr>
            <a:spLocks noGrp="1"/>
          </p:cNvSpPr>
          <p:nvPr>
            <p:ph sz="quarter" idx="1"/>
          </p:nvPr>
        </p:nvSpPr>
        <p:spPr>
          <a:xfrm>
            <a:off x="467544" y="1272480"/>
            <a:ext cx="8153400" cy="4244752"/>
          </a:xfrm>
          <a:prstGeom prst="rect">
            <a:avLst/>
          </a:prstGeom>
        </p:spPr>
        <p:txBody>
          <a:bodyPr wrap="square">
            <a:spAutoFit/>
          </a:bodyPr>
          <a:lstStyle/>
          <a:p>
            <a:endParaRPr lang="tr-TR" sz="2400" dirty="0" smtClean="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Çinliler, Avrupalılar ve Yabancılar</a:t>
            </a:r>
            <a:r>
              <a:rPr lang="tr-TR" sz="2400" dirty="0" smtClean="0">
                <a:latin typeface="Calibri" panose="020F0502020204030204" pitchFamily="34" charset="0"/>
                <a:cs typeface="Calibri" panose="020F0502020204030204" pitchFamily="34" charset="0"/>
              </a:rPr>
              <a:t>; </a:t>
            </a:r>
            <a:r>
              <a:rPr lang="tr-TR" sz="2400" dirty="0" err="1" smtClean="0">
                <a:latin typeface="Calibri" panose="020F0502020204030204" pitchFamily="34" charset="0"/>
                <a:cs typeface="Calibri" panose="020F0502020204030204" pitchFamily="34" charset="0"/>
              </a:rPr>
              <a:t>Koronavirüs</a:t>
            </a:r>
            <a:r>
              <a:rPr lang="tr-TR" sz="2400" dirty="0" smtClean="0">
                <a:latin typeface="Calibri" panose="020F0502020204030204" pitchFamily="34" charset="0"/>
                <a:cs typeface="Calibri" panose="020F0502020204030204" pitchFamily="34" charset="0"/>
              </a:rPr>
              <a:t> ilk kez 2019'un sonunda, Çin'de bir şehir olan </a:t>
            </a:r>
            <a:r>
              <a:rPr lang="tr-TR" sz="2400" dirty="0" err="1" smtClean="0">
                <a:latin typeface="Calibri" panose="020F0502020204030204" pitchFamily="34" charset="0"/>
                <a:cs typeface="Calibri" panose="020F0502020204030204" pitchFamily="34" charset="0"/>
              </a:rPr>
              <a:t>Wuhan'da</a:t>
            </a:r>
            <a:r>
              <a:rPr lang="tr-TR" sz="2400" dirty="0" smtClean="0">
                <a:latin typeface="Calibri" panose="020F0502020204030204" pitchFamily="34" charset="0"/>
                <a:cs typeface="Calibri" panose="020F0502020204030204" pitchFamily="34" charset="0"/>
              </a:rPr>
              <a:t> tanımlanmış ve hızla yayılmıştır. Önce Çin genelinde ve ardından dünyadaki diğer ülkelerde salgın ortaya çıkmıştır. Antarktika dışındaki tüm kıtalarda artan sayıda vaka bildirilmiştir ve Çin dışındaki vakaların sayısı Çin'dekini de aşmıştır. Artık merkez Avrupa’dır. Çin’de yaşayan hatta tüm Asya ülkelerinden kişiler, yurtdışıyla teması olanlar ya da yabancılar olası tehdit olarak algılanıp virüs taşımasalar bile hastalık bulaştıracaklarmış gibi uzak durulmaya başlanmıştır.</a:t>
            </a:r>
            <a:endParaRPr lang="tr-TR" sz="2400" dirty="0">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11</a:t>
            </a:fld>
            <a:endParaRPr lang="tr-TR"/>
          </a:p>
        </p:txBody>
      </p:sp>
    </p:spTree>
    <p:extLst>
      <p:ext uri="{BB962C8B-B14F-4D97-AF65-F5344CB8AC3E}">
        <p14:creationId xmlns:p14="http://schemas.microsoft.com/office/powerpoint/2010/main" xmlns="" val="209011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txBox="1">
            <a:spLocks/>
          </p:cNvSpPr>
          <p:nvPr/>
        </p:nvSpPr>
        <p:spPr>
          <a:xfrm>
            <a:off x="756664" y="539969"/>
            <a:ext cx="7775776" cy="584775"/>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COVID-19’UN GÜNAH KEÇİLERİ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5" name="3 Dikdörtgen"/>
          <p:cNvSpPr>
            <a:spLocks noGrp="1"/>
          </p:cNvSpPr>
          <p:nvPr>
            <p:ph sz="quarter" idx="1"/>
          </p:nvPr>
        </p:nvSpPr>
        <p:spPr>
          <a:xfrm>
            <a:off x="467544" y="1831464"/>
            <a:ext cx="8153400" cy="2677656"/>
          </a:xfrm>
          <a:prstGeom prst="rect">
            <a:avLst/>
          </a:prstGeom>
        </p:spPr>
        <p:txBody>
          <a:bodyPr wrap="square">
            <a:spAutoFit/>
          </a:bodyPr>
          <a:lstStyle/>
          <a:p>
            <a:r>
              <a:rPr lang="tr-TR" sz="2400" b="1" dirty="0" smtClean="0">
                <a:latin typeface="Calibri" panose="020F0502020204030204" pitchFamily="34" charset="0"/>
                <a:cs typeface="Calibri" panose="020F0502020204030204" pitchFamily="34" charset="0"/>
              </a:rPr>
              <a:t>Yurtdışından dönenler</a:t>
            </a:r>
            <a:r>
              <a:rPr lang="tr-TR" sz="2400" dirty="0" smtClean="0">
                <a:latin typeface="Calibri" panose="020F0502020204030204" pitchFamily="34" charset="0"/>
                <a:cs typeface="Calibri" panose="020F0502020204030204" pitchFamily="34" charset="0"/>
              </a:rPr>
              <a:t>; Ülkemize son haftalarda salgının yoğun olduğu ülkelerden dönenler yoğun şekilde ayrımcılığa, damgalanmaya maruz kalmaktadır. Elbette sağlık önlemleri gereği karantina gereklidir. Ancak örneğin Umre’den dönenler, hastalığın yayılmasının sorumlusu olarak görülmektedir. Bu kişiler karantina sürecini tamamlamış olsalar dahi toplumda dışlanmaya maruz kalmaktadır. </a:t>
            </a: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12</a:t>
            </a:fld>
            <a:endParaRPr lang="tr-TR"/>
          </a:p>
        </p:txBody>
      </p:sp>
    </p:spTree>
    <p:extLst>
      <p:ext uri="{BB962C8B-B14F-4D97-AF65-F5344CB8AC3E}">
        <p14:creationId xmlns:p14="http://schemas.microsoft.com/office/powerpoint/2010/main" xmlns="" val="1990473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6 Dikdörtgen"/>
          <p:cNvSpPr>
            <a:spLocks noGrp="1"/>
          </p:cNvSpPr>
          <p:nvPr>
            <p:ph sz="quarter" idx="1"/>
          </p:nvPr>
        </p:nvSpPr>
        <p:spPr>
          <a:xfrm>
            <a:off x="539552" y="1921376"/>
            <a:ext cx="8153400" cy="3595856"/>
          </a:xfrm>
          <a:prstGeom prst="rect">
            <a:avLst/>
          </a:prstGeom>
        </p:spPr>
        <p:txBody>
          <a:bodyPr wrap="square">
            <a:spAutoFit/>
          </a:bodyPr>
          <a:lstStyle/>
          <a:p>
            <a:r>
              <a:rPr lang="tr-TR" sz="2400" b="1" dirty="0" smtClean="0">
                <a:latin typeface="Calibri" panose="020F0502020204030204" pitchFamily="34" charset="0"/>
                <a:cs typeface="Calibri" panose="020F0502020204030204" pitchFamily="34" charset="0"/>
              </a:rPr>
              <a:t>Hastalar, hasta yakınları, iyileşenler</a:t>
            </a:r>
            <a:r>
              <a:rPr lang="tr-TR" sz="2400" dirty="0" smtClean="0">
                <a:latin typeface="Calibri" panose="020F0502020204030204" pitchFamily="34" charset="0"/>
                <a:cs typeface="Calibri" panose="020F0502020204030204" pitchFamily="34" charset="0"/>
              </a:rPr>
              <a:t>; COVİD-19 olmadığı halde benzer burun akıntısı, öksürük gibi gribal belirti gösterenler, dışarı çıkarken maske takanlar ya da hastalık/hastalık şüphesi nedeniyle karantinada/ hastanede kalmış ve iyileşmiş kişiler ve aileleri, çevredeki insanlar tarafından hastalığa halen sahip ve yayıyormuş gibi düşünülerek damgalanabilir ve ayrımcılığa uğrayabilirler. </a:t>
            </a:r>
          </a:p>
          <a:p>
            <a:endParaRPr lang="tr-TR" sz="2400" dirty="0" smtClean="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2 Dikdörtgen"/>
          <p:cNvSpPr txBox="1">
            <a:spLocks/>
          </p:cNvSpPr>
          <p:nvPr/>
        </p:nvSpPr>
        <p:spPr>
          <a:xfrm>
            <a:off x="756664" y="539969"/>
            <a:ext cx="7775776" cy="584775"/>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COVID-19’UN GÜNAH KEÇİLERİ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13</a:t>
            </a:fld>
            <a:endParaRPr lang="tr-TR"/>
          </a:p>
        </p:txBody>
      </p:sp>
    </p:spTree>
    <p:extLst>
      <p:ext uri="{BB962C8B-B14F-4D97-AF65-F5344CB8AC3E}">
        <p14:creationId xmlns:p14="http://schemas.microsoft.com/office/powerpoint/2010/main" xmlns="" val="2316276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txBox="1">
            <a:spLocks/>
          </p:cNvSpPr>
          <p:nvPr/>
        </p:nvSpPr>
        <p:spPr>
          <a:xfrm>
            <a:off x="756664" y="539969"/>
            <a:ext cx="7775776" cy="584775"/>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COVID-19’UN GÜNAH KEÇİLERİ</a:t>
            </a: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5" name="6 Dikdörtgen"/>
          <p:cNvSpPr>
            <a:spLocks noGrp="1"/>
          </p:cNvSpPr>
          <p:nvPr>
            <p:ph sz="quarter" idx="1"/>
          </p:nvPr>
        </p:nvSpPr>
        <p:spPr>
          <a:xfrm>
            <a:off x="467544" y="1412776"/>
            <a:ext cx="8153400" cy="2398092"/>
          </a:xfrm>
          <a:prstGeom prst="rect">
            <a:avLst/>
          </a:prstGeom>
        </p:spPr>
        <p:txBody>
          <a:bodyPr wrap="square">
            <a:spAutoFit/>
          </a:bodyPr>
          <a:lstStyle/>
          <a:p>
            <a:endParaRPr lang="tr-TR" sz="2400" dirty="0">
              <a:latin typeface="Calibri" panose="020F0502020204030204" pitchFamily="34" charset="0"/>
              <a:cs typeface="Calibri" panose="020F0502020204030204" pitchFamily="34" charset="0"/>
            </a:endParaRPr>
          </a:p>
          <a:p>
            <a:r>
              <a:rPr lang="tr-TR" sz="2400" b="1" dirty="0" smtClean="0">
                <a:latin typeface="Calibri" panose="020F0502020204030204" pitchFamily="34" charset="0"/>
                <a:cs typeface="Calibri" panose="020F0502020204030204" pitchFamily="34" charset="0"/>
              </a:rPr>
              <a:t>Sağlık çalışanları</a:t>
            </a:r>
            <a:r>
              <a:rPr lang="tr-TR" sz="2400" dirty="0" smtClean="0">
                <a:latin typeface="Calibri" panose="020F0502020204030204" pitchFamily="34" charset="0"/>
                <a:cs typeface="Calibri" panose="020F0502020204030204" pitchFamily="34" charset="0"/>
              </a:rPr>
              <a:t>; Hastalarla yakın temasta olan sağlık çalışanları, dışlanabilir, uzaktan iyi mesajlar gönderen insanlar onları alışverişte, apartmanda, evde gördükleri zaman gerekli sosyal mesafe ve yeterli önlemler alındığında bile ayrımcı davranışlar sergileyebilir..</a:t>
            </a:r>
            <a:endParaRPr lang="tr-TR" sz="2400" dirty="0">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14</a:t>
            </a:fld>
            <a:endParaRPr lang="tr-TR"/>
          </a:p>
        </p:txBody>
      </p:sp>
    </p:spTree>
    <p:extLst>
      <p:ext uri="{BB962C8B-B14F-4D97-AF65-F5344CB8AC3E}">
        <p14:creationId xmlns:p14="http://schemas.microsoft.com/office/powerpoint/2010/main" xmlns="" val="2221613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txBox="1">
            <a:spLocks/>
          </p:cNvSpPr>
          <p:nvPr/>
        </p:nvSpPr>
        <p:spPr>
          <a:xfrm>
            <a:off x="756664" y="539969"/>
            <a:ext cx="7775776" cy="584775"/>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a:solidFill>
                  <a:schemeClr val="accent2">
                    <a:lumMod val="50000"/>
                  </a:schemeClr>
                </a:solidFill>
                <a:latin typeface="Calibri" panose="020F0502020204030204" pitchFamily="34" charset="0"/>
                <a:cs typeface="Calibri" panose="020F0502020204030204" pitchFamily="34" charset="0"/>
              </a:rPr>
              <a:t>KELİMELER ÖNEMLİDİR!</a:t>
            </a:r>
          </a:p>
        </p:txBody>
      </p:sp>
      <p:sp>
        <p:nvSpPr>
          <p:cNvPr id="5" name="1 Dikdörtgen"/>
          <p:cNvSpPr>
            <a:spLocks noGrp="1"/>
          </p:cNvSpPr>
          <p:nvPr>
            <p:ph sz="quarter" idx="1"/>
          </p:nvPr>
        </p:nvSpPr>
        <p:spPr>
          <a:xfrm>
            <a:off x="539552" y="1407204"/>
            <a:ext cx="8153400" cy="4614084"/>
          </a:xfrm>
          <a:prstGeom prst="rect">
            <a:avLst/>
          </a:prstGeom>
        </p:spPr>
        <p:txBody>
          <a:bodyPr wrap="square">
            <a:spAutoFit/>
          </a:bodyPr>
          <a:lstStyle/>
          <a:p>
            <a:endParaRPr lang="tr-TR" sz="2400" dirty="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 </a:t>
            </a:r>
            <a:r>
              <a:rPr lang="tr-TR" sz="2400" dirty="0" err="1" smtClean="0">
                <a:latin typeface="Calibri" panose="020F0502020204030204" pitchFamily="34" charset="0"/>
                <a:cs typeface="Calibri" panose="020F0502020204030204" pitchFamily="34" charset="0"/>
              </a:rPr>
              <a:t>Koronavirüs</a:t>
            </a:r>
            <a:r>
              <a:rPr lang="tr-TR" sz="2400" dirty="0" smtClean="0">
                <a:latin typeface="Calibri" panose="020F0502020204030204" pitchFamily="34" charset="0"/>
                <a:cs typeface="Calibri" panose="020F0502020204030204" pitchFamily="34" charset="0"/>
              </a:rPr>
              <a:t> hastalığı hakkında konuşurken, bazı kelimeler (şüpheli vaka, izolasyon ...) ve dil insanlar için olumsuz bir anlam taşıyabilir ve damgalama tutumlarını besleyebilir. Mevcut olumsuz kalıpları veya varsayımları sürdürebilir, hastalık ve diğer faktörler arasındaki yanlış ilişkileri güçlendirebilir, yaygın korku yaratabilir veya hastalığı olanları canavarlaştırabilir. </a:t>
            </a:r>
            <a:r>
              <a:rPr lang="tr-TR" sz="2400" dirty="0">
                <a:latin typeface="Calibri" panose="020F0502020204030204" pitchFamily="34" charset="0"/>
                <a:cs typeface="Calibri" panose="020F0502020204030204" pitchFamily="34" charset="0"/>
              </a:rPr>
              <a:t>M</a:t>
            </a:r>
            <a:r>
              <a:rPr lang="tr-TR" sz="2400" dirty="0" smtClean="0">
                <a:latin typeface="Calibri" panose="020F0502020204030204" pitchFamily="34" charset="0"/>
                <a:cs typeface="Calibri" panose="020F0502020204030204" pitchFamily="34" charset="0"/>
              </a:rPr>
              <a:t>edya da dahil olmak üzere tüm iletişim kanallarında</a:t>
            </a:r>
            <a:r>
              <a:rPr lang="tr-TR" sz="2400" b="1" dirty="0" smtClean="0">
                <a:latin typeface="Calibri" panose="020F0502020204030204" pitchFamily="34" charset="0"/>
                <a:cs typeface="Calibri" panose="020F0502020204030204" pitchFamily="34" charset="0"/>
              </a:rPr>
              <a:t>, insanlara saygı duyan ve onları güçlendiren bir dil kullanmak önemlidir</a:t>
            </a:r>
            <a:r>
              <a:rPr lang="tr-TR" sz="2400" dirty="0" smtClean="0">
                <a:latin typeface="Calibri" panose="020F0502020204030204" pitchFamily="34" charset="0"/>
                <a:cs typeface="Calibri" panose="020F0502020204030204" pitchFamily="34" charset="0"/>
              </a:rPr>
              <a:t>. Medyada kullanılan kelimeler özellikle önemlidir, çünkü bunlar yeni COVID-19 ile ilgili popüler dili ve iletişimi şekillendirecektir.</a:t>
            </a:r>
            <a:endParaRPr lang="tr-TR" sz="2400" dirty="0">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15</a:t>
            </a:fld>
            <a:endParaRPr lang="tr-TR"/>
          </a:p>
        </p:txBody>
      </p:sp>
    </p:spTree>
    <p:extLst>
      <p:ext uri="{BB962C8B-B14F-4D97-AF65-F5344CB8AC3E}">
        <p14:creationId xmlns:p14="http://schemas.microsoft.com/office/powerpoint/2010/main" xmlns="" val="2708789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1 Dikdörtgen"/>
          <p:cNvSpPr>
            <a:spLocks noGrp="1"/>
          </p:cNvSpPr>
          <p:nvPr>
            <p:ph sz="quarter" idx="1"/>
          </p:nvPr>
        </p:nvSpPr>
        <p:spPr>
          <a:xfrm>
            <a:off x="539552" y="1858660"/>
            <a:ext cx="8153400" cy="3226524"/>
          </a:xfrm>
          <a:prstGeom prst="rect">
            <a:avLst/>
          </a:prstGeom>
        </p:spPr>
        <p:txBody>
          <a:bodyPr wrap="square">
            <a:spAutoFit/>
          </a:bodyPr>
          <a:lstStyle/>
          <a:p>
            <a:r>
              <a:rPr lang="tr-TR" sz="2400" b="1" dirty="0" smtClean="0">
                <a:latin typeface="Calibri" panose="020F0502020204030204" pitchFamily="34" charset="0"/>
                <a:cs typeface="Calibri" panose="020F0502020204030204" pitchFamily="34" charset="0"/>
              </a:rPr>
              <a:t>İlk başta</a:t>
            </a:r>
            <a:r>
              <a:rPr lang="tr-TR" sz="2400" dirty="0" smtClean="0">
                <a:latin typeface="Calibri" panose="020F0502020204030204" pitchFamily="34" charset="0"/>
                <a:cs typeface="Calibri" panose="020F0502020204030204" pitchFamily="34" charset="0"/>
              </a:rPr>
              <a:t>; Hastalığı olan kişilere ‘COVID-19 vakaları’, ‘kurbanlar’ ‘COVID-19 aileleri’ veya ‘hastalıklı’ diye atıfta bulunmayın. Onlar ‘COVID-19 olan insanlar’, ‘COVİD-19 için tedavi gören insanlar’, ‘COVID-19'dan iyileşmekte olan insanlar’. Damgalamayı azaltmak için kişilerin COVID-19 ile tanımlanan bir kimliğe sahip olmaması önemlidir. </a:t>
            </a:r>
          </a:p>
          <a:p>
            <a:endParaRPr lang="tr-TR" sz="2400" dirty="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16</a:t>
            </a:fld>
            <a:endParaRPr lang="tr-TR"/>
          </a:p>
        </p:txBody>
      </p:sp>
    </p:spTree>
    <p:extLst>
      <p:ext uri="{BB962C8B-B14F-4D97-AF65-F5344CB8AC3E}">
        <p14:creationId xmlns:p14="http://schemas.microsoft.com/office/powerpoint/2010/main" xmlns="" val="416357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Dikdörtgen"/>
          <p:cNvSpPr txBox="1">
            <a:spLocks/>
          </p:cNvSpPr>
          <p:nvPr/>
        </p:nvSpPr>
        <p:spPr>
          <a:xfrm>
            <a:off x="467544" y="1484784"/>
            <a:ext cx="8153400" cy="2398092"/>
          </a:xfrm>
          <a:prstGeom prst="rect">
            <a:avLst/>
          </a:prstGeom>
        </p:spPr>
        <p:txBody>
          <a:bodyPr vert="horz" wrap="square">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endParaRPr lang="tr-TR" sz="2400" smtClean="0">
              <a:latin typeface="Calibri" panose="020F0502020204030204" pitchFamily="34" charset="0"/>
              <a:cs typeface="Calibri" panose="020F0502020204030204" pitchFamily="34" charset="0"/>
            </a:endParaRPr>
          </a:p>
          <a:p>
            <a:r>
              <a:rPr lang="tr-TR" sz="2400" b="1" smtClean="0">
                <a:latin typeface="Calibri" panose="020F0502020204030204" pitchFamily="34" charset="0"/>
                <a:cs typeface="Calibri" panose="020F0502020204030204" pitchFamily="34" charset="0"/>
              </a:rPr>
              <a:t>Bilinmelidir ki</a:t>
            </a:r>
            <a:r>
              <a:rPr lang="tr-TR" sz="2400" smtClean="0">
                <a:latin typeface="Calibri" panose="020F0502020204030204" pitchFamily="34" charset="0"/>
                <a:cs typeface="Calibri" panose="020F0502020204030204" pitchFamily="34" charset="0"/>
              </a:rPr>
              <a:t>; COVID-19, birçok coğrafi bölgede, birçok ülkeden insanı etkilemiştir ve etkileyecektir. Onu herhangi bir etnik kökene veya ülkeye bağlamayın. Etkilenen herkese, hangi ülkeden olursa olsun anlayışlı ve destek olun. COVİD-19 tarafından etkilenen kişiler yanlış bir şey yapmadılar.</a:t>
            </a:r>
            <a:endParaRPr lang="tr-TR" sz="2400" dirty="0">
              <a:latin typeface="Calibri" panose="020F0502020204030204" pitchFamily="34" charset="0"/>
              <a:cs typeface="Calibri" panose="020F0502020204030204" pitchFamily="34" charset="0"/>
            </a:endParaRPr>
          </a:p>
        </p:txBody>
      </p:sp>
      <p:sp>
        <p:nvSpPr>
          <p:cNvPr id="3" name="2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17</a:t>
            </a:fld>
            <a:endParaRPr lang="tr-TR"/>
          </a:p>
        </p:txBody>
      </p:sp>
    </p:spTree>
    <p:extLst>
      <p:ext uri="{BB962C8B-B14F-4D97-AF65-F5344CB8AC3E}">
        <p14:creationId xmlns:p14="http://schemas.microsoft.com/office/powerpoint/2010/main" xmlns="" val="8301034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Dikdörtgen"/>
          <p:cNvSpPr/>
          <p:nvPr/>
        </p:nvSpPr>
        <p:spPr>
          <a:xfrm>
            <a:off x="611560" y="1903472"/>
            <a:ext cx="7715304" cy="2677656"/>
          </a:xfrm>
          <a:prstGeom prst="rect">
            <a:avLst/>
          </a:prstGeom>
        </p:spPr>
        <p:txBody>
          <a:bodyPr wrap="square">
            <a:spAutoFit/>
          </a:bodyPr>
          <a:lstStyle/>
          <a:p>
            <a:pPr marL="342900" indent="-342900">
              <a:buFont typeface="Wingdings" panose="05000000000000000000" pitchFamily="2" charset="2"/>
              <a:buChar char="§"/>
            </a:pPr>
            <a:r>
              <a:rPr lang="tr-TR" sz="2400" dirty="0" smtClean="0">
                <a:latin typeface="Calibri" panose="020F0502020204030204" pitchFamily="34" charset="0"/>
                <a:cs typeface="Calibri" panose="020F0502020204030204" pitchFamily="34" charset="0"/>
              </a:rPr>
              <a:t>COVİD-19, ırk, milliyet veya etnik köken tanımaz. </a:t>
            </a:r>
          </a:p>
          <a:p>
            <a:pPr marL="342900" indent="-342900">
              <a:buFont typeface="Wingdings" panose="05000000000000000000" pitchFamily="2" charset="2"/>
              <a:buChar char="§"/>
            </a:pPr>
            <a:endParaRPr lang="tr-TR" sz="24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tr-TR" sz="2400" dirty="0" smtClean="0">
                <a:latin typeface="Calibri" panose="020F0502020204030204" pitchFamily="34" charset="0"/>
                <a:cs typeface="Calibri" panose="020F0502020204030204" pitchFamily="34" charset="0"/>
              </a:rPr>
              <a:t>Maske takması, kişinin COVID-19 hastası olduğu anlamına gelmez. </a:t>
            </a:r>
          </a:p>
          <a:p>
            <a:pPr marL="342900" indent="-342900">
              <a:buFont typeface="Wingdings" panose="05000000000000000000" pitchFamily="2" charset="2"/>
              <a:buChar char="§"/>
            </a:pPr>
            <a:endParaRPr lang="tr-TR" sz="2400"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tr-TR" sz="2400" dirty="0" smtClean="0">
                <a:latin typeface="Calibri" panose="020F0502020204030204" pitchFamily="34" charset="0"/>
                <a:cs typeface="Calibri" panose="020F0502020204030204" pitchFamily="34" charset="0"/>
              </a:rPr>
              <a:t>COVID-19 hakkında doğru bilgileri paylaşarak damgalama ile mücadele edin. </a:t>
            </a:r>
          </a:p>
        </p:txBody>
      </p:sp>
      <p:sp>
        <p:nvSpPr>
          <p:cNvPr id="7" name="2 Dikdörtgen"/>
          <p:cNvSpPr txBox="1">
            <a:spLocks/>
          </p:cNvSpPr>
          <p:nvPr/>
        </p:nvSpPr>
        <p:spPr>
          <a:xfrm>
            <a:off x="683568" y="116632"/>
            <a:ext cx="7775776" cy="1569660"/>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DAMGALAMA İLE MÜCADELEDE</a:t>
            </a:r>
          </a:p>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COVID-19 GERÇEKLERİ</a:t>
            </a:r>
          </a:p>
          <a:p>
            <a:pPr algn="ct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18</a:t>
            </a:fld>
            <a:endParaRPr lang="tr-TR"/>
          </a:p>
        </p:txBody>
      </p:sp>
    </p:spTree>
    <p:extLst>
      <p:ext uri="{BB962C8B-B14F-4D97-AF65-F5344CB8AC3E}">
        <p14:creationId xmlns:p14="http://schemas.microsoft.com/office/powerpoint/2010/main" xmlns="" val="4010126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885528"/>
            <a:ext cx="8153400" cy="4495800"/>
          </a:xfrm>
        </p:spPr>
        <p:txBody>
          <a:bodyPr>
            <a:normAutofit/>
          </a:bodyPr>
          <a:lstStyle/>
          <a:p>
            <a:r>
              <a:rPr lang="tr-TR" sz="2400" dirty="0">
                <a:latin typeface="Calibri" panose="020F0502020204030204" pitchFamily="34" charset="0"/>
                <a:cs typeface="Calibri" panose="020F0502020204030204" pitchFamily="34" charset="0"/>
              </a:rPr>
              <a:t>Yanlış bilgi yaymaktan kaçının. Yanlış bilgi veya ayrımcı bilgiler görür, okur veya duyarsanız değiştirmeye çabalayın, kibarca düzeltin ve konuşmacıya damgalanmış dil ve davranışların korkuyu artırdığını ve hepimizi daha az güvenli hale getirdiğini hatırlatın. </a:t>
            </a:r>
          </a:p>
          <a:p>
            <a:endParaRPr lang="tr-TR" sz="2400" dirty="0"/>
          </a:p>
        </p:txBody>
      </p:sp>
      <p:sp>
        <p:nvSpPr>
          <p:cNvPr id="4" name="2 Dikdörtgen"/>
          <p:cNvSpPr txBox="1">
            <a:spLocks/>
          </p:cNvSpPr>
          <p:nvPr/>
        </p:nvSpPr>
        <p:spPr>
          <a:xfrm>
            <a:off x="683568" y="116632"/>
            <a:ext cx="7775776" cy="1569660"/>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DAMGALAMA İLE MÜCADELEDE</a:t>
            </a:r>
          </a:p>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COVID-19 GERÇEKLERİ</a:t>
            </a:r>
          </a:p>
          <a:p>
            <a:pPr algn="ct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19</a:t>
            </a:fld>
            <a:endParaRPr lang="tr-TR"/>
          </a:p>
        </p:txBody>
      </p:sp>
    </p:spTree>
    <p:extLst>
      <p:ext uri="{BB962C8B-B14F-4D97-AF65-F5344CB8AC3E}">
        <p14:creationId xmlns:p14="http://schemas.microsoft.com/office/powerpoint/2010/main" xmlns="" val="13873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Dikdörtgen"/>
          <p:cNvSpPr/>
          <p:nvPr/>
        </p:nvSpPr>
        <p:spPr>
          <a:xfrm>
            <a:off x="571472" y="1866304"/>
            <a:ext cx="8032976" cy="1569660"/>
          </a:xfrm>
          <a:prstGeom prst="rect">
            <a:avLst/>
          </a:prstGeom>
        </p:spPr>
        <p:txBody>
          <a:bodyPr wrap="square">
            <a:spAutoFit/>
          </a:bodyPr>
          <a:lstStyle/>
          <a:p>
            <a:r>
              <a:rPr lang="tr-TR" sz="2400" dirty="0" smtClean="0">
                <a:latin typeface="Calibri" panose="020F0502020204030204" pitchFamily="34" charset="0"/>
                <a:cs typeface="Calibri" panose="020F0502020204030204" pitchFamily="34" charset="0"/>
              </a:rPr>
              <a:t>Sağlıkta damgalama, belirli bir hastalığı yaşayan bir kişi veya gruba, hastalığın görüldüğü yerlere ve hastalıkla ilgili şeylere dair olumsuz, kötüleyici, düşmanca, değersizleştirici ve  ayrımcı tutumları içerir. </a:t>
            </a:r>
            <a:endParaRPr lang="tr-TR" sz="2400" dirty="0">
              <a:latin typeface="Calibri" panose="020F0502020204030204" pitchFamily="34" charset="0"/>
              <a:cs typeface="Calibri" panose="020F0502020204030204" pitchFamily="34" charset="0"/>
            </a:endParaRPr>
          </a:p>
        </p:txBody>
      </p:sp>
      <p:sp>
        <p:nvSpPr>
          <p:cNvPr id="2" name="Başlık 1"/>
          <p:cNvSpPr>
            <a:spLocks noGrp="1"/>
          </p:cNvSpPr>
          <p:nvPr>
            <p:ph type="title"/>
          </p:nvPr>
        </p:nvSpPr>
        <p:spPr>
          <a:xfrm>
            <a:off x="511260" y="260648"/>
            <a:ext cx="8153400" cy="990600"/>
          </a:xfrm>
        </p:spPr>
        <p:txBody>
          <a:bodyPr>
            <a:normAutofit/>
          </a:bodyPr>
          <a:lstStyle/>
          <a:p>
            <a:pPr algn="ctr"/>
            <a:r>
              <a:rPr lang="tr-TR" sz="3600" b="1" dirty="0" smtClean="0">
                <a:solidFill>
                  <a:schemeClr val="accent2">
                    <a:lumMod val="50000"/>
                  </a:schemeClr>
                </a:solidFill>
                <a:latin typeface="Calibri" panose="020F0502020204030204" pitchFamily="34" charset="0"/>
                <a:cs typeface="Calibri" panose="020F0502020204030204" pitchFamily="34" charset="0"/>
              </a:rPr>
              <a:t>COVID-19 ve DAMGALAMA</a:t>
            </a:r>
            <a:endParaRPr lang="tr-TR" sz="3600" dirty="0">
              <a:solidFill>
                <a:schemeClr val="accent2">
                  <a:lumMod val="50000"/>
                </a:schemeClr>
              </a:solidFill>
              <a:latin typeface="Calibri" panose="020F0502020204030204" pitchFamily="34" charset="0"/>
              <a:cs typeface="Calibri" panose="020F0502020204030204" pitchFamily="34" charset="0"/>
            </a:endParaRPr>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611560" y="3789040"/>
            <a:ext cx="7920881" cy="2618606"/>
          </a:xfrm>
          <a:prstGeom prst="rect">
            <a:avLst/>
          </a:prstGeom>
        </p:spPr>
      </p:pic>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a:t>
            </a:fld>
            <a:endParaRPr lang="tr-TR"/>
          </a:p>
        </p:txBody>
      </p:sp>
    </p:spTree>
    <p:extLst>
      <p:ext uri="{BB962C8B-B14F-4D97-AF65-F5344CB8AC3E}">
        <p14:creationId xmlns:p14="http://schemas.microsoft.com/office/powerpoint/2010/main" xmlns="" val="280677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52898" y="1700808"/>
            <a:ext cx="7715304" cy="3046988"/>
          </a:xfrm>
          <a:prstGeom prst="rect">
            <a:avLst/>
          </a:prstGeom>
        </p:spPr>
        <p:txBody>
          <a:bodyPr wrap="square">
            <a:spAutoFit/>
          </a:bodyPr>
          <a:lstStyle/>
          <a:p>
            <a:r>
              <a:rPr lang="tr-TR" sz="2400" dirty="0" smtClean="0">
                <a:latin typeface="Calibri" panose="020F0502020204030204" pitchFamily="34" charset="0"/>
                <a:cs typeface="Calibri" panose="020F0502020204030204" pitchFamily="34" charset="0"/>
              </a:rPr>
              <a:t>En çok etkilenenler için empati gösterin ve destek olun. Dinleyin, empatik olun ve damgalanma yaşayan insanların hikayelerini, onlardan izin alırsanız, damgalanmanın kabul edilemez olduğu mesajı ile paylaşın.</a:t>
            </a:r>
            <a:endParaRPr lang="tr-TR" sz="2400" dirty="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Ayrımcı, damgalayıcı ve yanlış bilgilendirilmiş fikirleri her ortamda, işte, okulda ve sosyal medyada fark edin, düzeltin, doğru bilgileri öğretin.</a:t>
            </a:r>
            <a:endParaRPr lang="tr-TR" sz="2400" dirty="0">
              <a:latin typeface="Calibri" panose="020F0502020204030204" pitchFamily="34" charset="0"/>
              <a:cs typeface="Calibri" panose="020F0502020204030204" pitchFamily="34" charset="0"/>
            </a:endParaRPr>
          </a:p>
        </p:txBody>
      </p:sp>
      <p:sp>
        <p:nvSpPr>
          <p:cNvPr id="5" name="2 Dikdörtgen"/>
          <p:cNvSpPr txBox="1">
            <a:spLocks noGrp="1"/>
          </p:cNvSpPr>
          <p:nvPr>
            <p:ph type="title"/>
          </p:nvPr>
        </p:nvSpPr>
        <p:spPr>
          <a:xfrm>
            <a:off x="523056" y="404664"/>
            <a:ext cx="8153400" cy="990600"/>
          </a:xfrm>
          <a:prstGeom prst="rect">
            <a:avLst/>
          </a:prstGeom>
        </p:spPr>
        <p:txBody>
          <a:bodyPr vert="horz" wrap="square" anchor="ctr">
            <a:sp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DAMGALAMA İLE MÜCADELEDE</a:t>
            </a:r>
          </a:p>
          <a:p>
            <a:pPr lvl="0" algn="ctr">
              <a:spcBef>
                <a:spcPts val="0"/>
              </a:spcBef>
            </a:pPr>
            <a:r>
              <a:rPr lang="tr-TR" sz="3200" b="1" dirty="0" smtClean="0">
                <a:solidFill>
                  <a:schemeClr val="accent2">
                    <a:lumMod val="50000"/>
                  </a:schemeClr>
                </a:solidFill>
                <a:latin typeface="Calibri" panose="020F0502020204030204" pitchFamily="34" charset="0"/>
                <a:ea typeface="+mn-ea"/>
                <a:cs typeface="Calibri" panose="020F0502020204030204" pitchFamily="34" charset="0"/>
              </a:rPr>
              <a:t>COVID-19 GERÇEKLERİ</a:t>
            </a:r>
          </a:p>
          <a:p>
            <a:pPr algn="ctr"/>
            <a:endParaRPr lang="tr-TR" sz="3200" b="1" dirty="0">
              <a:solidFill>
                <a:schemeClr val="accent2">
                  <a:lumMod val="50000"/>
                </a:schemeClr>
              </a:solidFill>
              <a:latin typeface="Calibri" panose="020F0502020204030204" pitchFamily="34" charset="0"/>
              <a:cs typeface="Calibri" panose="020F0502020204030204" pitchFamily="34" charset="0"/>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39952" y="4886469"/>
            <a:ext cx="4464496" cy="1575008"/>
          </a:xfrm>
          <a:prstGeom prst="rect">
            <a:avLst/>
          </a:prstGeom>
        </p:spPr>
      </p:pic>
      <p:sp>
        <p:nvSpPr>
          <p:cNvPr id="7" name="6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20</a:t>
            </a:fld>
            <a:endParaRPr lang="tr-TR"/>
          </a:p>
        </p:txBody>
      </p:sp>
    </p:spTree>
    <p:extLst>
      <p:ext uri="{BB962C8B-B14F-4D97-AF65-F5344CB8AC3E}">
        <p14:creationId xmlns:p14="http://schemas.microsoft.com/office/powerpoint/2010/main" xmlns="" val="4252292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648" y="350168"/>
            <a:ext cx="8153400" cy="990600"/>
          </a:xfrm>
        </p:spPr>
        <p:txBody>
          <a:bodyPr>
            <a:normAutofit/>
          </a:bodyPr>
          <a:lstStyle/>
          <a:p>
            <a:pPr algn="ctr"/>
            <a:r>
              <a:rPr lang="tr-TR" sz="3200" b="1" dirty="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4" name="3 Dikdörtgen"/>
          <p:cNvSpPr/>
          <p:nvPr/>
        </p:nvSpPr>
        <p:spPr>
          <a:xfrm>
            <a:off x="428061" y="1825654"/>
            <a:ext cx="8429652" cy="4524315"/>
          </a:xfrm>
          <a:prstGeom prst="rect">
            <a:avLst/>
          </a:prstGeom>
        </p:spPr>
        <p:txBody>
          <a:bodyPr wrap="square">
            <a:spAutoFit/>
          </a:bodyPr>
          <a:lstStyle/>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Her duyduğunuz bilgiye inanmaktan ve bilinçsizce yaymaktan kaçının. </a:t>
            </a: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Öğrendiğiniz bilgilerin doğruluğunu güvenilir kaynaklardan teyit edin. </a:t>
            </a: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Kaynağı belli olmayan tavsiyeleri uygulamaktan kaçının. </a:t>
            </a: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Güvenilir kaynaklardan alınan bilgilere göre tedbirin, hayat kurtaran eylemlerin, erken tarama ve tedavinin önemini ön plana çıkarın. </a:t>
            </a:r>
          </a:p>
          <a:p>
            <a:endParaRPr lang="tr-TR" sz="2400" dirty="0" smtClean="0">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21</a:t>
            </a:fld>
            <a:endParaRPr lang="tr-TR"/>
          </a:p>
        </p:txBody>
      </p:sp>
    </p:spTree>
    <p:extLst>
      <p:ext uri="{BB962C8B-B14F-4D97-AF65-F5344CB8AC3E}">
        <p14:creationId xmlns:p14="http://schemas.microsoft.com/office/powerpoint/2010/main" xmlns="" val="3828186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1772816"/>
            <a:ext cx="8429652" cy="3785652"/>
          </a:xfrm>
          <a:prstGeom prst="rect">
            <a:avLst/>
          </a:prstGeom>
        </p:spPr>
        <p:txBody>
          <a:bodyPr wrap="square">
            <a:spAutoFit/>
          </a:bodyPr>
          <a:lstStyle/>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COVID-19 hakkında doğru olmayan veya ayrımcı bilgileri paylaşmayın.</a:t>
            </a: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Ayrımcı veya yanlış bilgileri fark ettiğinizde kibarca düzeltin ve yayılmasına engel olun. Herhangi bir milliyet, ırk ya da dini grubun COVID-19 için daha riskli olduğu konusunda önyargılı olmayın.</a:t>
            </a: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Virüs; her milliyet, ırk ve dini grupta aynı şekilde yayılmaktadır, bu yüzden tüm insanlara karşı kabullenici ve şefkatli olun, bu konuda çocuklarınıza örnek olun. </a:t>
            </a:r>
          </a:p>
        </p:txBody>
      </p:sp>
      <p:sp>
        <p:nvSpPr>
          <p:cNvPr id="5" name="Başlık 1"/>
          <p:cNvSpPr>
            <a:spLocks noGrp="1"/>
          </p:cNvSpPr>
          <p:nvPr>
            <p:ph type="title"/>
          </p:nvPr>
        </p:nvSpPr>
        <p:spPr>
          <a:xfrm>
            <a:off x="539552" y="350168"/>
            <a:ext cx="8153400" cy="990600"/>
          </a:xfrm>
        </p:spPr>
        <p:txBody>
          <a:bodyPr>
            <a:normAutofit/>
          </a:bodyPr>
          <a:lstStyle/>
          <a:p>
            <a:pPr algn="ctr"/>
            <a:r>
              <a:rPr lang="tr-TR" sz="3200" b="1" dirty="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22</a:t>
            </a:fld>
            <a:endParaRPr lang="tr-TR"/>
          </a:p>
        </p:txBody>
      </p:sp>
    </p:spTree>
    <p:extLst>
      <p:ext uri="{BB962C8B-B14F-4D97-AF65-F5344CB8AC3E}">
        <p14:creationId xmlns:p14="http://schemas.microsoft.com/office/powerpoint/2010/main" xmlns="" val="4122247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611560" y="1753646"/>
            <a:ext cx="7892787" cy="4339650"/>
          </a:xfrm>
          <a:prstGeom prst="rect">
            <a:avLst/>
          </a:prstGeom>
        </p:spPr>
        <p:txBody>
          <a:bodyPr wrap="square">
            <a:spAutoFit/>
          </a:bodyPr>
          <a:lstStyle/>
          <a:p>
            <a:pPr marL="342900" indent="-342900">
              <a:buFont typeface="Arial" pitchFamily="34" charset="0"/>
              <a:buChar char="•"/>
            </a:pPr>
            <a:r>
              <a:rPr lang="tr-TR" sz="2300" dirty="0" smtClean="0"/>
              <a:t>COVID-19 için daha riskli olan gruplara karşı nefret içeren, kaygılarını arttıran, aşağılayıcı ve önyargılı söylemlerden uzak durun. </a:t>
            </a:r>
          </a:p>
          <a:p>
            <a:pPr marL="342900" indent="-342900">
              <a:buFont typeface="Arial" pitchFamily="34" charset="0"/>
              <a:buChar char="•"/>
            </a:pPr>
            <a:endParaRPr lang="tr-TR" sz="2300" dirty="0" smtClean="0"/>
          </a:p>
          <a:p>
            <a:pPr marL="342900" indent="-342900">
              <a:buFont typeface="Arial" pitchFamily="34" charset="0"/>
              <a:buChar char="•"/>
            </a:pPr>
            <a:r>
              <a:rPr lang="tr-TR" sz="2300" dirty="0" smtClean="0"/>
              <a:t>Riskin yüksek olduğu gruplara empati gösterin, yardımcı olabileceğiniz herhangi bir durumda destek olun. </a:t>
            </a:r>
          </a:p>
          <a:p>
            <a:pPr marL="342900" indent="-342900">
              <a:buFont typeface="Arial" pitchFamily="34" charset="0"/>
              <a:buChar char="•"/>
            </a:pPr>
            <a:r>
              <a:rPr lang="tr-TR" sz="2300" dirty="0" smtClean="0"/>
              <a:t>Belirli kesimden kişileri kötü gösterecek ya da suçlu hissettirecek ifadeleri kullanmaktan kaçının. </a:t>
            </a:r>
          </a:p>
          <a:p>
            <a:pPr marL="342900" indent="-342900">
              <a:buFont typeface="Arial" pitchFamily="34" charset="0"/>
              <a:buChar char="•"/>
            </a:pPr>
            <a:endParaRPr lang="tr-TR" sz="2300" dirty="0" smtClean="0"/>
          </a:p>
          <a:p>
            <a:pPr marL="342900" indent="-342900">
              <a:buFont typeface="Arial" pitchFamily="34" charset="0"/>
              <a:buChar char="•"/>
            </a:pPr>
            <a:r>
              <a:rPr lang="tr-TR" sz="2300" dirty="0" smtClean="0"/>
              <a:t>Herkesin hasta olabileceğini ve hemen her kesimde hastalığın benzer şekilde seyredebileceğini unutmayın, çevrenizde tersini söyleyenler olursa uyarın.</a:t>
            </a:r>
            <a:endParaRPr lang="tr-TR" sz="2300" dirty="0"/>
          </a:p>
        </p:txBody>
      </p:sp>
      <p:sp>
        <p:nvSpPr>
          <p:cNvPr id="5"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23</a:t>
            </a:fld>
            <a:endParaRPr lang="tr-TR"/>
          </a:p>
        </p:txBody>
      </p:sp>
    </p:spTree>
    <p:extLst>
      <p:ext uri="{BB962C8B-B14F-4D97-AF65-F5344CB8AC3E}">
        <p14:creationId xmlns:p14="http://schemas.microsoft.com/office/powerpoint/2010/main" xmlns="" val="323490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39552" y="1837848"/>
            <a:ext cx="8208912" cy="5047536"/>
          </a:xfrm>
          <a:prstGeom prst="rect">
            <a:avLst/>
          </a:prstGeom>
        </p:spPr>
        <p:txBody>
          <a:bodyPr wrap="square">
            <a:spAutoFit/>
          </a:bodyPr>
          <a:lstStyle/>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Bilimsel geçerliliği olmayan, spekülatif bilgileri paylaşmaktan kaçının. </a:t>
            </a:r>
          </a:p>
          <a:p>
            <a:pPr marL="342900" indent="-342900">
              <a:buFont typeface="Arial" pitchFamily="34" charset="0"/>
              <a:buChar char="•"/>
            </a:pPr>
            <a:endParaRPr lang="tr-TR" sz="23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Virüsün nasıl yayıldığı hakkında doğru bilgileri paylaşın. Hasta ya da muhtemel tanısı olan vakaların bilgilerini, görüntülerini, tetkiklerini üçüncü kişilerle, sosyal medyayla, basınla vb. paylaşmayın. </a:t>
            </a:r>
          </a:p>
          <a:p>
            <a:pPr marL="342900" indent="-342900">
              <a:buFont typeface="Arial" pitchFamily="34" charset="0"/>
              <a:buChar char="•"/>
            </a:pPr>
            <a:endParaRPr lang="tr-TR" sz="23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Hastaların ve muhtemel teması olabilecek kişilerin mahremiyetine saygı duyun ve gizliliğini koruyun. İnsanları gereksiz paniğe sürükleyebilecek ya da asılsız bilgileri paylaşmayın. </a:t>
            </a:r>
          </a:p>
          <a:p>
            <a:pPr marL="342900" indent="-342900">
              <a:buFont typeface="Arial" pitchFamily="34" charset="0"/>
              <a:buChar char="•"/>
            </a:pPr>
            <a:endParaRPr lang="tr-TR" sz="2300" dirty="0">
              <a:latin typeface="Calibri" panose="020F0502020204030204" pitchFamily="34" charset="0"/>
              <a:cs typeface="Calibri" panose="020F0502020204030204" pitchFamily="34" charset="0"/>
            </a:endParaRPr>
          </a:p>
          <a:p>
            <a:endParaRPr lang="tr-TR" sz="2300" dirty="0">
              <a:latin typeface="Calibri" panose="020F0502020204030204" pitchFamily="34" charset="0"/>
              <a:cs typeface="Calibri" panose="020F0502020204030204" pitchFamily="34" charset="0"/>
            </a:endParaRPr>
          </a:p>
        </p:txBody>
      </p:sp>
      <p:sp>
        <p:nvSpPr>
          <p:cNvPr id="6"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24</a:t>
            </a:fld>
            <a:endParaRPr lang="tr-TR"/>
          </a:p>
        </p:txBody>
      </p:sp>
    </p:spTree>
    <p:extLst>
      <p:ext uri="{BB962C8B-B14F-4D97-AF65-F5344CB8AC3E}">
        <p14:creationId xmlns:p14="http://schemas.microsoft.com/office/powerpoint/2010/main" xmlns="" val="2437137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9081" y="2564331"/>
            <a:ext cx="8855447" cy="43930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3 Dikdörtgen"/>
          <p:cNvSpPr/>
          <p:nvPr/>
        </p:nvSpPr>
        <p:spPr>
          <a:xfrm>
            <a:off x="428596" y="1916832"/>
            <a:ext cx="7929618" cy="3785652"/>
          </a:xfrm>
          <a:prstGeom prst="rect">
            <a:avLst/>
          </a:prstGeom>
        </p:spPr>
        <p:txBody>
          <a:bodyPr wrap="square">
            <a:spAutoFit/>
          </a:bodyPr>
          <a:lstStyle/>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Belirli kesimden kişileri kötü gösterecek ya da suçlu hissettirecek ifadeleri kullanmaktan kaçının. </a:t>
            </a:r>
          </a:p>
          <a:p>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a:latin typeface="Calibri" panose="020F0502020204030204" pitchFamily="34" charset="0"/>
                <a:cs typeface="Calibri" panose="020F0502020204030204" pitchFamily="34" charset="0"/>
              </a:rPr>
              <a:t>Korkuyu artırmadan COVID-19 hakkında farkındalık yaratın. Damgalanma riski taşıyan, olumsuz sonuçları olabilecek görüntüleri paylaşmayın. </a:t>
            </a: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Herkesin hasta olabileceğini ve hemen her kesimde hastalığın benzer şekilde seyredebileceğini unutmayın.</a:t>
            </a:r>
          </a:p>
          <a:p>
            <a:endParaRPr lang="tr-TR" sz="2400" dirty="0">
              <a:latin typeface="Calibri" panose="020F0502020204030204" pitchFamily="34" charset="0"/>
              <a:cs typeface="Calibri" panose="020F0502020204030204" pitchFamily="34" charset="0"/>
            </a:endParaRPr>
          </a:p>
        </p:txBody>
      </p:sp>
      <p:sp>
        <p:nvSpPr>
          <p:cNvPr id="7" name="6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25</a:t>
            </a:fld>
            <a:endParaRPr lang="tr-TR"/>
          </a:p>
        </p:txBody>
      </p:sp>
    </p:spTree>
    <p:extLst>
      <p:ext uri="{BB962C8B-B14F-4D97-AF65-F5344CB8AC3E}">
        <p14:creationId xmlns:p14="http://schemas.microsoft.com/office/powerpoint/2010/main" xmlns="" val="1688016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5" name="3 Dikdörtgen"/>
          <p:cNvSpPr/>
          <p:nvPr/>
        </p:nvSpPr>
        <p:spPr>
          <a:xfrm>
            <a:off x="458806" y="1519332"/>
            <a:ext cx="8234146" cy="3416320"/>
          </a:xfrm>
          <a:prstGeom prst="rect">
            <a:avLst/>
          </a:prstGeom>
        </p:spPr>
        <p:txBody>
          <a:bodyPr wrap="square">
            <a:spAutoFit/>
          </a:bodyPr>
          <a:lstStyle/>
          <a:p>
            <a:endParaRPr lang="tr-TR" sz="24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Hastalığa yer veya etnik köken eklemeyin, bu bir “</a:t>
            </a:r>
            <a:r>
              <a:rPr lang="tr-TR" sz="2400" dirty="0" err="1" smtClean="0">
                <a:latin typeface="Calibri" panose="020F0502020204030204" pitchFamily="34" charset="0"/>
                <a:cs typeface="Calibri" panose="020F0502020204030204" pitchFamily="34" charset="0"/>
              </a:rPr>
              <a:t>Wuhan</a:t>
            </a:r>
            <a:r>
              <a:rPr lang="tr-TR" sz="2400" dirty="0" smtClean="0">
                <a:latin typeface="Calibri" panose="020F0502020204030204" pitchFamily="34" charset="0"/>
                <a:cs typeface="Calibri" panose="020F0502020204030204" pitchFamily="34" charset="0"/>
              </a:rPr>
              <a:t> Virüsü”, “Çin Virüsü” veya “Asya Virüsü” değildir. “COVID-19 vakaları” ya da “kurbanları” demeyin. </a:t>
            </a:r>
          </a:p>
          <a:p>
            <a:pPr marL="342900" indent="-342900">
              <a:buFont typeface="Arial" pitchFamily="34" charset="0"/>
              <a:buChar char="•"/>
            </a:pPr>
            <a:endParaRPr lang="tr-TR" sz="24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Şu ifadeleri kullanın: “COVID-19 olan insanlar”, “COVID-19 nedeniyle tedavi gören insanlar”, “COVID-19’dan iyileşen insanlar” veya “COVID-19 bulaşması sonucu hayatını kaybeden insanlar. </a:t>
            </a:r>
            <a:endParaRPr lang="tr-TR" sz="2400" dirty="0">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26</a:t>
            </a:fld>
            <a:endParaRPr lang="tr-TR"/>
          </a:p>
        </p:txBody>
      </p:sp>
    </p:spTree>
    <p:extLst>
      <p:ext uri="{BB962C8B-B14F-4D97-AF65-F5344CB8AC3E}">
        <p14:creationId xmlns:p14="http://schemas.microsoft.com/office/powerpoint/2010/main" xmlns="" val="919231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p:nvPr/>
        </p:nvSpPr>
        <p:spPr>
          <a:xfrm>
            <a:off x="457666" y="1519332"/>
            <a:ext cx="7786742" cy="3416320"/>
          </a:xfrm>
          <a:prstGeom prst="rect">
            <a:avLst/>
          </a:prstGeom>
        </p:spPr>
        <p:txBody>
          <a:bodyPr wrap="square">
            <a:spAutoFit/>
          </a:bodyPr>
          <a:lstStyle/>
          <a:p>
            <a:endParaRPr lang="tr-TR" sz="24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“COVID-19 şüphelileri” ya da “şüpheli vakalar” demeyin. </a:t>
            </a:r>
          </a:p>
          <a:p>
            <a:pPr marL="342900" indent="-342900">
              <a:buFont typeface="Arial" pitchFamily="34" charset="0"/>
              <a:buChar char="•"/>
            </a:pPr>
            <a:endParaRPr lang="tr-TR" sz="2400" dirty="0" smtClean="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“COVID-19 muhtemel tanısı olan” insanlar ifadelerini kullanın. </a:t>
            </a:r>
          </a:p>
          <a:p>
            <a:pPr marL="342900" indent="-342900">
              <a:buFont typeface="Arial" pitchFamily="34" charset="0"/>
              <a:buChar char="•"/>
            </a:pPr>
            <a:endParaRPr lang="tr-TR" sz="24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 “COVID-19 bulaştıran”, “başkalarını </a:t>
            </a:r>
            <a:r>
              <a:rPr lang="tr-TR" sz="2400" dirty="0" err="1" smtClean="0">
                <a:latin typeface="Calibri" panose="020F0502020204030204" pitchFamily="34" charset="0"/>
                <a:cs typeface="Calibri" panose="020F0502020204030204" pitchFamily="34" charset="0"/>
              </a:rPr>
              <a:t>enfekte</a:t>
            </a:r>
            <a:r>
              <a:rPr lang="tr-TR" sz="2400" dirty="0" smtClean="0">
                <a:latin typeface="Calibri" panose="020F0502020204030204" pitchFamily="34" charset="0"/>
                <a:cs typeface="Calibri" panose="020F0502020204030204" pitchFamily="34" charset="0"/>
              </a:rPr>
              <a:t> eden” “virüsü yayan” gibi kasıtlı bulaştırmayı ima eden ve suçlayıcı ifadeleri kullanmayın. </a:t>
            </a:r>
          </a:p>
        </p:txBody>
      </p:sp>
      <p:sp>
        <p:nvSpPr>
          <p:cNvPr id="5"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27</a:t>
            </a:fld>
            <a:endParaRPr lang="tr-TR"/>
          </a:p>
        </p:txBody>
      </p:sp>
    </p:spTree>
    <p:extLst>
      <p:ext uri="{BB962C8B-B14F-4D97-AF65-F5344CB8AC3E}">
        <p14:creationId xmlns:p14="http://schemas.microsoft.com/office/powerpoint/2010/main" xmlns="" val="3863472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5" name="2 Dikdörtgen"/>
          <p:cNvSpPr/>
          <p:nvPr/>
        </p:nvSpPr>
        <p:spPr>
          <a:xfrm>
            <a:off x="539552" y="1531526"/>
            <a:ext cx="7786742" cy="3985706"/>
          </a:xfrm>
          <a:prstGeom prst="rect">
            <a:avLst/>
          </a:prstGeom>
        </p:spPr>
        <p:txBody>
          <a:bodyPr wrap="square">
            <a:spAutoFit/>
          </a:bodyPr>
          <a:lstStyle/>
          <a:p>
            <a:endParaRPr lang="tr-TR" sz="23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“COVID-19 olan" ya da “COVID-19 bulaşan” insanlar ifadelerini kullanın. </a:t>
            </a:r>
          </a:p>
          <a:p>
            <a:pPr marL="342900" indent="-342900">
              <a:buFont typeface="Arial" pitchFamily="34" charset="0"/>
              <a:buChar char="•"/>
            </a:pPr>
            <a:endParaRPr lang="tr-TR" sz="23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Teyit edilmemiş söylentileri tekrar etmekten ve “veba” ya da “kıyamet” gibi korku yaratan abartılı bir dilden kaçının. </a:t>
            </a:r>
          </a:p>
          <a:p>
            <a:pPr marL="342900" indent="-342900">
              <a:buFont typeface="Arial" pitchFamily="34" charset="0"/>
              <a:buChar char="•"/>
            </a:pPr>
            <a:endParaRPr lang="tr-TR" sz="23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300" dirty="0" smtClean="0">
                <a:latin typeface="Calibri" panose="020F0502020204030204" pitchFamily="34" charset="0"/>
                <a:cs typeface="Calibri" panose="020F0502020204030204" pitchFamily="34" charset="0"/>
              </a:rPr>
              <a:t>COVID-19 riskleri konusunu bilimsel veri ve en güncel resmi sağlık önerilerine dayanarak doğru biçimde ele alın. </a:t>
            </a:r>
          </a:p>
          <a:p>
            <a:endParaRPr lang="tr-TR" sz="2300" dirty="0">
              <a:latin typeface="Calibri" panose="020F0502020204030204" pitchFamily="34" charset="0"/>
              <a:cs typeface="Calibri" panose="020F0502020204030204" pitchFamily="34" charset="0"/>
            </a:endParaRPr>
          </a:p>
          <a:p>
            <a:endParaRPr lang="tr-TR" sz="2300" dirty="0">
              <a:latin typeface="Calibri" panose="020F0502020204030204" pitchFamily="34" charset="0"/>
              <a:cs typeface="Calibri" panose="020F0502020204030204" pitchFamily="34" charset="0"/>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28</a:t>
            </a:fld>
            <a:endParaRPr lang="tr-TR"/>
          </a:p>
        </p:txBody>
      </p:sp>
    </p:spTree>
    <p:extLst>
      <p:ext uri="{BB962C8B-B14F-4D97-AF65-F5344CB8AC3E}">
        <p14:creationId xmlns:p14="http://schemas.microsoft.com/office/powerpoint/2010/main" xmlns="" val="3437331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Dikdörtgen"/>
          <p:cNvSpPr/>
          <p:nvPr/>
        </p:nvSpPr>
        <p:spPr>
          <a:xfrm>
            <a:off x="635239" y="1879372"/>
            <a:ext cx="7715304" cy="3785652"/>
          </a:xfrm>
          <a:prstGeom prst="rect">
            <a:avLst/>
          </a:prstGeom>
        </p:spPr>
        <p:txBody>
          <a:bodyPr wrap="square">
            <a:spAutoFit/>
          </a:bodyPr>
          <a:lstStyle/>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Olumsuz mesajları ya da tehdit mesajlarını vurgulamayın veya üzerinde durmayın. </a:t>
            </a:r>
          </a:p>
          <a:p>
            <a:pPr marL="342900" indent="-342900">
              <a:buFont typeface="Arial" pitchFamily="34" charset="0"/>
              <a:buChar char="•"/>
            </a:pPr>
            <a:endParaRPr lang="tr-TR" sz="2400" dirty="0">
              <a:latin typeface="Calibri" panose="020F0502020204030204" pitchFamily="34" charset="0"/>
              <a:cs typeface="Calibri" panose="020F0502020204030204" pitchFamily="34" charset="0"/>
            </a:endParaRPr>
          </a:p>
          <a:p>
            <a:pPr marL="342900" indent="-342900">
              <a:buFont typeface="Arial" pitchFamily="34" charset="0"/>
              <a:buChar char="•"/>
            </a:pPr>
            <a:r>
              <a:rPr lang="tr-TR" sz="2400" dirty="0" smtClean="0">
                <a:latin typeface="Calibri" panose="020F0502020204030204" pitchFamily="34" charset="0"/>
                <a:cs typeface="Calibri" panose="020F0502020204030204" pitchFamily="34" charset="0"/>
              </a:rPr>
              <a:t>Olumlu ifadeler kullanın. Tedbir ve tedavilerin etkinliğini vurgulayın: Pek çok kişi bu hastalığın üstesinden gelecektir. Kendimizi, sevdiklerimizi ve en hassas olanları korumak için hepimizin uygulayabileceği  basit adımlar var gibi.</a:t>
            </a:r>
          </a:p>
          <a:p>
            <a:endParaRPr lang="tr-TR" sz="2400" dirty="0">
              <a:latin typeface="Calibri" panose="020F0502020204030204" pitchFamily="34" charset="0"/>
              <a:cs typeface="Calibri" panose="020F0502020204030204" pitchFamily="34" charset="0"/>
            </a:endParaRPr>
          </a:p>
          <a:p>
            <a:endParaRPr lang="tr-TR" sz="2400" dirty="0">
              <a:latin typeface="Calibri" panose="020F0502020204030204" pitchFamily="34" charset="0"/>
              <a:cs typeface="Calibri" panose="020F0502020204030204" pitchFamily="34" charset="0"/>
            </a:endParaRPr>
          </a:p>
        </p:txBody>
      </p:sp>
      <p:sp>
        <p:nvSpPr>
          <p:cNvPr id="5" name="Başlık 1"/>
          <p:cNvSpPr txBox="1">
            <a:spLocks/>
          </p:cNvSpPr>
          <p:nvPr/>
        </p:nvSpPr>
        <p:spPr>
          <a:xfrm>
            <a:off x="539552" y="35016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200" b="1" dirty="0" smtClean="0">
                <a:solidFill>
                  <a:schemeClr val="accent2">
                    <a:lumMod val="50000"/>
                  </a:schemeClr>
                </a:solidFill>
                <a:latin typeface="Calibri" panose="020F0502020204030204" pitchFamily="34" charset="0"/>
                <a:cs typeface="Calibri" panose="020F0502020204030204" pitchFamily="34" charset="0"/>
              </a:rPr>
              <a:t>HALKA ÖNERİLER: </a:t>
            </a:r>
            <a:endParaRPr lang="tr-TR" sz="3200" dirty="0">
              <a:solidFill>
                <a:schemeClr val="accent2">
                  <a:lumMod val="50000"/>
                </a:schemeClr>
              </a:solidFill>
              <a:latin typeface="Calibri" panose="020F0502020204030204" pitchFamily="34" charset="0"/>
              <a:cs typeface="Calibri" panose="020F0502020204030204" pitchFamily="34" charset="0"/>
            </a:endParaRPr>
          </a:p>
        </p:txBody>
      </p:sp>
      <p:sp>
        <p:nvSpPr>
          <p:cNvPr id="6" name="2 Alt Başlık"/>
          <p:cNvSpPr txBox="1">
            <a:spLocks/>
          </p:cNvSpPr>
          <p:nvPr/>
        </p:nvSpPr>
        <p:spPr>
          <a:xfrm>
            <a:off x="1214414" y="5715016"/>
            <a:ext cx="6705600" cy="685800"/>
          </a:xfrm>
          <a:prstGeom prst="rect">
            <a:avLst/>
          </a:prstGeom>
        </p:spPr>
        <p:txBody>
          <a:bodyPr vert="horz">
            <a:normAutofit/>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6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29</a:t>
            </a:fld>
            <a:endParaRPr lang="tr-TR"/>
          </a:p>
        </p:txBody>
      </p:sp>
      <p:sp>
        <p:nvSpPr>
          <p:cNvPr id="8" name="2 Alt Başlık"/>
          <p:cNvSpPr txBox="1">
            <a:spLocks/>
          </p:cNvSpPr>
          <p:nvPr/>
        </p:nvSpPr>
        <p:spPr>
          <a:xfrm>
            <a:off x="785786" y="5715016"/>
            <a:ext cx="6705600" cy="685800"/>
          </a:xfrm>
          <a:prstGeom prst="rect">
            <a:avLst/>
          </a:prstGeom>
        </p:spPr>
        <p:txBody>
          <a:bodyPr vert="horz">
            <a:normAutofit fontScale="85000" lnSpcReduction="20000"/>
          </a:bodyPr>
          <a:lstStyle/>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Kaynakça: Sağlık</a:t>
            </a:r>
            <a:r>
              <a:rPr kumimoji="0" lang="tr-TR" sz="2400" b="1" i="0" u="none" strike="noStrike" kern="1200" cap="none" spc="0" normalizeH="0" noProof="0" dirty="0" smtClean="0">
                <a:ln>
                  <a:noFill/>
                </a:ln>
                <a:solidFill>
                  <a:schemeClr val="accent5">
                    <a:lumMod val="75000"/>
                  </a:schemeClr>
                </a:solidFill>
                <a:effectLst/>
                <a:uLnTx/>
                <a:uFillTx/>
                <a:latin typeface="Calibri" pitchFamily="34" charset="0"/>
                <a:ea typeface="+mn-ea"/>
                <a:cs typeface="+mn-cs"/>
              </a:rPr>
              <a:t> Bakanlığı  internet Sitesi </a:t>
            </a:r>
            <a:endPar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endParaRPr>
          </a:p>
          <a:p>
            <a:pPr marL="320040" marR="0" lvl="0" indent="-320040" algn="ctr" defTabSz="914400" rtl="0" eaLnBrk="1" fontAlgn="auto" latinLnBrk="0" hangingPunct="1">
              <a:lnSpc>
                <a:spcPct val="100000"/>
              </a:lnSpc>
              <a:spcBef>
                <a:spcPts val="700"/>
              </a:spcBef>
              <a:spcAft>
                <a:spcPts val="0"/>
              </a:spcAft>
              <a:buClr>
                <a:schemeClr val="accent2"/>
              </a:buClr>
              <a:buSzPct val="60000"/>
              <a:tabLst/>
              <a:defRPr/>
            </a:pPr>
            <a:r>
              <a:rPr kumimoji="0" lang="tr-TR" sz="2400" b="1" i="0" u="none" strike="noStrike" kern="1200" cap="none" spc="0" normalizeH="0" baseline="0" noProof="0" dirty="0" smtClean="0">
                <a:ln>
                  <a:noFill/>
                </a:ln>
                <a:solidFill>
                  <a:schemeClr val="accent5">
                    <a:lumMod val="75000"/>
                  </a:schemeClr>
                </a:solidFill>
                <a:effectLst/>
                <a:uLnTx/>
                <a:uFillTx/>
                <a:latin typeface="Calibri" pitchFamily="34" charset="0"/>
                <a:ea typeface="+mn-ea"/>
                <a:cs typeface="+mn-cs"/>
              </a:rPr>
              <a:t>            Türkiye Psikiyatri Derneği  İnternet Sitesi</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41823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813520"/>
            <a:ext cx="8153400" cy="4495800"/>
          </a:xfrm>
        </p:spPr>
        <p:txBody>
          <a:bodyPr>
            <a:normAutofit/>
          </a:bodyPr>
          <a:lstStyle/>
          <a:p>
            <a:r>
              <a:rPr lang="tr-TR" sz="2400" dirty="0">
                <a:latin typeface="Calibri" panose="020F0502020204030204" pitchFamily="34" charset="0"/>
                <a:cs typeface="Calibri" panose="020F0502020204030204" pitchFamily="34" charset="0"/>
              </a:rPr>
              <a:t>Özellikle bulaşıcı hastalıklarda, hastalıkla ilişkilendirilen bir bağlantı nedeniyle insanlar damgalanır, gerçekçi olmayan ya da gerçeğin çarpıtıldığı bilgilerle basmakalıp düşünceler dolaşıma girer ve hedefteki insanlar ayrımcılığa maruz kalır. Daha önceden ayrımcılığa maruz kalan gruplar ise salgın dönemlerinde damgalamanın hedefinde yer alabilir; beyaz ırktan olmayanlar, yaşlılar, mülteciler, eğitim düzeyi düşük olanlar, yoksullar vb. </a:t>
            </a:r>
          </a:p>
          <a:p>
            <a:endParaRPr lang="tr-TR" sz="2400" dirty="0"/>
          </a:p>
        </p:txBody>
      </p:sp>
      <p:sp>
        <p:nvSpPr>
          <p:cNvPr id="4" name="Başlık 1"/>
          <p:cNvSpPr txBox="1">
            <a:spLocks/>
          </p:cNvSpPr>
          <p:nvPr/>
        </p:nvSpPr>
        <p:spPr>
          <a:xfrm>
            <a:off x="511260"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600" b="1" smtClean="0">
                <a:solidFill>
                  <a:schemeClr val="accent2">
                    <a:lumMod val="50000"/>
                  </a:schemeClr>
                </a:solidFill>
                <a:latin typeface="Calibri" panose="020F0502020204030204" pitchFamily="34" charset="0"/>
                <a:cs typeface="Calibri" panose="020F0502020204030204" pitchFamily="34" charset="0"/>
              </a:rPr>
              <a:t>COVID-19 ve DAMGALAMA</a:t>
            </a:r>
            <a:endParaRPr lang="tr-TR" sz="3600" dirty="0">
              <a:solidFill>
                <a:schemeClr val="accent2">
                  <a:lumMod val="50000"/>
                </a:schemeClr>
              </a:solidFill>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3</a:t>
            </a:fld>
            <a:endParaRPr lang="tr-TR"/>
          </a:p>
        </p:txBody>
      </p:sp>
    </p:spTree>
    <p:extLst>
      <p:ext uri="{BB962C8B-B14F-4D97-AF65-F5344CB8AC3E}">
        <p14:creationId xmlns:p14="http://schemas.microsoft.com/office/powerpoint/2010/main" xmlns="" val="1446452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153400" cy="990600"/>
          </a:xfrm>
        </p:spPr>
        <p:txBody>
          <a:bodyPr>
            <a:normAutofit/>
          </a:bodyPr>
          <a:lstStyle/>
          <a:p>
            <a:pPr algn="ctr"/>
            <a:r>
              <a:rPr lang="tr-TR" sz="3600" b="1" dirty="0" smtClean="0">
                <a:solidFill>
                  <a:schemeClr val="accent2">
                    <a:lumMod val="50000"/>
                  </a:schemeClr>
                </a:solidFill>
                <a:latin typeface="Calibri" panose="020F0502020204030204" pitchFamily="34" charset="0"/>
                <a:cs typeface="Calibri" panose="020F0502020204030204" pitchFamily="34" charset="0"/>
              </a:rPr>
              <a:t>DAMGALAMA, SALGINLAR, COVID-19</a:t>
            </a:r>
            <a:endParaRPr lang="tr-TR" sz="3600" dirty="0">
              <a:solidFill>
                <a:schemeClr val="accent2">
                  <a:lumMod val="50000"/>
                </a:schemeClr>
              </a:solidFill>
              <a:latin typeface="Calibri" panose="020F0502020204030204" pitchFamily="34" charset="0"/>
              <a:cs typeface="Calibri" panose="020F0502020204030204" pitchFamily="34" charset="0"/>
            </a:endParaRPr>
          </a:p>
        </p:txBody>
      </p:sp>
      <p:sp>
        <p:nvSpPr>
          <p:cNvPr id="4" name="3 İçerik Yer Tutucusu"/>
          <p:cNvSpPr>
            <a:spLocks noGrp="1"/>
          </p:cNvSpPr>
          <p:nvPr>
            <p:ph sz="quarter" idx="1"/>
          </p:nvPr>
        </p:nvSpPr>
        <p:spPr>
          <a:xfrm>
            <a:off x="467544" y="1196752"/>
            <a:ext cx="8153400" cy="3367589"/>
          </a:xfrm>
          <a:prstGeom prst="rect">
            <a:avLst/>
          </a:prstGeom>
        </p:spPr>
        <p:txBody>
          <a:bodyPr wrap="square">
            <a:spAutoFit/>
          </a:bodyPr>
          <a:lstStyle/>
          <a:p>
            <a:endParaRPr lang="tr-TR" sz="2300" dirty="0" smtClean="0">
              <a:latin typeface="Calibri" panose="020F0502020204030204" pitchFamily="34" charset="0"/>
              <a:cs typeface="Calibri" panose="020F0502020204030204" pitchFamily="34" charset="0"/>
            </a:endParaRPr>
          </a:p>
          <a:p>
            <a:r>
              <a:rPr lang="tr-TR" sz="2300" dirty="0" smtClean="0">
                <a:latin typeface="Calibri" panose="020F0502020204030204" pitchFamily="34" charset="0"/>
                <a:cs typeface="Calibri" panose="020F0502020204030204" pitchFamily="34" charset="0"/>
              </a:rPr>
              <a:t>Salgın hastalıklar tarih boyunca, hastalığa yakalananların, hastalanma olasılığı yüksek olanların, yöneticilerin ve sağlık </a:t>
            </a:r>
            <a:r>
              <a:rPr lang="tr-TR" sz="2300" dirty="0">
                <a:latin typeface="Calibri" panose="020F0502020204030204" pitchFamily="34" charset="0"/>
                <a:cs typeface="Calibri" panose="020F0502020204030204" pitchFamily="34" charset="0"/>
              </a:rPr>
              <a:t>ç</a:t>
            </a:r>
            <a:r>
              <a:rPr lang="tr-TR" sz="2300" dirty="0" smtClean="0">
                <a:latin typeface="Calibri" panose="020F0502020204030204" pitchFamily="34" charset="0"/>
                <a:cs typeface="Calibri" panose="020F0502020204030204" pitchFamily="34" charset="0"/>
              </a:rPr>
              <a:t>alışanlarının damgalanmasına yol açmıştır. COVİD-19 salgınının başladığı günlerde Asyalılara, özellikle de </a:t>
            </a:r>
            <a:r>
              <a:rPr lang="tr-TR" sz="2300" dirty="0">
                <a:latin typeface="Calibri" panose="020F0502020204030204" pitchFamily="34" charset="0"/>
                <a:cs typeface="Calibri" panose="020F0502020204030204" pitchFamily="34" charset="0"/>
              </a:rPr>
              <a:t>Ç</a:t>
            </a:r>
            <a:r>
              <a:rPr lang="tr-TR" sz="2300" dirty="0" smtClean="0">
                <a:latin typeface="Calibri" panose="020F0502020204030204" pitchFamily="34" charset="0"/>
                <a:cs typeface="Calibri" panose="020F0502020204030204" pitchFamily="34" charset="0"/>
              </a:rPr>
              <a:t>inlilere yönelen ayrımcı </a:t>
            </a:r>
            <a:r>
              <a:rPr lang="tr-TR" sz="2300" dirty="0">
                <a:latin typeface="Calibri" panose="020F0502020204030204" pitchFamily="34" charset="0"/>
                <a:cs typeface="Calibri" panose="020F0502020204030204" pitchFamily="34" charset="0"/>
              </a:rPr>
              <a:t>,</a:t>
            </a:r>
            <a:r>
              <a:rPr lang="tr-TR" sz="2300" dirty="0" smtClean="0">
                <a:latin typeface="Calibri" panose="020F0502020204030204" pitchFamily="34" charset="0"/>
                <a:cs typeface="Calibri" panose="020F0502020204030204" pitchFamily="34" charset="0"/>
              </a:rPr>
              <a:t> damgalayıcı söylem ve davranışlar hastalığın dünya </a:t>
            </a:r>
            <a:r>
              <a:rPr lang="tr-TR" sz="2300" dirty="0">
                <a:latin typeface="Calibri" panose="020F0502020204030204" pitchFamily="34" charset="0"/>
                <a:cs typeface="Calibri" panose="020F0502020204030204" pitchFamily="34" charset="0"/>
              </a:rPr>
              <a:t>ç</a:t>
            </a:r>
            <a:r>
              <a:rPr lang="tr-TR" sz="2300" dirty="0" smtClean="0">
                <a:latin typeface="Calibri" panose="020F0502020204030204" pitchFamily="34" charset="0"/>
                <a:cs typeface="Calibri" panose="020F0502020204030204" pitchFamily="34" charset="0"/>
              </a:rPr>
              <a:t>apında yaygınlaşması ile yaşlılar, seyahat edenler, sağlık çalışanları, hastalananlar ve yakınları başta olmak </a:t>
            </a:r>
            <a:r>
              <a:rPr lang="tr-TR" sz="2300" dirty="0">
                <a:latin typeface="Calibri" panose="020F0502020204030204" pitchFamily="34" charset="0"/>
                <a:cs typeface="Calibri" panose="020F0502020204030204" pitchFamily="34" charset="0"/>
              </a:rPr>
              <a:t>ü</a:t>
            </a:r>
            <a:r>
              <a:rPr lang="tr-TR" sz="2300" dirty="0" smtClean="0">
                <a:latin typeface="Calibri" panose="020F0502020204030204" pitchFamily="34" charset="0"/>
                <a:cs typeface="Calibri" panose="020F0502020204030204" pitchFamily="34" charset="0"/>
              </a:rPr>
              <a:t>zere birçok kişiyi/grubu hedef almıştır. </a:t>
            </a:r>
            <a:endParaRPr lang="tr-TR" sz="2300" dirty="0">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4</a:t>
            </a:fld>
            <a:endParaRPr lang="tr-TR"/>
          </a:p>
        </p:txBody>
      </p:sp>
    </p:spTree>
    <p:extLst>
      <p:ext uri="{BB962C8B-B14F-4D97-AF65-F5344CB8AC3E}">
        <p14:creationId xmlns:p14="http://schemas.microsoft.com/office/powerpoint/2010/main" xmlns="" val="3683080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2648" y="1741512"/>
            <a:ext cx="8153400" cy="4495800"/>
          </a:xfrm>
        </p:spPr>
        <p:txBody>
          <a:bodyPr>
            <a:normAutofit/>
          </a:bodyPr>
          <a:lstStyle/>
          <a:p>
            <a:r>
              <a:rPr lang="tr-TR" sz="2400" dirty="0" smtClean="0">
                <a:latin typeface="Calibri" panose="020F0502020204030204" pitchFamily="34" charset="0"/>
                <a:cs typeface="Calibri" panose="020F0502020204030204" pitchFamily="34" charset="0"/>
              </a:rPr>
              <a:t>Salgının </a:t>
            </a:r>
            <a:r>
              <a:rPr lang="tr-TR" sz="2400" dirty="0">
                <a:latin typeface="Calibri" panose="020F0502020204030204" pitchFamily="34" charset="0"/>
                <a:cs typeface="Calibri" panose="020F0502020204030204" pitchFamily="34" charset="0"/>
              </a:rPr>
              <a:t>ilk günlerinden itibaren çeşitli etnik grupların ve ırkların hastalıktan etkilenip etkilenmeyeceğine dair ayrımcı söylemler, hurafeler ve asılsız bilgiler medya ve sosyal medyada salgından daha hızlı yayılmıştır. Hastalığın ortaya çıkışına dair komplo teorileri de ayrımcılığı güçlendirecek şekilde bazı devletleri hedef almaktadır.</a:t>
            </a:r>
          </a:p>
          <a:p>
            <a:endParaRPr lang="tr-TR" sz="2400" dirty="0"/>
          </a:p>
        </p:txBody>
      </p:sp>
      <p:sp>
        <p:nvSpPr>
          <p:cNvPr id="4" name="Başlık 1"/>
          <p:cNvSpPr txBox="1">
            <a:spLocks/>
          </p:cNvSpPr>
          <p:nvPr/>
        </p:nvSpPr>
        <p:spPr>
          <a:xfrm>
            <a:off x="539552"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600" b="1" smtClean="0">
                <a:solidFill>
                  <a:schemeClr val="accent2">
                    <a:lumMod val="50000"/>
                  </a:schemeClr>
                </a:solidFill>
                <a:latin typeface="Calibri" panose="020F0502020204030204" pitchFamily="34" charset="0"/>
                <a:cs typeface="Calibri" panose="020F0502020204030204" pitchFamily="34" charset="0"/>
              </a:rPr>
              <a:t>DAMGALAMA, SALGINLAR, COVID-19</a:t>
            </a:r>
            <a:endParaRPr lang="tr-TR" sz="3600" dirty="0">
              <a:solidFill>
                <a:schemeClr val="accent2">
                  <a:lumMod val="50000"/>
                </a:schemeClr>
              </a:solidFill>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5</a:t>
            </a:fld>
            <a:endParaRPr lang="tr-TR"/>
          </a:p>
        </p:txBody>
      </p:sp>
    </p:spTree>
    <p:extLst>
      <p:ext uri="{BB962C8B-B14F-4D97-AF65-F5344CB8AC3E}">
        <p14:creationId xmlns:p14="http://schemas.microsoft.com/office/powerpoint/2010/main" xmlns="" val="213018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60648"/>
            <a:ext cx="8153400" cy="990600"/>
          </a:xfrm>
        </p:spPr>
        <p:txBody>
          <a:bodyPr>
            <a:normAutofit/>
          </a:bodyPr>
          <a:lstStyle/>
          <a:p>
            <a:pPr algn="ctr"/>
            <a:r>
              <a:rPr lang="tr-TR" sz="3600" b="1" dirty="0" smtClean="0">
                <a:solidFill>
                  <a:schemeClr val="accent2">
                    <a:lumMod val="50000"/>
                  </a:schemeClr>
                </a:solidFill>
                <a:latin typeface="Calibri" panose="020F0502020204030204" pitchFamily="34" charset="0"/>
                <a:cs typeface="Calibri" panose="020F0502020204030204" pitchFamily="34" charset="0"/>
              </a:rPr>
              <a:t>DAMGALANANLAR NE YAŞAR?</a:t>
            </a:r>
            <a:endParaRPr lang="tr-TR" sz="3600" dirty="0">
              <a:solidFill>
                <a:schemeClr val="accent2">
                  <a:lumMod val="50000"/>
                </a:schemeClr>
              </a:solidFill>
            </a:endParaRPr>
          </a:p>
        </p:txBody>
      </p:sp>
      <p:sp>
        <p:nvSpPr>
          <p:cNvPr id="4" name="3 İçerik Yer Tutucusu"/>
          <p:cNvSpPr>
            <a:spLocks noGrp="1"/>
          </p:cNvSpPr>
          <p:nvPr>
            <p:ph sz="quarter" idx="1"/>
          </p:nvPr>
        </p:nvSpPr>
        <p:spPr>
          <a:xfrm>
            <a:off x="523056" y="1484784"/>
            <a:ext cx="8153400" cy="5152693"/>
          </a:xfrm>
          <a:prstGeom prst="rect">
            <a:avLst/>
          </a:prstGeom>
        </p:spPr>
        <p:txBody>
          <a:bodyPr wrap="square">
            <a:spAutoFit/>
          </a:bodyPr>
          <a:lstStyle/>
          <a:p>
            <a:endParaRPr lang="tr-TR" sz="2400" b="1"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Damgalamanın en acı ve yıkıcı etkisi, kişiler artık bağlı hissettikleri toplumun bir </a:t>
            </a:r>
            <a:r>
              <a:rPr lang="tr-TR" sz="2400" dirty="0">
                <a:latin typeface="Calibri" panose="020F0502020204030204" pitchFamily="34" charset="0"/>
                <a:cs typeface="Calibri" panose="020F0502020204030204" pitchFamily="34" charset="0"/>
              </a:rPr>
              <a:t>ü</a:t>
            </a:r>
            <a:r>
              <a:rPr lang="tr-TR" sz="2400" dirty="0" smtClean="0">
                <a:latin typeface="Calibri" panose="020F0502020204030204" pitchFamily="34" charset="0"/>
                <a:cs typeface="Calibri" panose="020F0502020204030204" pitchFamily="34" charset="0"/>
              </a:rPr>
              <a:t>yesi olmadıklarını düşünmeleridir.</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Toplumun dışlayıcı tutumuyla kişi giderek </a:t>
            </a:r>
            <a:r>
              <a:rPr lang="tr-TR" sz="2400" u="sng" dirty="0" smtClean="0">
                <a:latin typeface="Calibri" panose="020F0502020204030204" pitchFamily="34" charset="0"/>
                <a:cs typeface="Calibri" panose="020F0502020204030204" pitchFamily="34" charset="0"/>
              </a:rPr>
              <a:t>kendisini yalnız hisseder ve çevresinden uzaklaşarak içine kapanır.</a:t>
            </a:r>
          </a:p>
          <a:p>
            <a:endParaRPr lang="tr-TR" sz="2400" b="1" dirty="0" smtClean="0">
              <a:latin typeface="Calibri" panose="020F0502020204030204" pitchFamily="34" charset="0"/>
              <a:cs typeface="Calibri" panose="020F0502020204030204" pitchFamily="34" charset="0"/>
            </a:endParaRPr>
          </a:p>
          <a:p>
            <a:r>
              <a:rPr lang="tr-TR" sz="2400" u="sng" dirty="0" smtClean="0">
                <a:latin typeface="Calibri" panose="020F0502020204030204" pitchFamily="34" charset="0"/>
                <a:cs typeface="Calibri" panose="020F0502020204030204" pitchFamily="34" charset="0"/>
              </a:rPr>
              <a:t>Kaygı belirtileri, sosyal içe çekilme, karamsarlık, umutsuzluk, yetersizlik, çaresizlik, suçluluk gibi düşünceler ruhsal hastalıkları tetikleyebilir.</a:t>
            </a:r>
          </a:p>
          <a:p>
            <a:endParaRPr lang="tr-TR" sz="2400" b="1" dirty="0" smtClean="0">
              <a:latin typeface="Calibri" panose="020F0502020204030204" pitchFamily="34" charset="0"/>
              <a:cs typeface="Calibri" panose="020F0502020204030204" pitchFamily="34" charset="0"/>
            </a:endParaRPr>
          </a:p>
          <a:p>
            <a:endParaRPr lang="tr-TR" sz="2400" dirty="0" smtClean="0">
              <a:latin typeface="Calibri" panose="020F0502020204030204" pitchFamily="34" charset="0"/>
              <a:cs typeface="Calibri" panose="020F0502020204030204" pitchFamily="34" charset="0"/>
            </a:endParaRPr>
          </a:p>
        </p:txBody>
      </p:sp>
      <p:sp>
        <p:nvSpPr>
          <p:cNvPr id="5" name="4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6</a:t>
            </a:fld>
            <a:endParaRPr lang="tr-TR"/>
          </a:p>
        </p:txBody>
      </p:sp>
    </p:spTree>
    <p:extLst>
      <p:ext uri="{BB962C8B-B14F-4D97-AF65-F5344CB8AC3E}">
        <p14:creationId xmlns:p14="http://schemas.microsoft.com/office/powerpoint/2010/main" xmlns="" val="137890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quarter" idx="1"/>
          </p:nvPr>
        </p:nvSpPr>
        <p:spPr>
          <a:xfrm>
            <a:off x="467544" y="1867952"/>
            <a:ext cx="8153400" cy="2857192"/>
          </a:xfrm>
          <a:prstGeom prst="rect">
            <a:avLst/>
          </a:prstGeom>
        </p:spPr>
        <p:txBody>
          <a:bodyPr wrap="square">
            <a:spAutoFit/>
          </a:bodyPr>
          <a:lstStyle/>
          <a:p>
            <a:r>
              <a:rPr lang="tr-TR" sz="2400" dirty="0" smtClean="0">
                <a:latin typeface="Calibri" panose="020F0502020204030204" pitchFamily="34" charset="0"/>
                <a:cs typeface="Calibri" panose="020F0502020204030204" pitchFamily="34" charset="0"/>
              </a:rPr>
              <a:t>Damgalanma yaşayanların büyük bir kısmı bu </a:t>
            </a:r>
            <a:r>
              <a:rPr lang="tr-TR" sz="2400" dirty="0">
                <a:latin typeface="Calibri" panose="020F0502020204030204" pitchFamily="34" charset="0"/>
                <a:cs typeface="Calibri" panose="020F0502020204030204" pitchFamily="34" charset="0"/>
              </a:rPr>
              <a:t>ö</a:t>
            </a:r>
            <a:r>
              <a:rPr lang="tr-TR" sz="2400" dirty="0" smtClean="0">
                <a:latin typeface="Calibri" panose="020F0502020204030204" pitchFamily="34" charset="0"/>
                <a:cs typeface="Calibri" panose="020F0502020204030204" pitchFamily="34" charset="0"/>
              </a:rPr>
              <a:t>nyargılı, basmakalıp düşünceleri kendileri de benimser.</a:t>
            </a:r>
          </a:p>
          <a:p>
            <a:endParaRPr lang="tr-TR" sz="2400" dirty="0" smtClean="0">
              <a:latin typeface="Calibri" panose="020F0502020204030204" pitchFamily="34" charset="0"/>
              <a:cs typeface="Calibri" panose="020F0502020204030204" pitchFamily="34" charset="0"/>
            </a:endParaRPr>
          </a:p>
          <a:p>
            <a:r>
              <a:rPr lang="tr-TR" sz="2400" dirty="0" smtClean="0">
                <a:latin typeface="Calibri" panose="020F0502020204030204" pitchFamily="34" charset="0"/>
                <a:cs typeface="Calibri" panose="020F0502020204030204" pitchFamily="34" charset="0"/>
              </a:rPr>
              <a:t>Karamsarlık, </a:t>
            </a:r>
            <a:r>
              <a:rPr lang="tr-TR" sz="2400" dirty="0">
                <a:latin typeface="Calibri" panose="020F0502020204030204" pitchFamily="34" charset="0"/>
                <a:cs typeface="Calibri" panose="020F0502020204030204" pitchFamily="34" charset="0"/>
              </a:rPr>
              <a:t>ü</a:t>
            </a:r>
            <a:r>
              <a:rPr lang="tr-TR" sz="2400" dirty="0" smtClean="0">
                <a:latin typeface="Calibri" panose="020F0502020204030204" pitchFamily="34" charset="0"/>
                <a:cs typeface="Calibri" panose="020F0502020204030204" pitchFamily="34" charset="0"/>
              </a:rPr>
              <a:t>mitsizlik, güçsüzlük gibi duyguların yanı sıra bunu hak ettiğini düşünerek suçluluk ve utanma, gelecekle ilgili kaygılar ve korkular, kendisine veya </a:t>
            </a:r>
            <a:r>
              <a:rPr lang="tr-TR" sz="2400" dirty="0">
                <a:latin typeface="Calibri" panose="020F0502020204030204" pitchFamily="34" charset="0"/>
                <a:cs typeface="Calibri" panose="020F0502020204030204" pitchFamily="34" charset="0"/>
              </a:rPr>
              <a:t>ç</a:t>
            </a:r>
            <a:r>
              <a:rPr lang="tr-TR" sz="2400" dirty="0" smtClean="0">
                <a:latin typeface="Calibri" panose="020F0502020204030204" pitchFamily="34" charset="0"/>
                <a:cs typeface="Calibri" panose="020F0502020204030204" pitchFamily="34" charset="0"/>
              </a:rPr>
              <a:t>evresindekilere yoğun </a:t>
            </a:r>
            <a:r>
              <a:rPr lang="tr-TR" sz="2400" dirty="0">
                <a:latin typeface="Calibri" panose="020F0502020204030204" pitchFamily="34" charset="0"/>
                <a:cs typeface="Calibri" panose="020F0502020204030204" pitchFamily="34" charset="0"/>
              </a:rPr>
              <a:t>ö</a:t>
            </a:r>
            <a:r>
              <a:rPr lang="tr-TR" sz="2400" dirty="0" smtClean="0">
                <a:latin typeface="Calibri" panose="020F0502020204030204" pitchFamily="34" charset="0"/>
                <a:cs typeface="Calibri" panose="020F0502020204030204" pitchFamily="34" charset="0"/>
              </a:rPr>
              <a:t>fke ve zarar verme isteği hissedebilir.</a:t>
            </a:r>
          </a:p>
        </p:txBody>
      </p:sp>
      <p:sp>
        <p:nvSpPr>
          <p:cNvPr id="5" name="Başlık 1"/>
          <p:cNvSpPr txBox="1">
            <a:spLocks/>
          </p:cNvSpPr>
          <p:nvPr/>
        </p:nvSpPr>
        <p:spPr>
          <a:xfrm>
            <a:off x="539552" y="260648"/>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600" b="1" dirty="0" smtClean="0">
                <a:solidFill>
                  <a:schemeClr val="accent2">
                    <a:lumMod val="50000"/>
                  </a:schemeClr>
                </a:solidFill>
                <a:latin typeface="Calibri" panose="020F0502020204030204" pitchFamily="34" charset="0"/>
                <a:cs typeface="Calibri" panose="020F0502020204030204" pitchFamily="34" charset="0"/>
              </a:rPr>
              <a:t>DAMGALANANLAR NE YAŞAR?</a:t>
            </a:r>
            <a:endParaRPr lang="tr-TR" sz="3600" dirty="0">
              <a:solidFill>
                <a:schemeClr val="accent2">
                  <a:lumMod val="50000"/>
                </a:schemeClr>
              </a:solidFill>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04248" y="4509120"/>
            <a:ext cx="1944216" cy="1944216"/>
          </a:xfrm>
          <a:prstGeom prst="rect">
            <a:avLst/>
          </a:prstGeom>
        </p:spPr>
      </p:pic>
      <p:sp>
        <p:nvSpPr>
          <p:cNvPr id="7" name="6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7</a:t>
            </a:fld>
            <a:endParaRPr lang="tr-TR"/>
          </a:p>
        </p:txBody>
      </p:sp>
    </p:spTree>
    <p:extLst>
      <p:ext uri="{BB962C8B-B14F-4D97-AF65-F5344CB8AC3E}">
        <p14:creationId xmlns:p14="http://schemas.microsoft.com/office/powerpoint/2010/main" xmlns="" val="4058680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3056" y="332656"/>
            <a:ext cx="8153400" cy="990600"/>
          </a:xfrm>
        </p:spPr>
        <p:txBody>
          <a:bodyPr>
            <a:normAutofit/>
          </a:bodyPr>
          <a:lstStyle/>
          <a:p>
            <a:pPr algn="ctr"/>
            <a:r>
              <a:rPr lang="tr-TR" sz="3600" b="1" dirty="0" smtClean="0">
                <a:solidFill>
                  <a:schemeClr val="accent2">
                    <a:lumMod val="50000"/>
                  </a:schemeClr>
                </a:solidFill>
                <a:latin typeface="Calibri" panose="020F0502020204030204" pitchFamily="34" charset="0"/>
                <a:cs typeface="Calibri" panose="020F0502020204030204" pitchFamily="34" charset="0"/>
              </a:rPr>
              <a:t>DAMGALANMANIN MALİYETİ</a:t>
            </a:r>
            <a:endParaRPr lang="tr-TR" sz="3600" dirty="0">
              <a:solidFill>
                <a:schemeClr val="accent2">
                  <a:lumMod val="50000"/>
                </a:schemeClr>
              </a:solidFill>
            </a:endParaRPr>
          </a:p>
        </p:txBody>
      </p:sp>
      <p:sp>
        <p:nvSpPr>
          <p:cNvPr id="4" name="3 İçerik Yer Tutucusu"/>
          <p:cNvSpPr>
            <a:spLocks noGrp="1"/>
          </p:cNvSpPr>
          <p:nvPr>
            <p:ph sz="quarter" idx="1"/>
          </p:nvPr>
        </p:nvSpPr>
        <p:spPr>
          <a:xfrm>
            <a:off x="467544" y="1340768"/>
            <a:ext cx="8153400" cy="3775393"/>
          </a:xfrm>
          <a:prstGeom prst="rect">
            <a:avLst/>
          </a:prstGeom>
        </p:spPr>
        <p:txBody>
          <a:bodyPr wrap="square">
            <a:spAutoFit/>
          </a:bodyPr>
          <a:lstStyle/>
          <a:p>
            <a:pPr>
              <a:buSzPct val="82000"/>
              <a:buFont typeface="Wingdings" panose="05000000000000000000" pitchFamily="2" charset="2"/>
              <a:buChar char="§"/>
            </a:pPr>
            <a:endParaRPr lang="tr-TR" sz="2400" b="1" dirty="0">
              <a:latin typeface="Calibri" panose="020F0502020204030204" pitchFamily="34" charset="0"/>
              <a:cs typeface="Calibri" panose="020F0502020204030204" pitchFamily="34" charset="0"/>
            </a:endParaRPr>
          </a:p>
          <a:p>
            <a:pPr>
              <a:buSzPct val="82000"/>
              <a:buFont typeface="Wingdings" panose="05000000000000000000" pitchFamily="2" charset="2"/>
              <a:buChar char="§"/>
            </a:pPr>
            <a:r>
              <a:rPr lang="tr-TR" sz="2400" dirty="0" smtClean="0">
                <a:latin typeface="Calibri" panose="020F0502020204030204" pitchFamily="34" charset="0"/>
                <a:cs typeface="Calibri" panose="020F0502020204030204" pitchFamily="34" charset="0"/>
              </a:rPr>
              <a:t>İnsanlar </a:t>
            </a:r>
            <a:r>
              <a:rPr lang="tr-TR" sz="2400" dirty="0">
                <a:latin typeface="Calibri" panose="020F0502020204030204" pitchFamily="34" charset="0"/>
                <a:cs typeface="Calibri" panose="020F0502020204030204" pitchFamily="34" charset="0"/>
              </a:rPr>
              <a:t>ayrımcılığa maruz kalmaktan sakınmak </a:t>
            </a:r>
            <a:r>
              <a:rPr lang="tr-TR" sz="2400" dirty="0" smtClean="0">
                <a:latin typeface="Calibri" panose="020F0502020204030204" pitchFamily="34" charset="0"/>
                <a:cs typeface="Calibri" panose="020F0502020204030204" pitchFamily="34" charset="0"/>
              </a:rPr>
              <a:t>için</a:t>
            </a:r>
            <a:r>
              <a:rPr lang="tr-TR" sz="2400" dirty="0">
                <a:latin typeface="Calibri" panose="020F0502020204030204" pitchFamily="34" charset="0"/>
                <a:cs typeface="Calibri" panose="020F0502020204030204" pitchFamily="34" charset="0"/>
              </a:rPr>
              <a:t>, hastalığı inkar edebilir ya </a:t>
            </a:r>
            <a:r>
              <a:rPr lang="tr-TR" sz="2400" dirty="0" smtClean="0">
                <a:latin typeface="Calibri" panose="020F0502020204030204" pitchFamily="34" charset="0"/>
                <a:cs typeface="Calibri" panose="020F0502020204030204" pitchFamily="34" charset="0"/>
              </a:rPr>
              <a:t>da gizleyebilir.</a:t>
            </a:r>
          </a:p>
          <a:p>
            <a:pPr>
              <a:buSzPct val="82000"/>
              <a:buFont typeface="Wingdings" panose="05000000000000000000" pitchFamily="2" charset="2"/>
              <a:buChar char="§"/>
            </a:pPr>
            <a:endParaRPr lang="tr-TR" sz="2400" dirty="0">
              <a:latin typeface="Calibri" panose="020F0502020204030204" pitchFamily="34" charset="0"/>
              <a:cs typeface="Calibri" panose="020F0502020204030204" pitchFamily="34" charset="0"/>
            </a:endParaRPr>
          </a:p>
          <a:p>
            <a:pPr>
              <a:buSzPct val="82000"/>
              <a:buFont typeface="Wingdings" panose="05000000000000000000" pitchFamily="2" charset="2"/>
              <a:buChar char="§"/>
            </a:pPr>
            <a:r>
              <a:rPr lang="tr-TR" sz="2400" dirty="0" smtClean="0">
                <a:latin typeface="Calibri" panose="020F0502020204030204" pitchFamily="34" charset="0"/>
                <a:cs typeface="Calibri" panose="020F0502020204030204" pitchFamily="34" charset="0"/>
              </a:rPr>
              <a:t>Damgalanma </a:t>
            </a:r>
            <a:r>
              <a:rPr lang="tr-TR" sz="2400" dirty="0">
                <a:latin typeface="Calibri" panose="020F0502020204030204" pitchFamily="34" charset="0"/>
                <a:cs typeface="Calibri" panose="020F0502020204030204" pitchFamily="34" charset="0"/>
              </a:rPr>
              <a:t>hastalıkla ilgili yeterli ve doğru bilgiye ulaşmanın </a:t>
            </a:r>
            <a:r>
              <a:rPr lang="tr-TR" sz="2400" dirty="0" smtClean="0">
                <a:latin typeface="Calibri" panose="020F0502020204030204" pitchFamily="34" charset="0"/>
                <a:cs typeface="Calibri" panose="020F0502020204030204" pitchFamily="34" charset="0"/>
              </a:rPr>
              <a:t>önüne geçerek kişinin </a:t>
            </a:r>
            <a:r>
              <a:rPr lang="tr-TR" sz="2400" dirty="0">
                <a:latin typeface="Calibri" panose="020F0502020204030204" pitchFamily="34" charset="0"/>
                <a:cs typeface="Calibri" panose="020F0502020204030204" pitchFamily="34" charset="0"/>
              </a:rPr>
              <a:t>kaygılarını arttırabilir. İnsanlar sağlık hizmetlerine hemen </a:t>
            </a:r>
            <a:r>
              <a:rPr lang="tr-TR" sz="2400" dirty="0" smtClean="0">
                <a:latin typeface="Calibri" panose="020F0502020204030204" pitchFamily="34" charset="0"/>
                <a:cs typeface="Calibri" panose="020F0502020204030204" pitchFamily="34" charset="0"/>
              </a:rPr>
              <a:t>ulaşmak istemeyebilir</a:t>
            </a:r>
            <a:r>
              <a:rPr lang="tr-TR" sz="2400" dirty="0">
                <a:latin typeface="Calibri" panose="020F0502020204030204" pitchFamily="34" charset="0"/>
                <a:cs typeface="Calibri" panose="020F0502020204030204" pitchFamily="34" charset="0"/>
              </a:rPr>
              <a:t>, </a:t>
            </a:r>
            <a:r>
              <a:rPr lang="tr-TR" sz="2400" dirty="0" smtClean="0">
                <a:latin typeface="Calibri" panose="020F0502020204030204" pitchFamily="34" charset="0"/>
                <a:cs typeface="Calibri" panose="020F0502020204030204" pitchFamily="34" charset="0"/>
              </a:rPr>
              <a:t>geç dönemde </a:t>
            </a:r>
            <a:r>
              <a:rPr lang="tr-TR" sz="2400" dirty="0">
                <a:latin typeface="Calibri" panose="020F0502020204030204" pitchFamily="34" charset="0"/>
                <a:cs typeface="Calibri" panose="020F0502020204030204" pitchFamily="34" charset="0"/>
              </a:rPr>
              <a:t>başvurabilir</a:t>
            </a:r>
            <a:r>
              <a:rPr lang="tr-TR" sz="2400" dirty="0" smtClean="0">
                <a:latin typeface="Calibri" panose="020F0502020204030204" pitchFamily="34" charset="0"/>
                <a:cs typeface="Calibri" panose="020F0502020204030204" pitchFamily="34" charset="0"/>
              </a:rPr>
              <a:t>.</a:t>
            </a:r>
          </a:p>
          <a:p>
            <a:pPr>
              <a:buSzPct val="82000"/>
              <a:buFont typeface="Wingdings" panose="05000000000000000000" pitchFamily="2" charset="2"/>
              <a:buChar char="§"/>
            </a:pPr>
            <a:endParaRPr lang="tr-TR" sz="2400" dirty="0">
              <a:latin typeface="Calibri" panose="020F0502020204030204" pitchFamily="34" charset="0"/>
              <a:cs typeface="Calibri" panose="020F0502020204030204" pitchFamily="34"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4653136"/>
            <a:ext cx="4026024" cy="17400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8</a:t>
            </a:fld>
            <a:endParaRPr lang="tr-TR"/>
          </a:p>
        </p:txBody>
      </p:sp>
    </p:spTree>
    <p:extLst>
      <p:ext uri="{BB962C8B-B14F-4D97-AF65-F5344CB8AC3E}">
        <p14:creationId xmlns:p14="http://schemas.microsoft.com/office/powerpoint/2010/main" xmlns="" val="61923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quarter" idx="1"/>
          </p:nvPr>
        </p:nvSpPr>
        <p:spPr>
          <a:xfrm>
            <a:off x="612648" y="1837754"/>
            <a:ext cx="7919792" cy="3103414"/>
          </a:xfrm>
          <a:prstGeom prst="rect">
            <a:avLst/>
          </a:prstGeom>
        </p:spPr>
        <p:txBody>
          <a:bodyPr wrap="square">
            <a:spAutoFit/>
          </a:bodyPr>
          <a:lstStyle/>
          <a:p>
            <a:pPr>
              <a:buFont typeface="Wingdings" panose="05000000000000000000" pitchFamily="2" charset="2"/>
              <a:buChar char="§"/>
            </a:pPr>
            <a:r>
              <a:rPr lang="tr-TR" sz="2300" dirty="0" smtClean="0"/>
              <a:t>Oluşan </a:t>
            </a:r>
            <a:r>
              <a:rPr lang="tr-TR" sz="2300" dirty="0"/>
              <a:t>umutsuzluk hissi nedeniyle tedaviyi reddedebilir ya da tedavi </a:t>
            </a:r>
            <a:r>
              <a:rPr lang="tr-TR" sz="2300" dirty="0" smtClean="0"/>
              <a:t>uyumu bozulabilir.</a:t>
            </a:r>
          </a:p>
          <a:p>
            <a:pPr>
              <a:buFont typeface="Wingdings" panose="05000000000000000000" pitchFamily="2" charset="2"/>
              <a:buChar char="§"/>
            </a:pPr>
            <a:endParaRPr lang="tr-TR" sz="2300" dirty="0"/>
          </a:p>
          <a:p>
            <a:pPr>
              <a:buFont typeface="Wingdings" panose="05000000000000000000" pitchFamily="2" charset="2"/>
              <a:buChar char="§"/>
            </a:pPr>
            <a:r>
              <a:rPr lang="tr-TR" sz="2300" dirty="0" smtClean="0"/>
              <a:t>Damgalayan </a:t>
            </a:r>
            <a:r>
              <a:rPr lang="tr-TR" sz="2300" dirty="0"/>
              <a:t>grupta olanlarsa herkes </a:t>
            </a:r>
            <a:r>
              <a:rPr lang="tr-TR" sz="2300" dirty="0" smtClean="0"/>
              <a:t>için </a:t>
            </a:r>
            <a:r>
              <a:rPr lang="tr-TR" sz="2300" dirty="0"/>
              <a:t>tehlikeli ve bulaşıcı olan bu hastalığa </a:t>
            </a:r>
            <a:r>
              <a:rPr lang="tr-TR" sz="2300" dirty="0" smtClean="0"/>
              <a:t>karşı korunaklı </a:t>
            </a:r>
            <a:r>
              <a:rPr lang="tr-TR" sz="2300" dirty="0"/>
              <a:t>oldukları yanılgısıyla, gerekli koruyucu tedbirleri almayı ihmal </a:t>
            </a:r>
            <a:r>
              <a:rPr lang="tr-TR" sz="2300" dirty="0" smtClean="0"/>
              <a:t>edebilir. Sosyal </a:t>
            </a:r>
            <a:r>
              <a:rPr lang="tr-TR" sz="2300" dirty="0"/>
              <a:t>izolasyon kurallarına aldırış etmeyebilir. Bu salgının </a:t>
            </a:r>
            <a:r>
              <a:rPr lang="tr-TR" sz="2300" dirty="0" smtClean="0"/>
              <a:t>yayılmasına yol açacaktır. </a:t>
            </a:r>
          </a:p>
        </p:txBody>
      </p:sp>
      <p:sp>
        <p:nvSpPr>
          <p:cNvPr id="5" name="Başlık 1"/>
          <p:cNvSpPr txBox="1">
            <a:spLocks/>
          </p:cNvSpPr>
          <p:nvPr/>
        </p:nvSpPr>
        <p:spPr>
          <a:xfrm>
            <a:off x="523056" y="332656"/>
            <a:ext cx="8153400" cy="9906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tr-TR" sz="3600" b="1" smtClean="0">
                <a:solidFill>
                  <a:schemeClr val="accent2">
                    <a:lumMod val="50000"/>
                  </a:schemeClr>
                </a:solidFill>
                <a:latin typeface="Calibri" panose="020F0502020204030204" pitchFamily="34" charset="0"/>
                <a:cs typeface="Calibri" panose="020F0502020204030204" pitchFamily="34" charset="0"/>
              </a:rPr>
              <a:t>DAMGALANMANIN MALİYETİ</a:t>
            </a:r>
            <a:endParaRPr lang="tr-TR" sz="3600" dirty="0">
              <a:solidFill>
                <a:schemeClr val="accent2">
                  <a:lumMod val="50000"/>
                </a:schemeClr>
              </a:solidFill>
            </a:endParaRPr>
          </a:p>
        </p:txBody>
      </p:sp>
      <p:sp>
        <p:nvSpPr>
          <p:cNvPr id="6" name="5 Slayt Numarası Yer Tutucusu"/>
          <p:cNvSpPr>
            <a:spLocks noGrp="1"/>
          </p:cNvSpPr>
          <p:nvPr>
            <p:ph type="sldNum" sz="quarter" idx="12"/>
          </p:nvPr>
        </p:nvSpPr>
        <p:spPr/>
        <p:txBody>
          <a:bodyPr>
            <a:normAutofit fontScale="85000" lnSpcReduction="20000"/>
          </a:bodyPr>
          <a:lstStyle/>
          <a:p>
            <a:fld id="{F302176B-0E47-46AC-8F43-DAB4B8A37D06}" type="slidenum">
              <a:rPr lang="tr-TR" smtClean="0"/>
              <a:pPr/>
              <a:t>9</a:t>
            </a:fld>
            <a:endParaRPr lang="tr-TR"/>
          </a:p>
        </p:txBody>
      </p:sp>
    </p:spTree>
    <p:extLst>
      <p:ext uri="{BB962C8B-B14F-4D97-AF65-F5344CB8AC3E}">
        <p14:creationId xmlns:p14="http://schemas.microsoft.com/office/powerpoint/2010/main" xmlns="" val="41193316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TotalTime>
  <Words>1602</Words>
  <Application>Microsoft Office PowerPoint</Application>
  <PresentationFormat>Ekran Gösterisi (4:3)</PresentationFormat>
  <Paragraphs>152</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Medyan</vt:lpstr>
      <vt:lpstr>COVİD 19 DAMGALAMA</vt:lpstr>
      <vt:lpstr>COVID-19 ve DAMGALAMA</vt:lpstr>
      <vt:lpstr>Slayt 3</vt:lpstr>
      <vt:lpstr>DAMGALAMA, SALGINLAR, COVID-19</vt:lpstr>
      <vt:lpstr>Slayt 5</vt:lpstr>
      <vt:lpstr>DAMGALANANLAR NE YAŞAR?</vt:lpstr>
      <vt:lpstr>Slayt 7</vt:lpstr>
      <vt:lpstr>DAMGALANMANIN MALİYETİ</vt:lpstr>
      <vt:lpstr>Slayt 9</vt:lpstr>
      <vt:lpstr>COVID-19’UN GÜNAH KEÇİLERİ</vt:lpstr>
      <vt:lpstr>COVID-19’UN GÜNAH KEÇİLERİ</vt:lpstr>
      <vt:lpstr>Slayt 12</vt:lpstr>
      <vt:lpstr>Slayt 13</vt:lpstr>
      <vt:lpstr>Slayt 14</vt:lpstr>
      <vt:lpstr>Slayt 15</vt:lpstr>
      <vt:lpstr>Slayt 16</vt:lpstr>
      <vt:lpstr>Slayt 17</vt:lpstr>
      <vt:lpstr>Slayt 18</vt:lpstr>
      <vt:lpstr>Slayt 19</vt:lpstr>
      <vt:lpstr>DAMGALAMA İLE MÜCADELEDE COVID-19 GERÇEKLERİ </vt:lpstr>
      <vt:lpstr>HALKA ÖNERİLER: </vt:lpstr>
      <vt:lpstr>HALKA ÖNERİLER: </vt:lpstr>
      <vt:lpstr>Slayt 23</vt:lpstr>
      <vt:lpstr>Slayt 24</vt:lpstr>
      <vt:lpstr>Slayt 25</vt:lpstr>
      <vt:lpstr>Slayt 26</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DAMGALAMA</dc:title>
  <dc:creator>ACER</dc:creator>
  <cp:lastModifiedBy>NERMIN GOZTAS</cp:lastModifiedBy>
  <cp:revision>15</cp:revision>
  <dcterms:created xsi:type="dcterms:W3CDTF">2020-04-08T18:54:28Z</dcterms:created>
  <dcterms:modified xsi:type="dcterms:W3CDTF">2020-05-07T15:41:53Z</dcterms:modified>
</cp:coreProperties>
</file>