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74" r:id="rId3"/>
    <p:sldId id="276" r:id="rId4"/>
    <p:sldId id="281" r:id="rId5"/>
    <p:sldId id="275" r:id="rId6"/>
    <p:sldId id="277" r:id="rId7"/>
    <p:sldId id="258" r:id="rId8"/>
    <p:sldId id="259" r:id="rId9"/>
    <p:sldId id="260" r:id="rId10"/>
    <p:sldId id="261" r:id="rId11"/>
    <p:sldId id="262" r:id="rId12"/>
    <p:sldId id="263" r:id="rId13"/>
    <p:sldId id="264" r:id="rId14"/>
    <p:sldId id="282" r:id="rId15"/>
    <p:sldId id="265" r:id="rId16"/>
    <p:sldId id="266" r:id="rId17"/>
    <p:sldId id="267" r:id="rId18"/>
    <p:sldId id="268" r:id="rId19"/>
    <p:sldId id="269" r:id="rId20"/>
    <p:sldId id="283" r:id="rId21"/>
    <p:sldId id="270" r:id="rId22"/>
    <p:sldId id="271" r:id="rId23"/>
    <p:sldId id="272" r:id="rId24"/>
    <p:sldId id="278" r:id="rId25"/>
    <p:sldId id="279" r:id="rId26"/>
    <p:sldId id="285" r:id="rId27"/>
    <p:sldId id="280" r:id="rId28"/>
    <p:sldId id="284"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E71B25-F3FD-423A-AD51-E13DF64EE59D}" type="datetimeFigureOut">
              <a:rPr lang="tr-TR" smtClean="0"/>
              <a:pPr/>
              <a:t>07.05.2020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F2C599-01ED-4B8D-B47E-4E5CB8FFCEA9}" type="slidenum">
              <a:rPr lang="tr-TR" smtClean="0"/>
              <a:pPr/>
              <a:t>‹#›</a:t>
            </a:fld>
            <a:endParaRPr lang="tr-TR"/>
          </a:p>
        </p:txBody>
      </p:sp>
    </p:spTree>
    <p:extLst>
      <p:ext uri="{BB962C8B-B14F-4D97-AF65-F5344CB8AC3E}">
        <p14:creationId xmlns:p14="http://schemas.microsoft.com/office/powerpoint/2010/main" xmlns="" val="85065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2CFEF0B-EE86-460A-B536-C2CC1C7FD8B6}" type="datetime1">
              <a:rPr lang="tr-TR" smtClean="0"/>
              <a:pPr/>
              <a:t>07.05.2020</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814F1D-3948-434D-B099-3A876A713E38}" type="datetime1">
              <a:rPr lang="tr-TR" smtClean="0"/>
              <a:pPr/>
              <a:t>07.05.2020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4E2209F0-905E-44E7-BEA9-4E3C7E0DDC67}" type="datetime1">
              <a:rPr lang="tr-TR" smtClean="0"/>
              <a:pPr/>
              <a:t>07.05.2020</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18DB8F8-6AFE-4300-8B68-CD41D9B24B1F}" type="datetime1">
              <a:rPr lang="tr-TR" smtClean="0"/>
              <a:pPr/>
              <a:t>07.05.2020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BA45AC-D334-4EFD-849A-3EFBE8AFFF53}" type="datetime1">
              <a:rPr lang="tr-TR" smtClean="0"/>
              <a:pPr/>
              <a:t>07.05.2020</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F069647E-1D94-485A-B782-1CB99CD15267}" type="datetime1">
              <a:rPr lang="tr-TR" smtClean="0"/>
              <a:pPr/>
              <a:t>07.05.2020</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81FBA864-57B9-4024-BFA8-3062955C1625}" type="datetime1">
              <a:rPr lang="tr-TR" smtClean="0"/>
              <a:pPr/>
              <a:t>07.05.2020</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E6BD2D9-B6C8-46D4-B40C-6012949F564A}" type="datetime1">
              <a:rPr lang="tr-TR" smtClean="0"/>
              <a:pPr/>
              <a:t>07.05.2020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299C6B5-F93C-43CB-AF64-9DF861B9174D}" type="datetime1">
              <a:rPr lang="tr-TR" smtClean="0"/>
              <a:pPr/>
              <a:t>07.05.2020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FF9DB956-3A14-4C49-A42E-6606E6D9D8ED}" type="datetime1">
              <a:rPr lang="tr-TR" smtClean="0"/>
              <a:pPr/>
              <a:t>07.05.2020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5905269C-3C1B-4572-A82B-38877237B6AB}" type="datetime1">
              <a:rPr lang="tr-TR" smtClean="0"/>
              <a:pPr/>
              <a:t>07.05.2020</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375D10F-2093-44B0-97F8-076D571AE900}" type="datetime1">
              <a:rPr lang="tr-TR" smtClean="0"/>
              <a:pPr/>
              <a:t>07.05.2020</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4016" y="548680"/>
            <a:ext cx="8820472" cy="1828800"/>
          </a:xfrm>
        </p:spPr>
        <p:txBody>
          <a:bodyPr>
            <a:noAutofit/>
          </a:bodyPr>
          <a:lstStyle/>
          <a:p>
            <a:pPr algn="ctr"/>
            <a:r>
              <a:rPr lang="tr-TR" sz="3600" b="1" dirty="0" smtClean="0">
                <a:solidFill>
                  <a:schemeClr val="tx1"/>
                </a:solidFill>
              </a:rPr>
              <a:t>HEKİMLER VE SAĞLIK ÇALIŞANLARI İÇİN COVİD-19 KORKU VE KAYGISIYLA</a:t>
            </a:r>
            <a:br>
              <a:rPr lang="tr-TR" sz="3600" b="1" dirty="0" smtClean="0">
                <a:solidFill>
                  <a:schemeClr val="tx1"/>
                </a:solidFill>
              </a:rPr>
            </a:br>
            <a:r>
              <a:rPr lang="tr-TR" sz="3600" b="1" dirty="0" smtClean="0">
                <a:solidFill>
                  <a:schemeClr val="tx1"/>
                </a:solidFill>
              </a:rPr>
              <a:t>BAŞ ETME REHBERİ</a:t>
            </a:r>
            <a:endParaRPr lang="tr-TR" sz="3600" b="1" dirty="0">
              <a:solidFill>
                <a:schemeClr val="tx1"/>
              </a:solidFill>
            </a:endParaRPr>
          </a:p>
        </p:txBody>
      </p:sp>
      <p:sp>
        <p:nvSpPr>
          <p:cNvPr id="4" name="3 Alt Başlık"/>
          <p:cNvSpPr>
            <a:spLocks noGrp="1"/>
          </p:cNvSpPr>
          <p:nvPr>
            <p:ph type="subTitle" idx="1"/>
          </p:nvPr>
        </p:nvSpPr>
        <p:spPr>
          <a:xfrm>
            <a:off x="2071670" y="6050037"/>
            <a:ext cx="6705600" cy="685800"/>
          </a:xfrm>
        </p:spPr>
        <p:txBody>
          <a:bodyPr/>
          <a:lstStyle/>
          <a:p>
            <a:pPr algn="r"/>
            <a:endParaRPr lang="tr-TR" dirty="0"/>
          </a:p>
        </p:txBody>
      </p:sp>
      <p:pic>
        <p:nvPicPr>
          <p:cNvPr id="5" name="3 Resim" descr="korona.jpg"/>
          <p:cNvPicPr>
            <a:picLocks noChangeAspect="1"/>
          </p:cNvPicPr>
          <p:nvPr/>
        </p:nvPicPr>
        <p:blipFill>
          <a:blip r:embed="rId2" cstate="print"/>
          <a:stretch>
            <a:fillRect/>
          </a:stretch>
        </p:blipFill>
        <p:spPr>
          <a:xfrm>
            <a:off x="2699792" y="2636912"/>
            <a:ext cx="3672408" cy="2056549"/>
          </a:xfrm>
          <a:prstGeom prst="rect">
            <a:avLst/>
          </a:prstGeom>
          <a:ln w="28575">
            <a:solidFill>
              <a:schemeClr val="tx1"/>
            </a:solidFill>
          </a:ln>
        </p:spPr>
      </p:pic>
      <p:sp>
        <p:nvSpPr>
          <p:cNvPr id="6" name="Metin kutusu 5"/>
          <p:cNvSpPr txBox="1"/>
          <p:nvPr/>
        </p:nvSpPr>
        <p:spPr>
          <a:xfrm>
            <a:off x="2396853" y="4860174"/>
            <a:ext cx="4278287" cy="830997"/>
          </a:xfrm>
          <a:prstGeom prst="rect">
            <a:avLst/>
          </a:prstGeom>
          <a:noFill/>
        </p:spPr>
        <p:txBody>
          <a:bodyPr wrap="none" rtlCol="0">
            <a:spAutoFit/>
          </a:bodyPr>
          <a:lstStyle/>
          <a:p>
            <a:pPr algn="ctr"/>
            <a:r>
              <a:rPr lang="tr-TR" sz="2400" dirty="0">
                <a:latin typeface="Calibri" panose="020F0502020204030204" pitchFamily="34" charset="0"/>
                <a:cs typeface="Calibri" panose="020F0502020204030204" pitchFamily="34" charset="0"/>
              </a:rPr>
              <a:t>NİSAN 2020</a:t>
            </a:r>
          </a:p>
          <a:p>
            <a:pPr algn="ctr"/>
            <a:r>
              <a:rPr lang="tr-TR" sz="2400" b="1" dirty="0">
                <a:latin typeface="Calibri" panose="020F0502020204030204" pitchFamily="34" charset="0"/>
                <a:cs typeface="Calibri" panose="020F0502020204030204" pitchFamily="34" charset="0"/>
              </a:rPr>
              <a:t>MERSİN İL SAĞLIK MÜDÜRLÜĞÜ</a:t>
            </a:r>
          </a:p>
        </p:txBody>
      </p:sp>
      <p:sp>
        <p:nvSpPr>
          <p:cNvPr id="3" name="Slayt Numarası Yer Tutucusu 2"/>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broşürr\woman_interviewing_stick_figure_12429.png"/>
          <p:cNvPicPr>
            <a:picLocks noChangeAspect="1" noChangeArrowheads="1"/>
          </p:cNvPicPr>
          <p:nvPr/>
        </p:nvPicPr>
        <p:blipFill>
          <a:blip r:embed="rId2" cstate="print"/>
          <a:srcRect/>
          <a:stretch>
            <a:fillRect/>
          </a:stretch>
        </p:blipFill>
        <p:spPr bwMode="auto">
          <a:xfrm>
            <a:off x="5220072" y="3861048"/>
            <a:ext cx="2808312" cy="2808312"/>
          </a:xfrm>
          <a:prstGeom prst="rect">
            <a:avLst/>
          </a:prstGeom>
          <a:noFill/>
        </p:spPr>
      </p:pic>
      <p:sp>
        <p:nvSpPr>
          <p:cNvPr id="3" name="2 İçerik Yer Tutucusu"/>
          <p:cNvSpPr>
            <a:spLocks noGrp="1"/>
          </p:cNvSpPr>
          <p:nvPr>
            <p:ph sz="quarter" idx="1"/>
          </p:nvPr>
        </p:nvSpPr>
        <p:spPr>
          <a:xfrm>
            <a:off x="323528" y="1916832"/>
            <a:ext cx="8153400" cy="4495800"/>
          </a:xfrm>
        </p:spPr>
        <p:txBody>
          <a:bodyPr>
            <a:normAutofit/>
          </a:bodyPr>
          <a:lstStyle/>
          <a:p>
            <a:pPr>
              <a:buNone/>
            </a:pPr>
            <a:r>
              <a:rPr lang="tr-TR" sz="2400" b="1" i="1" dirty="0" smtClean="0"/>
              <a:t>Tıbbi bakımın yanı sıra ruhsal destek sağlamak</a:t>
            </a:r>
          </a:p>
          <a:p>
            <a:pPr>
              <a:buNone/>
            </a:pPr>
            <a:endParaRPr lang="tr-TR" sz="2400" dirty="0" smtClean="0"/>
          </a:p>
          <a:p>
            <a:pPr>
              <a:buNone/>
            </a:pPr>
            <a:r>
              <a:rPr lang="tr-TR" sz="2400" dirty="0" smtClean="0"/>
              <a:t>	Sağlık personeli için bu korkutucu hastalığa sahip hastaların hissettikleri yoğun sıkıntıları yönetmek giderek zorlaşabilir. </a:t>
            </a:r>
          </a:p>
        </p:txBody>
      </p:sp>
      <p:sp>
        <p:nvSpPr>
          <p:cNvPr id="8" name="1 Başlık"/>
          <p:cNvSpPr>
            <a:spLocks noGrp="1"/>
          </p:cNvSpPr>
          <p:nvPr>
            <p:ph type="title"/>
          </p:nvPr>
        </p:nvSpPr>
        <p:spPr>
          <a:xfrm>
            <a:off x="179512" y="142852"/>
            <a:ext cx="8820472" cy="990600"/>
          </a:xfrm>
        </p:spPr>
        <p:txBody>
          <a:bodyPr>
            <a:noAutofit/>
          </a:bodyPr>
          <a:lstStyle/>
          <a:p>
            <a:pPr algn="ctr"/>
            <a:r>
              <a:rPr lang="tr-TR" sz="3200" b="1" dirty="0" smtClean="0">
                <a:solidFill>
                  <a:schemeClr val="accent2">
                    <a:lumMod val="50000"/>
                  </a:schemeClr>
                </a:solidFill>
              </a:rPr>
              <a:t>COVİD-19 PANDEMİ SÜRECİNDE</a:t>
            </a:r>
            <a:br>
              <a:rPr lang="tr-TR" sz="3200" b="1" dirty="0" smtClean="0">
                <a:solidFill>
                  <a:schemeClr val="accent2">
                    <a:lumMod val="50000"/>
                  </a:schemeClr>
                </a:solidFill>
              </a:rPr>
            </a:br>
            <a:r>
              <a:rPr lang="tr-TR" sz="3200" b="1" dirty="0" smtClean="0">
                <a:solidFill>
                  <a:schemeClr val="accent2">
                    <a:lumMod val="50000"/>
                  </a:schemeClr>
                </a:solidFill>
              </a:rPr>
              <a:t>ARTAN KAYGININ NEDENLERİ</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844824"/>
            <a:ext cx="8153400" cy="4495800"/>
          </a:xfrm>
        </p:spPr>
        <p:txBody>
          <a:bodyPr>
            <a:normAutofit/>
          </a:bodyPr>
          <a:lstStyle/>
          <a:p>
            <a:pPr>
              <a:buNone/>
            </a:pPr>
            <a:r>
              <a:rPr lang="tr-TR" sz="2400" b="1" i="1" dirty="0" smtClean="0"/>
              <a:t>Salgın ortamlarında ruhsal sıkıntı</a:t>
            </a:r>
          </a:p>
          <a:p>
            <a:pPr>
              <a:buNone/>
            </a:pPr>
            <a:endParaRPr lang="tr-TR" sz="2400" dirty="0" smtClean="0"/>
          </a:p>
          <a:p>
            <a:pPr>
              <a:buNone/>
            </a:pPr>
            <a:r>
              <a:rPr lang="tr-TR" sz="2400" dirty="0" smtClean="0"/>
              <a:t>	İhtiyacı olanlara yardım etmek hepimize iyi gelebilir ancak bu zorlu ortamda çalışanlar da; korku, keder, hayal kırıklığı, suçluluk, uykusuzluk ve bitkinlik yaşayabilirler. </a:t>
            </a:r>
          </a:p>
        </p:txBody>
      </p:sp>
      <p:sp>
        <p:nvSpPr>
          <p:cNvPr id="8" name="1 Başlık"/>
          <p:cNvSpPr>
            <a:spLocks noGrp="1"/>
          </p:cNvSpPr>
          <p:nvPr>
            <p:ph type="title"/>
          </p:nvPr>
        </p:nvSpPr>
        <p:spPr>
          <a:xfrm>
            <a:off x="179512" y="142852"/>
            <a:ext cx="8820472" cy="990600"/>
          </a:xfrm>
        </p:spPr>
        <p:txBody>
          <a:bodyPr>
            <a:noAutofit/>
          </a:bodyPr>
          <a:lstStyle/>
          <a:p>
            <a:pPr algn="ctr"/>
            <a:r>
              <a:rPr lang="tr-TR" sz="3200" b="1" dirty="0" smtClean="0">
                <a:solidFill>
                  <a:schemeClr val="accent2">
                    <a:lumMod val="50000"/>
                  </a:schemeClr>
                </a:solidFill>
              </a:rPr>
              <a:t>COVİD-19 PANDEMİ SÜRECİNDE</a:t>
            </a:r>
            <a:br>
              <a:rPr lang="tr-TR" sz="3200" b="1" dirty="0" smtClean="0">
                <a:solidFill>
                  <a:schemeClr val="accent2">
                    <a:lumMod val="50000"/>
                  </a:schemeClr>
                </a:solidFill>
              </a:rPr>
            </a:br>
            <a:r>
              <a:rPr lang="tr-TR" sz="3200" b="1" dirty="0" smtClean="0">
                <a:solidFill>
                  <a:schemeClr val="accent2">
                    <a:lumMod val="50000"/>
                  </a:schemeClr>
                </a:solidFill>
              </a:rPr>
              <a:t>ARTAN KAYGININ NEDENLERİ</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07032" y="1885528"/>
            <a:ext cx="8153400" cy="4495800"/>
          </a:xfrm>
        </p:spPr>
        <p:txBody>
          <a:bodyPr>
            <a:normAutofit/>
          </a:bodyPr>
          <a:lstStyle/>
          <a:p>
            <a:pPr>
              <a:buNone/>
            </a:pPr>
            <a:r>
              <a:rPr lang="tr-TR" sz="2400" dirty="0" smtClean="0"/>
              <a:t>	Bu ağır dönemde sağlık çalışanlarının da ruhsal açıdan etkilenmesi gayet normaldir. Bu zorlu kriz döneminde, sağlık çalışanlarının ruhsal açıdan etkilenmelerini en aza indirmek için bir takım önlemler alınabilir.</a:t>
            </a:r>
          </a:p>
          <a:p>
            <a:pPr>
              <a:buNone/>
            </a:pPr>
            <a:endParaRPr lang="tr-TR" sz="2400" dirty="0" smtClean="0"/>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idata\Desktop\stick_figure_check_cancel_md_wm.jpg"/>
          <p:cNvPicPr>
            <a:picLocks noChangeAspect="1" noChangeArrowheads="1"/>
          </p:cNvPicPr>
          <p:nvPr/>
        </p:nvPicPr>
        <p:blipFill>
          <a:blip r:embed="rId2" cstate="print"/>
          <a:srcRect/>
          <a:stretch>
            <a:fillRect/>
          </a:stretch>
        </p:blipFill>
        <p:spPr bwMode="auto">
          <a:xfrm>
            <a:off x="6660232" y="4210621"/>
            <a:ext cx="2160239" cy="2467938"/>
          </a:xfrm>
          <a:prstGeom prst="rect">
            <a:avLst/>
          </a:prstGeom>
          <a:noFill/>
        </p:spPr>
      </p:pic>
      <p:sp>
        <p:nvSpPr>
          <p:cNvPr id="2"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3" name="2 İçerik Yer Tutucusu"/>
          <p:cNvSpPr>
            <a:spLocks noGrp="1"/>
          </p:cNvSpPr>
          <p:nvPr>
            <p:ph sz="quarter" idx="1"/>
          </p:nvPr>
        </p:nvSpPr>
        <p:spPr>
          <a:xfrm>
            <a:off x="379040" y="1772816"/>
            <a:ext cx="8153400" cy="4495800"/>
          </a:xfrm>
        </p:spPr>
        <p:txBody>
          <a:bodyPr>
            <a:normAutofit/>
          </a:bodyPr>
          <a:lstStyle/>
          <a:p>
            <a:pPr>
              <a:buNone/>
            </a:pPr>
            <a:r>
              <a:rPr lang="tr-TR" sz="2400" dirty="0" smtClean="0"/>
              <a:t>	Hiç durmadan yeni şeyler okumak, sürekli sosyal medya ve haberleri izlemek, çeşitli iletişim gruplarından gelen görüntü ve kayıtları izlemek kaygınızı arttırabilir.</a:t>
            </a:r>
          </a:p>
          <a:p>
            <a:pPr>
              <a:buNone/>
            </a:pPr>
            <a:endParaRPr lang="tr-TR" sz="2400" dirty="0" smtClean="0"/>
          </a:p>
          <a:p>
            <a:pPr>
              <a:buNone/>
            </a:pPr>
            <a:r>
              <a:rPr lang="tr-TR" sz="2400" dirty="0" smtClean="0"/>
              <a:t>	Özellikle yerel kanallar ve dünyada yer alan güncel, kanıta dayalı, gözden geçirilmiş bilgiyi sunan kaynaklar (Dünya sağlık örgütü, Sağlık Bakanlığı v.b.) tercih edilmelidir. </a:t>
            </a:r>
          </a:p>
          <a:p>
            <a:pPr>
              <a:buNone/>
            </a:pPr>
            <a:endParaRPr lang="tr-TR" sz="2400" dirty="0" smtClean="0"/>
          </a:p>
        </p:txBody>
      </p:sp>
      <p:sp>
        <p:nvSpPr>
          <p:cNvPr id="5" name="Slayt Numarası Yer Tutucusu 4"/>
          <p:cNvSpPr>
            <a:spLocks noGrp="1"/>
          </p:cNvSpPr>
          <p:nvPr>
            <p:ph type="sldNum" sz="quarter" idx="12"/>
          </p:nvPr>
        </p:nvSpPr>
        <p:spPr/>
        <p:txBody>
          <a:bodyPr>
            <a:normAutofit fontScale="85000" lnSpcReduction="20000"/>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idata\Desktop\stick_figure_check_cancel_md_wm.jpg"/>
          <p:cNvPicPr>
            <a:picLocks noChangeAspect="1" noChangeArrowheads="1"/>
          </p:cNvPicPr>
          <p:nvPr/>
        </p:nvPicPr>
        <p:blipFill>
          <a:blip r:embed="rId2" cstate="print"/>
          <a:srcRect/>
          <a:stretch>
            <a:fillRect/>
          </a:stretch>
        </p:blipFill>
        <p:spPr bwMode="auto">
          <a:xfrm>
            <a:off x="6084168" y="3237841"/>
            <a:ext cx="2736304" cy="3265273"/>
          </a:xfrm>
          <a:prstGeom prst="rect">
            <a:avLst/>
          </a:prstGeom>
          <a:noFill/>
        </p:spPr>
      </p:pic>
      <p:sp>
        <p:nvSpPr>
          <p:cNvPr id="2"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3" name="2 İçerik Yer Tutucusu"/>
          <p:cNvSpPr>
            <a:spLocks noGrp="1"/>
          </p:cNvSpPr>
          <p:nvPr>
            <p:ph sz="quarter" idx="1"/>
          </p:nvPr>
        </p:nvSpPr>
        <p:spPr>
          <a:xfrm>
            <a:off x="379040" y="2173560"/>
            <a:ext cx="8153400" cy="4495800"/>
          </a:xfrm>
        </p:spPr>
        <p:txBody>
          <a:bodyPr>
            <a:normAutofit/>
          </a:bodyPr>
          <a:lstStyle/>
          <a:p>
            <a:pPr>
              <a:buNone/>
            </a:pPr>
            <a:r>
              <a:rPr lang="tr-TR" sz="2400" dirty="0" smtClean="0"/>
              <a:t>	Kliniklerde çalışırken, zaman içinde kaçınılmaz olarak değişecek olan tüm enfeksiyon kontrol protokollerini takip edin. Bu protokolleri ve prosedürleri neden izlediğinizi hastalarınıza açıkça belirtin. </a:t>
            </a:r>
          </a:p>
        </p:txBody>
      </p:sp>
      <p:sp>
        <p:nvSpPr>
          <p:cNvPr id="5" name="Slayt Numarası Yer Tutucusu 4"/>
          <p:cNvSpPr>
            <a:spLocks noGrp="1"/>
          </p:cNvSpPr>
          <p:nvPr>
            <p:ph type="sldNum" sz="quarter" idx="12"/>
          </p:nvPr>
        </p:nvSpPr>
        <p:spPr/>
        <p:txBody>
          <a:bodyPr>
            <a:normAutofit fontScale="85000" lnSpcReduction="20000"/>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35024" y="1957536"/>
            <a:ext cx="8153400" cy="4495800"/>
          </a:xfrm>
        </p:spPr>
        <p:txBody>
          <a:bodyPr>
            <a:normAutofit/>
          </a:bodyPr>
          <a:lstStyle/>
          <a:p>
            <a:pPr>
              <a:buNone/>
            </a:pPr>
            <a:r>
              <a:rPr lang="tr-TR" sz="2400" dirty="0" smtClean="0"/>
              <a:t>	Kendinizi rahat hissedeceğiniz ve durumun kontrolünüz altında olduğunu düşündüğünüz </a:t>
            </a:r>
            <a:r>
              <a:rPr lang="tr-TR" sz="2400" dirty="0" smtClean="0">
                <a:solidFill>
                  <a:srgbClr val="FF0000"/>
                </a:solidFill>
              </a:rPr>
              <a:t>sosyal mesafeyi </a:t>
            </a:r>
            <a:r>
              <a:rPr lang="tr-TR" sz="2400" dirty="0" smtClean="0"/>
              <a:t>tercih edin. Bu, ruhsal açıdan daha iyi ve güvende hissetmenizi sağlayacak ve bulaşma riskini azaltacaktır. </a:t>
            </a:r>
          </a:p>
        </p:txBody>
      </p:sp>
      <p:sp>
        <p:nvSpPr>
          <p:cNvPr id="6"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1048" y="2060848"/>
            <a:ext cx="8153400" cy="4495800"/>
          </a:xfrm>
        </p:spPr>
        <p:txBody>
          <a:bodyPr>
            <a:normAutofit/>
          </a:bodyPr>
          <a:lstStyle/>
          <a:p>
            <a:pPr>
              <a:buNone/>
            </a:pPr>
            <a:r>
              <a:rPr lang="tr-TR" sz="2400" dirty="0" smtClean="0"/>
              <a:t>	Herkesin alması gereken temel önlemleri alın: Ellerinizi yıkamak, el sıkışmamak, ortak eşya kullanımını sınırlamak, paylaşılan eşyaları temizlemek, büyük toplantılara, kalabalık yerlere girmemek gibi. </a:t>
            </a:r>
          </a:p>
          <a:p>
            <a:pPr>
              <a:buNone/>
            </a:pPr>
            <a:endParaRPr lang="tr-TR" sz="2400" dirty="0" smtClean="0"/>
          </a:p>
          <a:p>
            <a:pPr>
              <a:buNone/>
            </a:pPr>
            <a:r>
              <a:rPr lang="tr-TR" sz="2400" dirty="0" smtClean="0"/>
              <a:t>	Kendinizi hastalığın tanı, bulaş ve yönetimi konusunda yetkin hissetmeniz kaygınızı azaltmaya yardımcı olacak temel faktörlerdendir.</a:t>
            </a:r>
          </a:p>
        </p:txBody>
      </p:sp>
      <p:sp>
        <p:nvSpPr>
          <p:cNvPr id="5"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1048" y="1916832"/>
            <a:ext cx="8153400" cy="4495800"/>
          </a:xfrm>
        </p:spPr>
        <p:txBody>
          <a:bodyPr>
            <a:normAutofit lnSpcReduction="10000"/>
          </a:bodyPr>
          <a:lstStyle/>
          <a:p>
            <a:pPr>
              <a:buNone/>
            </a:pPr>
            <a:r>
              <a:rPr lang="tr-TR" sz="2400" dirty="0" smtClean="0"/>
              <a:t>	Çalışma ortamında birbirinizi gözeteceğiniz meslektaşlarınızla, arkadaşlarınızla zaman geçirmeye, sohbet etmeye, kaygılarınızı paylaşmaya ve dertleşmeye çalışın. </a:t>
            </a:r>
          </a:p>
          <a:p>
            <a:pPr>
              <a:buNone/>
            </a:pPr>
            <a:endParaRPr lang="tr-TR" sz="2400" dirty="0" smtClean="0"/>
          </a:p>
          <a:p>
            <a:pPr>
              <a:buNone/>
            </a:pPr>
            <a:r>
              <a:rPr lang="tr-TR" sz="2400" dirty="0" smtClean="0"/>
              <a:t>	Zorlu çalışma ortamında birbirini gözeten ikili takımlar oluşturmak ruhsal açıdan iyi gelebilir. </a:t>
            </a:r>
          </a:p>
          <a:p>
            <a:pPr>
              <a:buNone/>
            </a:pPr>
            <a:r>
              <a:rPr lang="tr-TR" sz="2400" dirty="0" smtClean="0"/>
              <a:t>	</a:t>
            </a:r>
          </a:p>
          <a:p>
            <a:pPr>
              <a:buNone/>
            </a:pPr>
            <a:r>
              <a:rPr lang="tr-TR" sz="2400" dirty="0" smtClean="0"/>
              <a:t>	Yaşadığınız zorlukları amirinizle paylaşın. </a:t>
            </a:r>
          </a:p>
          <a:p>
            <a:pPr>
              <a:buNone/>
            </a:pPr>
            <a:endParaRPr lang="tr-TR" sz="2400" dirty="0" smtClean="0"/>
          </a:p>
          <a:p>
            <a:pPr>
              <a:buNone/>
            </a:pPr>
            <a:r>
              <a:rPr lang="tr-TR" sz="2400" dirty="0" smtClean="0"/>
              <a:t>	Meslektaş ya da arkadaşlarla konuşmanın, dertleşmenin iyi gelmeyeceğini düşünüyorsanız paylaşmak zorunda değilsiniz. </a:t>
            </a:r>
          </a:p>
        </p:txBody>
      </p:sp>
      <p:sp>
        <p:nvSpPr>
          <p:cNvPr id="5"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885528"/>
            <a:ext cx="8153400" cy="4495800"/>
          </a:xfrm>
        </p:spPr>
        <p:txBody>
          <a:bodyPr>
            <a:normAutofit/>
          </a:bodyPr>
          <a:lstStyle/>
          <a:p>
            <a:pPr>
              <a:buNone/>
            </a:pPr>
            <a:r>
              <a:rPr lang="tr-TR" sz="2400" dirty="0" smtClean="0"/>
              <a:t>	Stresli hissetmek sizin ve birçok meslektaşınızın yaşayabileceği bir deneyimdir; aslında bu dönemde böyle hissetmek oldukça normaldir. </a:t>
            </a:r>
          </a:p>
          <a:p>
            <a:pPr>
              <a:buNone/>
            </a:pPr>
            <a:endParaRPr lang="tr-TR" sz="2400" dirty="0" smtClean="0"/>
          </a:p>
          <a:p>
            <a:pPr>
              <a:buNone/>
            </a:pPr>
            <a:r>
              <a:rPr lang="tr-TR" sz="2400" dirty="0" smtClean="0"/>
              <a:t>	Stres ve ilişkili duygular, siz öyle hissediyor olsanız bile, işinizi iyi yapmadığınızın veya güçsüz olduğunuzun bir göstergesi değildir. Hatta uygun bir stres bu süreçte faydalı bile olabilir. </a:t>
            </a:r>
          </a:p>
          <a:p>
            <a:pPr>
              <a:buNone/>
            </a:pPr>
            <a:endParaRPr lang="tr-TR" sz="2400" dirty="0" smtClean="0"/>
          </a:p>
          <a:p>
            <a:pPr>
              <a:buNone/>
            </a:pPr>
            <a:r>
              <a:rPr lang="tr-TR" sz="2400" dirty="0" smtClean="0"/>
              <a:t>	Aşırı olmayan düzeyde stres, işinize odaklanmanıza ve hedeflediklerinizi gerçekleştirme isteğinizi arttırmaya yarayabilir.</a:t>
            </a:r>
          </a:p>
        </p:txBody>
      </p:sp>
      <p:sp>
        <p:nvSpPr>
          <p:cNvPr id="5"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1048" y="1916832"/>
            <a:ext cx="8153400" cy="4392488"/>
          </a:xfrm>
        </p:spPr>
        <p:txBody>
          <a:bodyPr>
            <a:normAutofit fontScale="92500" lnSpcReduction="10000"/>
          </a:bodyPr>
          <a:lstStyle/>
          <a:p>
            <a:pPr>
              <a:buNone/>
            </a:pPr>
            <a:r>
              <a:rPr lang="tr-TR" sz="2400" dirty="0" smtClean="0"/>
              <a:t>	Çalışma şeklinizde değişiklikler fark edebilirsiniz; daha sinirli olabilir, olağandan daha fazla ya da az kaygı hissedebilirsiniz, kronik olarak tükenmiş hissedebilirsiniz, dinlenme zamanlarında dinlenebildiğinizi hissetmek daha zor olabilir ya da vücut ağrıları veya boğaz ağrısı gibi fiziksel yakınmalarınız ortaya çıkabilir.</a:t>
            </a:r>
          </a:p>
          <a:p>
            <a:pPr>
              <a:buNone/>
            </a:pPr>
            <a:endParaRPr lang="tr-TR" sz="2400" dirty="0" smtClean="0"/>
          </a:p>
          <a:p>
            <a:pPr>
              <a:buNone/>
            </a:pPr>
            <a:r>
              <a:rPr lang="tr-TR" sz="2400" dirty="0" smtClean="0"/>
              <a:t>	Çaresizlik, öfke, tahammülsüzlük gibi hisler bu dönemde sağlık çalışanları arasında yaygın olarak hissedilecektir.</a:t>
            </a:r>
          </a:p>
          <a:p>
            <a:pPr>
              <a:buNone/>
            </a:pPr>
            <a:endParaRPr lang="tr-TR" sz="2400" dirty="0" smtClean="0"/>
          </a:p>
          <a:p>
            <a:pPr>
              <a:buNone/>
            </a:pPr>
            <a:r>
              <a:rPr lang="tr-TR" sz="2400" dirty="0" smtClean="0"/>
              <a:t>	Bunları hisseden meslektaşlarınıza anlayış gösterin, siz böyle hissediyorsanız bir-iki saatte bir birkaç dakika da olsa ara verin, nefes egzersizleri uygulayın.</a:t>
            </a:r>
          </a:p>
        </p:txBody>
      </p:sp>
      <p:sp>
        <p:nvSpPr>
          <p:cNvPr id="5"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395536" y="1844824"/>
            <a:ext cx="8153400" cy="4495800"/>
          </a:xfrm>
        </p:spPr>
        <p:txBody>
          <a:bodyPr>
            <a:normAutofit/>
          </a:bodyPr>
          <a:lstStyle/>
          <a:p>
            <a:pPr fontAlgn="t">
              <a:buNone/>
            </a:pPr>
            <a:r>
              <a:rPr lang="tr-TR" b="1" dirty="0" smtClean="0"/>
              <a:t>	Kaygı </a:t>
            </a:r>
            <a:r>
              <a:rPr lang="tr-TR" dirty="0" smtClean="0"/>
              <a:t>kişinin korku verici veya tehdit edici bir duruma karşı vermiş olduğu ruhsal ve bedensel bir tepkidir.</a:t>
            </a:r>
          </a:p>
          <a:p>
            <a:pPr fontAlgn="t">
              <a:buNone/>
            </a:pPr>
            <a:r>
              <a:rPr lang="tr-TR" dirty="0" smtClean="0"/>
              <a:t>	</a:t>
            </a:r>
          </a:p>
          <a:p>
            <a:pPr fontAlgn="t">
              <a:buNone/>
            </a:pPr>
            <a:r>
              <a:rPr lang="tr-TR" dirty="0" smtClean="0"/>
              <a:t>	</a:t>
            </a:r>
          </a:p>
          <a:p>
            <a:endParaRPr lang="tr-TR" dirty="0" smtClean="0"/>
          </a:p>
          <a:p>
            <a:endParaRPr lang="tr-TR" dirty="0"/>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1048" y="1556792"/>
            <a:ext cx="8153400" cy="4495800"/>
          </a:xfrm>
        </p:spPr>
        <p:txBody>
          <a:bodyPr>
            <a:normAutofit/>
          </a:bodyPr>
          <a:lstStyle/>
          <a:p>
            <a:pPr>
              <a:buNone/>
            </a:pPr>
            <a:r>
              <a:rPr lang="tr-TR" sz="2400" dirty="0" smtClean="0"/>
              <a:t>	</a:t>
            </a:r>
          </a:p>
          <a:p>
            <a:pPr>
              <a:buNone/>
            </a:pPr>
            <a:r>
              <a:rPr lang="tr-TR" sz="2400" dirty="0" smtClean="0"/>
              <a:t>	Stresiniz artarsa ve bunalmış hissederseniz, bundan utanmayın.</a:t>
            </a:r>
          </a:p>
          <a:p>
            <a:pPr>
              <a:buNone/>
            </a:pPr>
            <a:endParaRPr lang="tr-TR" sz="2400" dirty="0" smtClean="0"/>
          </a:p>
          <a:p>
            <a:pPr>
              <a:buNone/>
            </a:pPr>
            <a:r>
              <a:rPr lang="tr-TR" sz="2400" dirty="0" smtClean="0"/>
              <a:t>	Herkesin stresi </a:t>
            </a:r>
            <a:r>
              <a:rPr lang="tr-TR" sz="2400" dirty="0" err="1" smtClean="0"/>
              <a:t>deneyimlemesi</a:t>
            </a:r>
            <a:r>
              <a:rPr lang="tr-TR" sz="2400" dirty="0" smtClean="0"/>
              <a:t> ve bununla başa çıkması farklı olabilir. Kendinizi ruhsal açıdan koruyucu, destekleyici önerilere uymaya çalışın. </a:t>
            </a:r>
          </a:p>
        </p:txBody>
      </p:sp>
      <p:sp>
        <p:nvSpPr>
          <p:cNvPr id="5"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79040" y="1957536"/>
            <a:ext cx="8153400" cy="4495800"/>
          </a:xfrm>
        </p:spPr>
        <p:txBody>
          <a:bodyPr>
            <a:normAutofit/>
          </a:bodyPr>
          <a:lstStyle/>
          <a:p>
            <a:pPr>
              <a:buNone/>
            </a:pPr>
            <a:r>
              <a:rPr lang="tr-TR" sz="2400" dirty="0" smtClean="0"/>
              <a:t>	</a:t>
            </a:r>
            <a:r>
              <a:rPr lang="tr-TR" sz="2400" b="1" dirty="0" smtClean="0"/>
              <a:t>Aşırı çalışmaktan kaçının</a:t>
            </a:r>
            <a:r>
              <a:rPr lang="tr-TR" sz="2400" dirty="0" smtClean="0"/>
              <a:t>, ekip arkadaşlarınızdan ara vermeden çalışanları da gözetin ve ara vermeleri için destek olun.</a:t>
            </a:r>
          </a:p>
          <a:p>
            <a:pPr>
              <a:buNone/>
            </a:pPr>
            <a:endParaRPr lang="tr-TR" sz="2400" dirty="0" smtClean="0"/>
          </a:p>
          <a:p>
            <a:pPr>
              <a:buNone/>
            </a:pPr>
            <a:r>
              <a:rPr lang="tr-TR" sz="2400" dirty="0" smtClean="0"/>
              <a:t>	24 saatten uzun uykusuzluktan mutlaka kaçının. En az 7-8 saat uyumaya çalışın.</a:t>
            </a:r>
          </a:p>
          <a:p>
            <a:pPr>
              <a:buNone/>
            </a:pPr>
            <a:endParaRPr lang="tr-TR" sz="2400" dirty="0" smtClean="0"/>
          </a:p>
          <a:p>
            <a:pPr>
              <a:buNone/>
            </a:pPr>
            <a:r>
              <a:rPr lang="tr-TR" sz="2400" dirty="0" smtClean="0"/>
              <a:t>	Özellikle uykudan önceki saatlerde </a:t>
            </a:r>
            <a:r>
              <a:rPr lang="tr-TR" sz="2400" dirty="0" err="1" smtClean="0"/>
              <a:t>Covid</a:t>
            </a:r>
            <a:r>
              <a:rPr lang="tr-TR" sz="2400" dirty="0" smtClean="0"/>
              <a:t>-19 ile ilgilenmeyin. </a:t>
            </a:r>
          </a:p>
        </p:txBody>
      </p:sp>
      <p:sp>
        <p:nvSpPr>
          <p:cNvPr id="5"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23056" y="2029544"/>
            <a:ext cx="8153400" cy="4495800"/>
          </a:xfrm>
        </p:spPr>
        <p:txBody>
          <a:bodyPr>
            <a:normAutofit/>
          </a:bodyPr>
          <a:lstStyle/>
          <a:p>
            <a:pPr>
              <a:buNone/>
            </a:pPr>
            <a:r>
              <a:rPr lang="tr-TR" sz="2400" dirty="0" smtClean="0"/>
              <a:t>	</a:t>
            </a:r>
            <a:r>
              <a:rPr lang="tr-TR" sz="2400" b="1" dirty="0" smtClean="0"/>
              <a:t>Ara verin: </a:t>
            </a:r>
            <a:r>
              <a:rPr lang="tr-TR" sz="2400" dirty="0" smtClean="0"/>
              <a:t>Bir iki saatte bir mutlaka birkaç dakika da olsa durun, bir şeyler için, gün içinde meslektaşlarınızla bir arada zaman geçirmeye özen gösterin.</a:t>
            </a:r>
          </a:p>
          <a:p>
            <a:pPr>
              <a:buNone/>
            </a:pPr>
            <a:endParaRPr lang="tr-TR" sz="2400" dirty="0" smtClean="0"/>
          </a:p>
          <a:p>
            <a:pPr>
              <a:buNone/>
            </a:pPr>
            <a:r>
              <a:rPr lang="tr-TR" sz="2400" dirty="0" smtClean="0"/>
              <a:t>	Öğünleri atlamayın, öğle arası vermeyi ihmal etmeyin.</a:t>
            </a:r>
          </a:p>
        </p:txBody>
      </p:sp>
      <p:sp>
        <p:nvSpPr>
          <p:cNvPr id="5"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1048" y="2029544"/>
            <a:ext cx="8153400" cy="4495800"/>
          </a:xfrm>
        </p:spPr>
        <p:txBody>
          <a:bodyPr>
            <a:normAutofit/>
          </a:bodyPr>
          <a:lstStyle/>
          <a:p>
            <a:pPr>
              <a:buNone/>
            </a:pPr>
            <a:r>
              <a:rPr lang="tr-TR" sz="2400" dirty="0" smtClean="0"/>
              <a:t>	</a:t>
            </a:r>
            <a:r>
              <a:rPr lang="tr-TR" sz="2400" b="1" dirty="0" smtClean="0"/>
              <a:t>Beslenin ve susuz kalmayın: </a:t>
            </a:r>
          </a:p>
          <a:p>
            <a:pPr>
              <a:buNone/>
            </a:pPr>
            <a:r>
              <a:rPr lang="tr-TR" sz="2400" b="1" dirty="0" smtClean="0"/>
              <a:t>	</a:t>
            </a:r>
            <a:r>
              <a:rPr lang="tr-TR" sz="2400" dirty="0" smtClean="0"/>
              <a:t>Sağlık çalışanlarının </a:t>
            </a:r>
            <a:r>
              <a:rPr lang="tr-TR" sz="2400" dirty="0" err="1" smtClean="0"/>
              <a:t>pandemiden</a:t>
            </a:r>
            <a:r>
              <a:rPr lang="tr-TR" sz="2400" dirty="0" smtClean="0"/>
              <a:t> daha olumsuz etkilenmelerinin sebepleri; yoğun çalışma stresi, ağır çalışma koşulları ve bağışıklık sisteminin zayıflaması olabilir.</a:t>
            </a:r>
          </a:p>
          <a:p>
            <a:pPr>
              <a:buNone/>
            </a:pPr>
            <a:endParaRPr lang="tr-TR" sz="2400" dirty="0" smtClean="0"/>
          </a:p>
          <a:p>
            <a:pPr>
              <a:buNone/>
            </a:pPr>
            <a:r>
              <a:rPr lang="tr-TR" sz="2400" dirty="0" smtClean="0"/>
              <a:t>	Öğün atlamayın.Sağlıklı beslenmeye özen gösterin. </a:t>
            </a:r>
          </a:p>
          <a:p>
            <a:pPr>
              <a:buNone/>
            </a:pPr>
            <a:endParaRPr lang="tr-TR" sz="2400" dirty="0" smtClean="0"/>
          </a:p>
          <a:p>
            <a:pPr>
              <a:buNone/>
            </a:pPr>
            <a:r>
              <a:rPr lang="tr-TR" sz="2400" dirty="0" smtClean="0"/>
              <a:t>	Kendinize mümkün olduğunca dikkat edin ve iyi bakın.</a:t>
            </a:r>
          </a:p>
        </p:txBody>
      </p:sp>
      <p:sp>
        <p:nvSpPr>
          <p:cNvPr id="5"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1048" y="2029544"/>
            <a:ext cx="8153400" cy="4495800"/>
          </a:xfrm>
        </p:spPr>
        <p:txBody>
          <a:bodyPr>
            <a:normAutofit/>
          </a:bodyPr>
          <a:lstStyle/>
          <a:p>
            <a:pPr>
              <a:buNone/>
            </a:pPr>
            <a:r>
              <a:rPr lang="tr-TR" sz="2400" dirty="0" smtClean="0"/>
              <a:t>	Size iyi geldiğini bildiğiniz uğraşlara, manevi yönden destek olacağını düşündüğünüz etkinliklere (eğlenceli videolar izlemek, sevdiğiniz </a:t>
            </a:r>
            <a:r>
              <a:rPr lang="tr-TR" sz="2400" dirty="0" err="1" smtClean="0"/>
              <a:t>birşeyleri</a:t>
            </a:r>
            <a:r>
              <a:rPr lang="tr-TR" sz="2400" dirty="0" smtClean="0"/>
              <a:t> dinlemek, hobilere zaman ayırmak, ibadet etmek v.b.) zaman ayırın. </a:t>
            </a:r>
          </a:p>
        </p:txBody>
      </p:sp>
      <p:sp>
        <p:nvSpPr>
          <p:cNvPr id="5" name="1 Başlık"/>
          <p:cNvSpPr>
            <a:spLocks noGrp="1"/>
          </p:cNvSpPr>
          <p:nvPr>
            <p:ph type="title"/>
          </p:nvPr>
        </p:nvSpPr>
        <p:spPr>
          <a:xfrm>
            <a:off x="179512" y="278160"/>
            <a:ext cx="8820472" cy="990600"/>
          </a:xfrm>
        </p:spPr>
        <p:txBody>
          <a:bodyPr>
            <a:normAutofit/>
          </a:bodyPr>
          <a:lstStyle/>
          <a:p>
            <a:pPr algn="ctr"/>
            <a:r>
              <a:rPr lang="tr-TR" sz="3200" b="1" dirty="0" smtClean="0">
                <a:solidFill>
                  <a:schemeClr val="accent2">
                    <a:lumMod val="50000"/>
                  </a:schemeClr>
                </a:solidFill>
              </a:rPr>
              <a:t>BİR TAKIM ÖNLEMLER</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2user\Desktop\nefes2-1024x585.jpg"/>
          <p:cNvPicPr>
            <a:picLocks noChangeAspect="1" noChangeArrowheads="1"/>
          </p:cNvPicPr>
          <p:nvPr/>
        </p:nvPicPr>
        <p:blipFill>
          <a:blip r:embed="rId2" cstate="print"/>
          <a:srcRect/>
          <a:stretch>
            <a:fillRect/>
          </a:stretch>
        </p:blipFill>
        <p:spPr bwMode="auto">
          <a:xfrm>
            <a:off x="0" y="1571612"/>
            <a:ext cx="9144032" cy="5286388"/>
          </a:xfrm>
          <a:prstGeom prst="rect">
            <a:avLst/>
          </a:prstGeom>
          <a:noFill/>
        </p:spPr>
      </p:pic>
      <p:sp>
        <p:nvSpPr>
          <p:cNvPr id="2" name="1 Başlık"/>
          <p:cNvSpPr>
            <a:spLocks noGrp="1"/>
          </p:cNvSpPr>
          <p:nvPr>
            <p:ph type="title"/>
          </p:nvPr>
        </p:nvSpPr>
        <p:spPr/>
        <p:txBody>
          <a:bodyPr>
            <a:normAutofit/>
          </a:bodyPr>
          <a:lstStyle/>
          <a:p>
            <a:pPr algn="ctr"/>
            <a:r>
              <a:rPr lang="tr-TR" sz="3200" b="1" dirty="0" smtClean="0">
                <a:solidFill>
                  <a:schemeClr val="accent2">
                    <a:lumMod val="50000"/>
                  </a:schemeClr>
                </a:solidFill>
              </a:rPr>
              <a:t>NEFES EGZERSİZİ</a:t>
            </a:r>
            <a:endParaRPr lang="tr-TR" sz="3200" b="1" dirty="0">
              <a:solidFill>
                <a:schemeClr val="accent2">
                  <a:lumMod val="50000"/>
                </a:schemeClr>
              </a:solidFill>
            </a:endParaRPr>
          </a:p>
        </p:txBody>
      </p:sp>
      <p:sp>
        <p:nvSpPr>
          <p:cNvPr id="3" name="2 İçerik Yer Tutucusu"/>
          <p:cNvSpPr>
            <a:spLocks noGrp="1"/>
          </p:cNvSpPr>
          <p:nvPr>
            <p:ph sz="quarter" idx="1"/>
          </p:nvPr>
        </p:nvSpPr>
        <p:spPr>
          <a:xfrm>
            <a:off x="500034" y="1913882"/>
            <a:ext cx="8153400" cy="5043510"/>
          </a:xfrm>
        </p:spPr>
        <p:txBody>
          <a:bodyPr>
            <a:normAutofit/>
          </a:bodyPr>
          <a:lstStyle/>
          <a:p>
            <a:pPr>
              <a:buNone/>
            </a:pPr>
            <a:r>
              <a:rPr lang="tr-TR" sz="2400" dirty="0" smtClean="0">
                <a:ln w="1905"/>
                <a:effectLst>
                  <a:glow rad="63500">
                    <a:schemeClr val="accent1">
                      <a:satMod val="175000"/>
                      <a:alpha val="40000"/>
                    </a:schemeClr>
                  </a:glow>
                  <a:innerShdw blurRad="69850" dist="43180" dir="5400000">
                    <a:srgbClr val="000000">
                      <a:alpha val="65000"/>
                    </a:srgbClr>
                  </a:innerShdw>
                </a:effectLst>
              </a:rPr>
              <a:t>	Derin nefes almanın anahtarı karından derin nefes alarak, ciğerlerinize mümkün olduğunca temiz hava almaktır. Karnınızdan derin nefes aldığınızda, üst göğüs kafesinizden solurken aldığınızdan daha çok oksijen solursunuz. Alacağınız fazla oksijen sizin daha az gergin-endişeli hissetmenizi sağlar.</a:t>
            </a:r>
          </a:p>
          <a:p>
            <a:pPr>
              <a:buNone/>
            </a:pPr>
            <a:endParaRPr lang="tr-TR" sz="2400" dirty="0" smtClean="0">
              <a:ln w="1905"/>
              <a:effectLst>
                <a:glow rad="63500">
                  <a:schemeClr val="accent1">
                    <a:satMod val="175000"/>
                    <a:alpha val="40000"/>
                  </a:schemeClr>
                </a:glow>
                <a:innerShdw blurRad="69850" dist="43180" dir="5400000">
                  <a:srgbClr val="000000">
                    <a:alpha val="65000"/>
                  </a:srgbClr>
                </a:innerShdw>
              </a:effectLst>
            </a:endParaRPr>
          </a:p>
          <a:p>
            <a:r>
              <a:rPr lang="tr-TR" sz="2400" dirty="0">
                <a:ln w="1905"/>
                <a:effectLst>
                  <a:glow rad="63500">
                    <a:schemeClr val="accent1">
                      <a:satMod val="175000"/>
                      <a:alpha val="40000"/>
                    </a:schemeClr>
                  </a:glow>
                  <a:innerShdw blurRad="69850" dist="43180" dir="5400000">
                    <a:srgbClr val="000000">
                      <a:alpha val="65000"/>
                    </a:srgbClr>
                  </a:innerShdw>
                </a:effectLst>
              </a:rPr>
              <a:t>Sırtınız düz olacak şekilde rahatça oturun. Bir elinizi göğüs kafesinizin üstüne, diğerini karnınızın üzerine koyun</a:t>
            </a:r>
          </a:p>
          <a:p>
            <a:r>
              <a:rPr lang="tr-TR" sz="2400" dirty="0">
                <a:ln w="1905"/>
                <a:effectLst>
                  <a:glow rad="63500">
                    <a:schemeClr val="accent1">
                      <a:satMod val="175000"/>
                      <a:alpha val="40000"/>
                    </a:schemeClr>
                  </a:glow>
                  <a:innerShdw blurRad="69850" dist="43180" dir="5400000">
                    <a:srgbClr val="000000">
                      <a:alpha val="65000"/>
                    </a:srgbClr>
                  </a:innerShdw>
                </a:effectLst>
              </a:rPr>
              <a:t>Burnunuzdan nefes alın. Karnınızın üstündeki eliniz yükselecektir. Göğüs kafesinizin üzerindeki eliniz çok az hareket edecektir.</a:t>
            </a:r>
          </a:p>
          <a:p>
            <a:pPr>
              <a:buNone/>
            </a:pPr>
            <a:endParaRPr lang="tr-TR" sz="2400" dirty="0" smtClean="0">
              <a:ln w="1905"/>
              <a:effectLst>
                <a:glow rad="63500">
                  <a:schemeClr val="accent1">
                    <a:satMod val="175000"/>
                    <a:alpha val="40000"/>
                  </a:schemeClr>
                </a:glow>
                <a:innerShdw blurRad="69850" dist="43180" dir="5400000">
                  <a:srgbClr val="000000">
                    <a:alpha val="65000"/>
                  </a:srgbClr>
                </a:innerShdw>
              </a:effectLst>
            </a:endParaRPr>
          </a:p>
          <a:p>
            <a:pPr>
              <a:buNone/>
            </a:pPr>
            <a:endParaRPr lang="tr-TR" sz="2400" dirty="0" smtClean="0">
              <a:ln w="1905"/>
              <a:effectLst>
                <a:glow rad="63500">
                  <a:schemeClr val="accent1">
                    <a:satMod val="175000"/>
                    <a:alpha val="40000"/>
                  </a:schemeClr>
                </a:glow>
                <a:innerShdw blurRad="69850" dist="43180" dir="5400000">
                  <a:srgbClr val="000000">
                    <a:alpha val="65000"/>
                  </a:srgbClr>
                </a:innerShdw>
              </a:effectLst>
            </a:endParaRP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2user\Desktop\nefes2-1024x585.jpg"/>
          <p:cNvPicPr>
            <a:picLocks noChangeAspect="1" noChangeArrowheads="1"/>
          </p:cNvPicPr>
          <p:nvPr/>
        </p:nvPicPr>
        <p:blipFill>
          <a:blip r:embed="rId2" cstate="print"/>
          <a:srcRect/>
          <a:stretch>
            <a:fillRect/>
          </a:stretch>
        </p:blipFill>
        <p:spPr bwMode="auto">
          <a:xfrm>
            <a:off x="0" y="1571612"/>
            <a:ext cx="9144032" cy="5286388"/>
          </a:xfrm>
          <a:prstGeom prst="rect">
            <a:avLst/>
          </a:prstGeom>
          <a:noFill/>
        </p:spPr>
      </p:pic>
      <p:sp>
        <p:nvSpPr>
          <p:cNvPr id="2" name="1 Başlık"/>
          <p:cNvSpPr>
            <a:spLocks noGrp="1"/>
          </p:cNvSpPr>
          <p:nvPr>
            <p:ph type="title"/>
          </p:nvPr>
        </p:nvSpPr>
        <p:spPr/>
        <p:txBody>
          <a:bodyPr>
            <a:normAutofit/>
          </a:bodyPr>
          <a:lstStyle/>
          <a:p>
            <a:pPr algn="ctr"/>
            <a:r>
              <a:rPr lang="tr-TR" sz="3200" b="1" dirty="0" smtClean="0">
                <a:solidFill>
                  <a:schemeClr val="accent2">
                    <a:lumMod val="50000"/>
                  </a:schemeClr>
                </a:solidFill>
              </a:rPr>
              <a:t>NEFES EGZERSİZİ</a:t>
            </a:r>
            <a:endParaRPr lang="tr-TR" sz="3200" b="1" dirty="0">
              <a:solidFill>
                <a:schemeClr val="accent2">
                  <a:lumMod val="50000"/>
                </a:schemeClr>
              </a:solidFill>
            </a:endParaRPr>
          </a:p>
        </p:txBody>
      </p:sp>
      <p:sp>
        <p:nvSpPr>
          <p:cNvPr id="3" name="2 İçerik Yer Tutucusu"/>
          <p:cNvSpPr>
            <a:spLocks noGrp="1"/>
          </p:cNvSpPr>
          <p:nvPr>
            <p:ph sz="quarter" idx="1"/>
          </p:nvPr>
        </p:nvSpPr>
        <p:spPr>
          <a:xfrm>
            <a:off x="500034" y="1625850"/>
            <a:ext cx="8153400" cy="5043510"/>
          </a:xfrm>
        </p:spPr>
        <p:txBody>
          <a:bodyPr>
            <a:noAutofit/>
          </a:bodyPr>
          <a:lstStyle/>
          <a:p>
            <a:r>
              <a:rPr lang="tr-TR" sz="2200" dirty="0" smtClean="0">
                <a:ln w="1905"/>
                <a:effectLst>
                  <a:glow rad="63500">
                    <a:schemeClr val="accent1">
                      <a:satMod val="175000"/>
                      <a:alpha val="40000"/>
                    </a:schemeClr>
                  </a:glow>
                  <a:innerShdw blurRad="69850" dist="43180" dir="5400000">
                    <a:srgbClr val="000000">
                      <a:alpha val="65000"/>
                    </a:srgbClr>
                  </a:innerShdw>
                </a:effectLst>
              </a:rPr>
              <a:t>Ağzınızdan nefesinizi verin. Karın kaslarınızı kasarak daha fazla nefes vermeyi sağlayabilirsiniz. Karnınızın üzerindeki eliniz aşağı doğru hareket ederken, diğer eliniz çok az hareket edecek.</a:t>
            </a:r>
          </a:p>
          <a:p>
            <a:r>
              <a:rPr lang="tr-TR" sz="2200" dirty="0" smtClean="0">
                <a:ln w="1905"/>
                <a:effectLst>
                  <a:glow rad="63500">
                    <a:schemeClr val="accent1">
                      <a:satMod val="175000"/>
                      <a:alpha val="40000"/>
                    </a:schemeClr>
                  </a:glow>
                  <a:innerShdw blurRad="69850" dist="43180" dir="5400000">
                    <a:srgbClr val="000000">
                      <a:alpha val="65000"/>
                    </a:srgbClr>
                  </a:innerShdw>
                </a:effectLst>
              </a:rPr>
              <a:t>Burnunuzdan nefes alıp, ağzınızdan vermeye devam edin. Karnınızın yükselip alçalmasına göre aldığınız nefesi ayarlamaya çalışın. Nefesinizi yavaş yavaş verin.</a:t>
            </a:r>
          </a:p>
          <a:p>
            <a:r>
              <a:rPr lang="tr-TR" sz="2200" dirty="0" smtClean="0">
                <a:ln w="1905"/>
                <a:effectLst>
                  <a:glow rad="63500">
                    <a:schemeClr val="accent1">
                      <a:satMod val="175000"/>
                      <a:alpha val="40000"/>
                    </a:schemeClr>
                  </a:glow>
                  <a:innerShdw blurRad="69850" dist="43180" dir="5400000">
                    <a:srgbClr val="000000">
                      <a:alpha val="65000"/>
                    </a:srgbClr>
                  </a:innerShdw>
                </a:effectLst>
              </a:rPr>
              <a:t>Her bir nefes alış verişinizi 3’er saniyelik kısımlara bölün. Yani 3 saniyede nefes alın (daha yavaş veya hızlı değil), 3 saniye nefesinizi içinde tutun ve 3 saniyede bu nefesi geri verin. Bunu yaparken parmaklarınızla sayabilirsiniz.</a:t>
            </a:r>
          </a:p>
          <a:p>
            <a:pPr>
              <a:buNone/>
            </a:pPr>
            <a:r>
              <a:rPr lang="tr-TR" sz="2200" dirty="0" smtClean="0">
                <a:ln w="1905"/>
                <a:effectLst>
                  <a:glow rad="63500">
                    <a:schemeClr val="accent1">
                      <a:satMod val="175000"/>
                      <a:alpha val="40000"/>
                    </a:schemeClr>
                  </a:glow>
                  <a:innerShdw blurRad="69850" dist="43180" dir="5400000">
                    <a:srgbClr val="000000">
                      <a:alpha val="65000"/>
                    </a:srgbClr>
                  </a:innerShdw>
                </a:effectLst>
              </a:rPr>
              <a:t>	Eğer otururken karnınızdan nefes almayı zor bulduysanız, düz bir zemine yatmayı deneyebilirsiniz. Karnınızın üstüne bir kitap koyun ve nefes alırken kitabın yükselmesini, nefesiniz verirken de kitabın alçalmasını izleyin</a:t>
            </a:r>
          </a:p>
          <a:p>
            <a:endParaRPr lang="tr-TR" sz="2200" dirty="0">
              <a:ln w="1905"/>
              <a:effectLst>
                <a:glow rad="63500">
                  <a:schemeClr val="accent1">
                    <a:satMod val="175000"/>
                    <a:alpha val="40000"/>
                  </a:schemeClr>
                </a:glow>
                <a:innerShdw blurRad="69850" dist="43180" dir="5400000">
                  <a:srgbClr val="000000">
                    <a:alpha val="65000"/>
                  </a:srgbClr>
                </a:innerShdw>
              </a:effectLst>
            </a:endParaRP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26</a:t>
            </a:fld>
            <a:endParaRPr lang="tr-TR"/>
          </a:p>
        </p:txBody>
      </p:sp>
    </p:spTree>
    <p:extLst>
      <p:ext uri="{BB962C8B-B14F-4D97-AF65-F5344CB8AC3E}">
        <p14:creationId xmlns:p14="http://schemas.microsoft.com/office/powerpoint/2010/main" xmlns="" val="480643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23056" y="350168"/>
            <a:ext cx="8153400" cy="990600"/>
          </a:xfrm>
        </p:spPr>
        <p:txBody>
          <a:bodyPr>
            <a:normAutofit/>
          </a:bodyPr>
          <a:lstStyle/>
          <a:p>
            <a:pPr algn="ctr"/>
            <a:r>
              <a:rPr lang="tr-TR" sz="3200" b="1" dirty="0" smtClean="0">
                <a:solidFill>
                  <a:schemeClr val="accent2">
                    <a:lumMod val="50000"/>
                  </a:schemeClr>
                </a:solidFill>
              </a:rPr>
              <a:t>MUTLAKA BİR UZMANDAN DESTEK ALIN..! </a:t>
            </a:r>
            <a:endParaRPr lang="tr-TR" sz="3200" b="1" dirty="0">
              <a:solidFill>
                <a:schemeClr val="accent2">
                  <a:lumMod val="50000"/>
                </a:schemeClr>
              </a:solidFill>
            </a:endParaRPr>
          </a:p>
        </p:txBody>
      </p:sp>
      <p:sp>
        <p:nvSpPr>
          <p:cNvPr id="3" name="2 İçerik Yer Tutucusu"/>
          <p:cNvSpPr>
            <a:spLocks noGrp="1"/>
          </p:cNvSpPr>
          <p:nvPr>
            <p:ph sz="quarter" idx="1"/>
          </p:nvPr>
        </p:nvSpPr>
        <p:spPr>
          <a:xfrm>
            <a:off x="395536" y="1885528"/>
            <a:ext cx="8153400" cy="4495800"/>
          </a:xfrm>
        </p:spPr>
        <p:txBody>
          <a:bodyPr>
            <a:normAutofit/>
          </a:bodyPr>
          <a:lstStyle/>
          <a:p>
            <a:pPr>
              <a:buFont typeface="Wingdings" pitchFamily="2" charset="2"/>
              <a:buChar char="q"/>
            </a:pPr>
            <a:r>
              <a:rPr lang="tr-TR" sz="2400" dirty="0" smtClean="0"/>
              <a:t>Yukarıda belirtilen önerileri yaptığınız halde tepkileriniz azalmıyorsa</a:t>
            </a:r>
          </a:p>
          <a:p>
            <a:pPr>
              <a:buNone/>
            </a:pPr>
            <a:endParaRPr lang="tr-TR" sz="2400" dirty="0" smtClean="0"/>
          </a:p>
          <a:p>
            <a:pPr>
              <a:buFont typeface="Wingdings" pitchFamily="2" charset="2"/>
              <a:buChar char="q"/>
            </a:pPr>
            <a:r>
              <a:rPr lang="tr-TR" sz="2400" dirty="0" smtClean="0"/>
              <a:t>Ortaya çıkan stres tepkileri salgından önce de varsa ve sonrasında şiddeti arttıysa</a:t>
            </a:r>
          </a:p>
          <a:p>
            <a:pPr>
              <a:buNone/>
            </a:pPr>
            <a:endParaRPr lang="tr-TR" sz="2400" dirty="0" smtClean="0"/>
          </a:p>
          <a:p>
            <a:pPr>
              <a:buFont typeface="Wingdings" pitchFamily="2" charset="2"/>
              <a:buChar char="q"/>
            </a:pPr>
            <a:r>
              <a:rPr lang="tr-TR" sz="2400" dirty="0" smtClean="0"/>
              <a:t>Stres tepkileri bir ayın ardından artarak devam ediyorsa</a:t>
            </a: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23056" y="350168"/>
            <a:ext cx="8153400" cy="990600"/>
          </a:xfrm>
        </p:spPr>
        <p:txBody>
          <a:bodyPr>
            <a:normAutofit/>
          </a:bodyPr>
          <a:lstStyle/>
          <a:p>
            <a:pPr algn="ctr"/>
            <a:r>
              <a:rPr lang="tr-TR" sz="3200" b="1" dirty="0" smtClean="0">
                <a:solidFill>
                  <a:schemeClr val="accent2">
                    <a:lumMod val="50000"/>
                  </a:schemeClr>
                </a:solidFill>
              </a:rPr>
              <a:t>MUTLAKA BİR UZMANDAN DESTEK ALIN..! </a:t>
            </a:r>
            <a:endParaRPr lang="tr-TR" sz="3200" b="1" dirty="0">
              <a:solidFill>
                <a:schemeClr val="accent2">
                  <a:lumMod val="50000"/>
                </a:schemeClr>
              </a:solidFill>
            </a:endParaRPr>
          </a:p>
        </p:txBody>
      </p:sp>
      <p:sp>
        <p:nvSpPr>
          <p:cNvPr id="3" name="2 İçerik Yer Tutucusu"/>
          <p:cNvSpPr>
            <a:spLocks noGrp="1"/>
          </p:cNvSpPr>
          <p:nvPr>
            <p:ph sz="quarter" idx="1"/>
          </p:nvPr>
        </p:nvSpPr>
        <p:spPr>
          <a:xfrm>
            <a:off x="214282" y="1857364"/>
            <a:ext cx="8153400" cy="4495800"/>
          </a:xfrm>
        </p:spPr>
        <p:txBody>
          <a:bodyPr>
            <a:normAutofit/>
          </a:bodyPr>
          <a:lstStyle/>
          <a:p>
            <a:pPr>
              <a:buFont typeface="Wingdings" pitchFamily="2" charset="2"/>
              <a:buChar char="q"/>
            </a:pPr>
            <a:r>
              <a:rPr lang="tr-TR" sz="2400" dirty="0" smtClean="0"/>
              <a:t>Bu tepkiler gündelik hayatınıza dair basit sorumluluklarınızı (beslenme, çocuklarınıza bakım verme…vb) yerine getirmenize engel oluyorsa</a:t>
            </a:r>
          </a:p>
          <a:p>
            <a:pPr>
              <a:buNone/>
            </a:pPr>
            <a:endParaRPr lang="tr-TR" sz="2400" dirty="0" smtClean="0"/>
          </a:p>
          <a:p>
            <a:pPr>
              <a:buFont typeface="Wingdings" pitchFamily="2" charset="2"/>
              <a:buChar char="q"/>
            </a:pPr>
            <a:r>
              <a:rPr lang="tr-TR" sz="2400" dirty="0" smtClean="0"/>
              <a:t>İştah ve uyku düzeniniz belirgin şekilde bozulmuşsa</a:t>
            </a:r>
          </a:p>
          <a:p>
            <a:pPr>
              <a:buNone/>
            </a:pPr>
            <a:endParaRPr lang="tr-TR" sz="2400" dirty="0" smtClean="0"/>
          </a:p>
          <a:p>
            <a:pPr>
              <a:buFont typeface="Wingdings" pitchFamily="2" charset="2"/>
              <a:buChar char="q"/>
            </a:pPr>
            <a:r>
              <a:rPr lang="tr-TR" sz="2400" dirty="0" smtClean="0"/>
              <a:t>İçinde bulunduğunuz durumdan kurtulmak için zararlı alışkanlıklar edinmeye ya da bu alışkanlıkları artırmaya başladıysanız</a:t>
            </a:r>
            <a:endParaRPr lang="tr-TR" sz="2400" dirty="0"/>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28</a:t>
            </a:fld>
            <a:endParaRPr lang="tr-TR"/>
          </a:p>
        </p:txBody>
      </p:sp>
      <p:sp>
        <p:nvSpPr>
          <p:cNvPr id="5" name="2 Alt Başlık"/>
          <p:cNvSpPr txBox="1">
            <a:spLocks/>
          </p:cNvSpPr>
          <p:nvPr/>
        </p:nvSpPr>
        <p:spPr>
          <a:xfrm>
            <a:off x="1500166" y="6072206"/>
            <a:ext cx="6705600" cy="685800"/>
          </a:xfrm>
          <a:prstGeom prst="rect">
            <a:avLst/>
          </a:prstGeom>
        </p:spPr>
        <p:txBody>
          <a:bodyPr vert="horz">
            <a:normAutofit/>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2 Alt Başlık"/>
          <p:cNvSpPr txBox="1">
            <a:spLocks/>
          </p:cNvSpPr>
          <p:nvPr/>
        </p:nvSpPr>
        <p:spPr>
          <a:xfrm>
            <a:off x="857224" y="6000768"/>
            <a:ext cx="6705600" cy="685800"/>
          </a:xfrm>
          <a:prstGeom prst="rect">
            <a:avLst/>
          </a:prstGeom>
        </p:spPr>
        <p:txBody>
          <a:bodyPr vert="horz">
            <a:normAutofit fontScale="85000" lnSpcReduction="20000"/>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Kaynakça: Sağlık</a:t>
            </a:r>
            <a:r>
              <a:rPr kumimoji="0" lang="tr-TR" sz="2400" b="1" i="0" u="none" strike="noStrike" kern="1200" cap="none" spc="0" normalizeH="0" noProof="0" dirty="0" smtClean="0">
                <a:ln>
                  <a:noFill/>
                </a:ln>
                <a:solidFill>
                  <a:schemeClr val="accent5">
                    <a:lumMod val="75000"/>
                  </a:schemeClr>
                </a:solidFill>
                <a:effectLst/>
                <a:uLnTx/>
                <a:uFillTx/>
                <a:latin typeface="Calibri" pitchFamily="34" charset="0"/>
                <a:ea typeface="+mn-ea"/>
                <a:cs typeface="+mn-cs"/>
              </a:rPr>
              <a:t> Bakanlığı  internet Sitesi </a:t>
            </a:r>
            <a:endPar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Türkiye Psikiyatri Derneği  İnternet Sitesi</a:t>
            </a: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813520"/>
            <a:ext cx="8424936" cy="4495800"/>
          </a:xfrm>
        </p:spPr>
        <p:txBody>
          <a:bodyPr>
            <a:normAutofit/>
          </a:bodyPr>
          <a:lstStyle/>
          <a:p>
            <a:pPr>
              <a:buNone/>
            </a:pPr>
            <a:r>
              <a:rPr lang="tr-TR" dirty="0" smtClean="0"/>
              <a:t>	Sağlıklı düzeyde kalmış bir kaygı, hem gelişme hem de yaşamın devamı için mutlak gereklidir. Bu süreçte kaygı ve endişe halinin olması çok doğal bir süreçtir. Belli bir düzeyde yaşanan kaygı bireyin</a:t>
            </a:r>
          </a:p>
          <a:p>
            <a:pPr>
              <a:buNone/>
            </a:pPr>
            <a:r>
              <a:rPr lang="tr-TR" dirty="0" smtClean="0"/>
              <a:t>	hayata tutunması, gereken koruyucu</a:t>
            </a:r>
          </a:p>
          <a:p>
            <a:pPr>
              <a:buNone/>
            </a:pPr>
            <a:r>
              <a:rPr lang="tr-TR" dirty="0" smtClean="0"/>
              <a:t>	önlemleri alabilmesi anlamında yardımcı</a:t>
            </a:r>
          </a:p>
          <a:p>
            <a:pPr>
              <a:buNone/>
            </a:pPr>
            <a:r>
              <a:rPr lang="tr-TR" dirty="0" smtClean="0"/>
              <a:t>	olur. </a:t>
            </a:r>
            <a:endParaRPr lang="tr-TR" dirty="0"/>
          </a:p>
        </p:txBody>
      </p:sp>
      <p:pic>
        <p:nvPicPr>
          <p:cNvPr id="4" name="Picture 2" descr="C:\Users\aidata\Desktop\Question-Mark.png"/>
          <p:cNvPicPr>
            <a:picLocks noChangeAspect="1" noChangeArrowheads="1"/>
          </p:cNvPicPr>
          <p:nvPr/>
        </p:nvPicPr>
        <p:blipFill>
          <a:blip r:embed="rId2" cstate="print"/>
          <a:srcRect/>
          <a:stretch>
            <a:fillRect/>
          </a:stretch>
        </p:blipFill>
        <p:spPr bwMode="auto">
          <a:xfrm>
            <a:off x="6588224" y="3501008"/>
            <a:ext cx="2266650" cy="2952328"/>
          </a:xfrm>
          <a:prstGeom prst="rect">
            <a:avLst/>
          </a:prstGeom>
          <a:noFill/>
        </p:spPr>
      </p:pic>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1813520"/>
            <a:ext cx="8153400" cy="4495800"/>
          </a:xfrm>
        </p:spPr>
        <p:txBody>
          <a:bodyPr/>
          <a:lstStyle/>
          <a:p>
            <a:pPr>
              <a:buNone/>
            </a:pPr>
            <a:r>
              <a:rPr lang="tr-TR" dirty="0" smtClean="0"/>
              <a:t>	Kaygının olmaması veya aşırı kaygı düzeyi ise bizi hayattan koparır, sosyal, mesleki ve ailevi işlevimizi bozmaya başlar; böylelikle bu kaygı sağlıklı olmaktan çıkabilir ve bir sorun halini alabilir.</a:t>
            </a:r>
            <a:endParaRPr lang="tr-TR" dirty="0"/>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xfrm>
            <a:off x="347690" y="1862158"/>
            <a:ext cx="8153400" cy="4495800"/>
          </a:xfrm>
        </p:spPr>
        <p:txBody>
          <a:bodyPr>
            <a:normAutofit fontScale="77500" lnSpcReduction="20000"/>
          </a:bodyPr>
          <a:lstStyle/>
          <a:p>
            <a:pPr>
              <a:buNone/>
            </a:pPr>
            <a:r>
              <a:rPr lang="tr-TR" dirty="0" smtClean="0"/>
              <a:t>	SARS-</a:t>
            </a:r>
            <a:r>
              <a:rPr lang="tr-TR" dirty="0" err="1" smtClean="0"/>
              <a:t>CoV</a:t>
            </a:r>
            <a:r>
              <a:rPr lang="tr-TR" dirty="0" smtClean="0"/>
              <a:t>-2 (</a:t>
            </a:r>
            <a:r>
              <a:rPr lang="tr-TR" dirty="0" err="1" smtClean="0"/>
              <a:t>Covid</a:t>
            </a:r>
            <a:r>
              <a:rPr lang="tr-TR" dirty="0" smtClean="0"/>
              <a:t>-19) </a:t>
            </a:r>
            <a:r>
              <a:rPr lang="tr-TR" dirty="0" err="1" smtClean="0"/>
              <a:t>Pandemisi</a:t>
            </a:r>
            <a:r>
              <a:rPr lang="tr-TR" dirty="0" smtClean="0"/>
              <a:t> süresince yoğun bir tempoda çalışan sağlık çalışanları hem hastalık hem de süreçte oluşan ruhsal etkiler açısından risk altındadır.</a:t>
            </a:r>
          </a:p>
          <a:p>
            <a:pPr>
              <a:buNone/>
            </a:pPr>
            <a:endParaRPr lang="tr-TR" dirty="0" smtClean="0"/>
          </a:p>
          <a:p>
            <a:pPr>
              <a:buNone/>
            </a:pPr>
            <a:r>
              <a:rPr lang="tr-TR" dirty="0" smtClean="0"/>
              <a:t>	Daha önce SARS ve MERS salgınları süresince ve sonrasında yapılan değerlendirmelerde ilk evrede sağlık çalışanlarının mesleki anlamda </a:t>
            </a:r>
            <a:r>
              <a:rPr lang="tr-TR" b="1" dirty="0" smtClean="0"/>
              <a:t>yüksek riskli olmaktan ötürü kaygıları </a:t>
            </a:r>
            <a:r>
              <a:rPr lang="tr-TR" dirty="0" smtClean="0"/>
              <a:t>olduğu tespit edilmiş sonraki süreçte ise bu kaygı; hastalanmanın getirdiği, </a:t>
            </a:r>
            <a:r>
              <a:rPr lang="tr-TR" b="1" dirty="0" smtClean="0"/>
              <a:t>ailesi ve yakın arkadaşlarına bulaştırma kaygısı </a:t>
            </a:r>
            <a:r>
              <a:rPr lang="tr-TR" dirty="0" smtClean="0"/>
              <a:t>şeklinde devam etmiştir. </a:t>
            </a:r>
          </a:p>
          <a:p>
            <a:pPr>
              <a:buNone/>
            </a:pPr>
            <a:endParaRPr lang="tr-TR" dirty="0" smtClean="0"/>
          </a:p>
          <a:p>
            <a:pPr>
              <a:buNone/>
            </a:pPr>
            <a:r>
              <a:rPr lang="tr-TR" dirty="0" smtClean="0"/>
              <a:t>	Uzun dönem ruhsal etkileri ise </a:t>
            </a:r>
            <a:r>
              <a:rPr lang="tr-TR" b="1" dirty="0" smtClean="0"/>
              <a:t>Depresyon, Travma Sonrası Stres Bozukluğu, Uyku bozuklukları, Obsesif </a:t>
            </a:r>
            <a:r>
              <a:rPr lang="tr-TR" b="1" dirty="0" err="1" smtClean="0"/>
              <a:t>Kompulsif</a:t>
            </a:r>
            <a:r>
              <a:rPr lang="tr-TR" b="1" dirty="0" smtClean="0"/>
              <a:t> Bozukluk ve </a:t>
            </a:r>
            <a:r>
              <a:rPr lang="tr-TR" b="1" dirty="0" err="1" smtClean="0"/>
              <a:t>Somatizasyon</a:t>
            </a:r>
            <a:r>
              <a:rPr lang="tr-TR" b="1" dirty="0" smtClean="0"/>
              <a:t> Bozuklukları </a:t>
            </a:r>
            <a:r>
              <a:rPr lang="tr-TR" dirty="0" smtClean="0"/>
              <a:t>olarak söylenebilir.</a:t>
            </a:r>
            <a:br>
              <a:rPr lang="tr-TR" dirty="0" smtClean="0"/>
            </a:br>
            <a:r>
              <a:rPr lang="tr-TR" dirty="0" smtClean="0"/>
              <a:t/>
            </a:r>
            <a:br>
              <a:rPr lang="tr-TR" dirty="0" smtClean="0"/>
            </a:br>
            <a:endParaRPr lang="tr-TR" dirty="0"/>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sz="quarter" idx="1"/>
          </p:nvPr>
        </p:nvSpPr>
        <p:spPr>
          <a:xfrm>
            <a:off x="347690" y="1862158"/>
            <a:ext cx="8153400" cy="4495800"/>
          </a:xfrm>
        </p:spPr>
        <p:txBody>
          <a:bodyPr>
            <a:normAutofit/>
          </a:bodyPr>
          <a:lstStyle/>
          <a:p>
            <a:pPr>
              <a:buNone/>
            </a:pPr>
            <a:r>
              <a:rPr lang="tr-TR" sz="2800" dirty="0" smtClean="0"/>
              <a:t>	</a:t>
            </a:r>
            <a:r>
              <a:rPr lang="tr-TR" sz="2800" dirty="0" err="1" smtClean="0"/>
              <a:t>Covid</a:t>
            </a:r>
            <a:r>
              <a:rPr lang="tr-TR" sz="2800" dirty="0" smtClean="0"/>
              <a:t> </a:t>
            </a:r>
            <a:r>
              <a:rPr lang="tr-TR" sz="2800" dirty="0" err="1" smtClean="0"/>
              <a:t>Pandemi</a:t>
            </a:r>
            <a:r>
              <a:rPr lang="tr-TR" sz="2800" dirty="0" smtClean="0"/>
              <a:t> süresince sağlık çalışanlarının kaygı ve korkularındaki artışların nedeninin başlıca kaynağı belirsizliktir. Belirsizliğin yanında birkaç etmenden bahsedecek olursak;</a:t>
            </a:r>
          </a:p>
        </p:txBody>
      </p:sp>
      <p:sp>
        <p:nvSpPr>
          <p:cNvPr id="5" name="1 Başlık"/>
          <p:cNvSpPr txBox="1">
            <a:spLocks/>
          </p:cNvSpPr>
          <p:nvPr/>
        </p:nvSpPr>
        <p:spPr>
          <a:xfrm>
            <a:off x="179512" y="142852"/>
            <a:ext cx="8820472"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COVİD-19 PANDEMİ SÜRECİNDE</a:t>
            </a:r>
            <a:br>
              <a:rPr kumimoji="0" lang="tr-TR"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br>
            <a:r>
              <a:rPr kumimoji="0" lang="tr-TR" sz="3200" b="1" i="0" u="none" strike="noStrike" kern="1200" cap="none" spc="0" normalizeH="0" baseline="0" noProof="0" dirty="0" smtClean="0">
                <a:ln>
                  <a:noFill/>
                </a:ln>
                <a:solidFill>
                  <a:schemeClr val="accent2">
                    <a:lumMod val="50000"/>
                  </a:schemeClr>
                </a:solidFill>
                <a:effectLst/>
                <a:uLnTx/>
                <a:uFillTx/>
                <a:latin typeface="+mj-lt"/>
                <a:ea typeface="+mj-ea"/>
                <a:cs typeface="+mj-cs"/>
              </a:rPr>
              <a:t>ARTAN KAYGININ NEDENLERİ</a:t>
            </a:r>
            <a:endParaRPr kumimoji="0" lang="tr-TR" sz="32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42852"/>
            <a:ext cx="8820472" cy="990600"/>
          </a:xfrm>
        </p:spPr>
        <p:txBody>
          <a:bodyPr>
            <a:noAutofit/>
          </a:bodyPr>
          <a:lstStyle/>
          <a:p>
            <a:pPr algn="ctr"/>
            <a:r>
              <a:rPr lang="tr-TR" sz="3200" b="1" dirty="0" smtClean="0">
                <a:solidFill>
                  <a:schemeClr val="accent2">
                    <a:lumMod val="50000"/>
                  </a:schemeClr>
                </a:solidFill>
              </a:rPr>
              <a:t>COVİD-19 PANDEMİ SÜRECİNDE</a:t>
            </a:r>
            <a:br>
              <a:rPr lang="tr-TR" sz="3200" b="1" dirty="0" smtClean="0">
                <a:solidFill>
                  <a:schemeClr val="accent2">
                    <a:lumMod val="50000"/>
                  </a:schemeClr>
                </a:solidFill>
              </a:rPr>
            </a:br>
            <a:r>
              <a:rPr lang="tr-TR" sz="3200" b="1" dirty="0" smtClean="0">
                <a:solidFill>
                  <a:schemeClr val="accent2">
                    <a:lumMod val="50000"/>
                  </a:schemeClr>
                </a:solidFill>
              </a:rPr>
              <a:t>ARTAN KAYGININ NEDENLERİ</a:t>
            </a:r>
            <a:endParaRPr lang="tr-TR" sz="3200" b="1" dirty="0">
              <a:solidFill>
                <a:schemeClr val="accent2">
                  <a:lumMod val="50000"/>
                </a:schemeClr>
              </a:solidFill>
            </a:endParaRPr>
          </a:p>
        </p:txBody>
      </p:sp>
      <p:sp>
        <p:nvSpPr>
          <p:cNvPr id="3" name="2 İçerik Yer Tutucusu"/>
          <p:cNvSpPr>
            <a:spLocks noGrp="1"/>
          </p:cNvSpPr>
          <p:nvPr>
            <p:ph sz="quarter" idx="1"/>
          </p:nvPr>
        </p:nvSpPr>
        <p:spPr>
          <a:xfrm>
            <a:off x="395536" y="1885528"/>
            <a:ext cx="8153400" cy="4495800"/>
          </a:xfrm>
        </p:spPr>
        <p:txBody>
          <a:bodyPr>
            <a:normAutofit/>
          </a:bodyPr>
          <a:lstStyle/>
          <a:p>
            <a:pPr>
              <a:buNone/>
            </a:pPr>
            <a:r>
              <a:rPr lang="tr-TR" sz="2400" b="1" i="1" dirty="0" smtClean="0"/>
              <a:t>Bakım taleplerinde artış ve zorunlu koşullar</a:t>
            </a:r>
          </a:p>
          <a:p>
            <a:pPr>
              <a:buNone/>
            </a:pPr>
            <a:endParaRPr lang="tr-TR" sz="2400" dirty="0" smtClean="0"/>
          </a:p>
          <a:p>
            <a:pPr>
              <a:buNone/>
            </a:pPr>
            <a:r>
              <a:rPr lang="tr-TR" sz="2400" dirty="0" smtClean="0"/>
              <a:t>	Bu dönemde çok sayıda insan hastalık için başvururken, sağlık personeli yetersiz kalabilir.</a:t>
            </a:r>
          </a:p>
          <a:p>
            <a:pPr>
              <a:buNone/>
            </a:pPr>
            <a:endParaRPr lang="tr-TR" sz="2400" dirty="0" smtClean="0"/>
          </a:p>
          <a:p>
            <a:pPr>
              <a:buNone/>
            </a:pPr>
            <a:r>
              <a:rPr lang="tr-TR" sz="2400" dirty="0" smtClean="0"/>
              <a:t>	Sağlık çalışanlarının, kendisinin hastalanması, mevcut olan hastalıkları nedeniyle yüksek risk grubunda yer almaları veya ailesindeki hastalanan kişilere bakmak zorunda kalmaları sağlık çalışanları sayılarında yetersizliklere neden olabilir.</a:t>
            </a: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885528"/>
            <a:ext cx="8153400" cy="4495800"/>
          </a:xfrm>
        </p:spPr>
        <p:txBody>
          <a:bodyPr>
            <a:normAutofit/>
          </a:bodyPr>
          <a:lstStyle/>
          <a:p>
            <a:pPr>
              <a:buNone/>
            </a:pPr>
            <a:r>
              <a:rPr lang="tr-TR" sz="2400" b="1" i="1" dirty="0" smtClean="0"/>
              <a:t>Sürekli enfeksiyon riski</a:t>
            </a:r>
          </a:p>
          <a:p>
            <a:pPr>
              <a:buNone/>
            </a:pPr>
            <a:endParaRPr lang="tr-TR" sz="2400" dirty="0" smtClean="0"/>
          </a:p>
          <a:p>
            <a:pPr>
              <a:buNone/>
            </a:pPr>
            <a:r>
              <a:rPr lang="tr-TR" sz="2400" dirty="0" smtClean="0"/>
              <a:t>	Hastalığa yakalanma, aileye, arkadaşlara ve diğer çalışanlara bulaştırma riski</a:t>
            </a:r>
          </a:p>
        </p:txBody>
      </p:sp>
      <p:sp>
        <p:nvSpPr>
          <p:cNvPr id="8" name="1 Başlık"/>
          <p:cNvSpPr>
            <a:spLocks noGrp="1"/>
          </p:cNvSpPr>
          <p:nvPr>
            <p:ph type="title"/>
          </p:nvPr>
        </p:nvSpPr>
        <p:spPr>
          <a:xfrm>
            <a:off x="179512" y="142852"/>
            <a:ext cx="8820472" cy="990600"/>
          </a:xfrm>
        </p:spPr>
        <p:txBody>
          <a:bodyPr>
            <a:noAutofit/>
          </a:bodyPr>
          <a:lstStyle/>
          <a:p>
            <a:pPr algn="ctr"/>
            <a:r>
              <a:rPr lang="tr-TR" sz="3200" b="1" dirty="0" smtClean="0">
                <a:solidFill>
                  <a:schemeClr val="accent2">
                    <a:lumMod val="50000"/>
                  </a:schemeClr>
                </a:solidFill>
              </a:rPr>
              <a:t>COVİD-19 PANDEMİ SÜRECİNDE</a:t>
            </a:r>
            <a:br>
              <a:rPr lang="tr-TR" sz="3200" b="1" dirty="0" smtClean="0">
                <a:solidFill>
                  <a:schemeClr val="accent2">
                    <a:lumMod val="50000"/>
                  </a:schemeClr>
                </a:solidFill>
              </a:rPr>
            </a:br>
            <a:r>
              <a:rPr lang="tr-TR" sz="3200" b="1" dirty="0" smtClean="0">
                <a:solidFill>
                  <a:schemeClr val="accent2">
                    <a:lumMod val="50000"/>
                  </a:schemeClr>
                </a:solidFill>
              </a:rPr>
              <a:t>ARTAN KAYGININ NEDENLERİ</a:t>
            </a:r>
            <a:endParaRPr lang="tr-TR" sz="3200" b="1" dirty="0">
              <a:solidFill>
                <a:schemeClr val="accent2">
                  <a:lumMod val="50000"/>
                </a:schemeClr>
              </a:solidFill>
            </a:endParaRPr>
          </a:p>
        </p:txBody>
      </p:sp>
      <p:pic>
        <p:nvPicPr>
          <p:cNvPr id="4" name="Picture 2" descr="C:\Users\aidata\Desktop\4466f21beced90e46c42c07fd82cbea1--depression-treatment-seo-marketing.jpg"/>
          <p:cNvPicPr>
            <a:picLocks noChangeAspect="1" noChangeArrowheads="1"/>
          </p:cNvPicPr>
          <p:nvPr/>
        </p:nvPicPr>
        <p:blipFill>
          <a:blip r:embed="rId2" cstate="print"/>
          <a:srcRect/>
          <a:stretch>
            <a:fillRect/>
          </a:stretch>
        </p:blipFill>
        <p:spPr bwMode="auto">
          <a:xfrm>
            <a:off x="5796136" y="3789040"/>
            <a:ext cx="2714644" cy="2714644"/>
          </a:xfrm>
          <a:prstGeom prst="rect">
            <a:avLst/>
          </a:prstGeom>
          <a:noFill/>
        </p:spPr>
      </p:pic>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30169849448\Desktop\tek-kullanimlik-steril-cerrahi-maske-50l-7318.jpg"/>
          <p:cNvPicPr>
            <a:picLocks noChangeAspect="1" noChangeArrowheads="1"/>
          </p:cNvPicPr>
          <p:nvPr/>
        </p:nvPicPr>
        <p:blipFill>
          <a:blip r:embed="rId2" cstate="print"/>
          <a:srcRect/>
          <a:stretch>
            <a:fillRect/>
          </a:stretch>
        </p:blipFill>
        <p:spPr bwMode="auto">
          <a:xfrm>
            <a:off x="3006606" y="1500174"/>
            <a:ext cx="2351212" cy="2351212"/>
          </a:xfrm>
          <a:prstGeom prst="rect">
            <a:avLst/>
          </a:prstGeom>
          <a:noFill/>
        </p:spPr>
      </p:pic>
      <p:sp>
        <p:nvSpPr>
          <p:cNvPr id="3" name="2 İçerik Yer Tutucusu"/>
          <p:cNvSpPr>
            <a:spLocks noGrp="1"/>
          </p:cNvSpPr>
          <p:nvPr>
            <p:ph sz="quarter" idx="1"/>
          </p:nvPr>
        </p:nvSpPr>
        <p:spPr>
          <a:xfrm>
            <a:off x="395536" y="2362200"/>
            <a:ext cx="8153400" cy="4495800"/>
          </a:xfrm>
        </p:spPr>
        <p:txBody>
          <a:bodyPr>
            <a:normAutofit/>
          </a:bodyPr>
          <a:lstStyle/>
          <a:p>
            <a:pPr>
              <a:buNone/>
            </a:pPr>
            <a:r>
              <a:rPr lang="tr-TR" sz="2400" b="1" i="1" dirty="0" smtClean="0"/>
              <a:t>Ekipman zorlukları</a:t>
            </a:r>
          </a:p>
          <a:p>
            <a:pPr>
              <a:buNone/>
            </a:pPr>
            <a:endParaRPr lang="tr-TR" sz="2400" dirty="0" smtClean="0"/>
          </a:p>
          <a:p>
            <a:pPr>
              <a:buNone/>
            </a:pPr>
            <a:r>
              <a:rPr lang="tr-TR" sz="2400" dirty="0" smtClean="0"/>
              <a:t>	Ekipmanlar rahat olmayabilir, hareket etmeyi ve iletişimi sınırlayabilir. Bazı ekipmanların faydası belirsiz olabilir. Artan ihtiyaç ve bazen gereksiz kullanımın bir sonucu olarak yetersiz sayıda ekipman bulunabilir. </a:t>
            </a:r>
          </a:p>
        </p:txBody>
      </p:sp>
      <p:sp>
        <p:nvSpPr>
          <p:cNvPr id="10" name="1 Başlık"/>
          <p:cNvSpPr>
            <a:spLocks noGrp="1"/>
          </p:cNvSpPr>
          <p:nvPr>
            <p:ph type="title"/>
          </p:nvPr>
        </p:nvSpPr>
        <p:spPr>
          <a:xfrm>
            <a:off x="179512" y="142852"/>
            <a:ext cx="8820472" cy="990600"/>
          </a:xfrm>
        </p:spPr>
        <p:txBody>
          <a:bodyPr>
            <a:noAutofit/>
          </a:bodyPr>
          <a:lstStyle/>
          <a:p>
            <a:pPr algn="ctr"/>
            <a:r>
              <a:rPr lang="tr-TR" sz="3200" b="1" dirty="0" smtClean="0">
                <a:solidFill>
                  <a:schemeClr val="accent2">
                    <a:lumMod val="50000"/>
                  </a:schemeClr>
                </a:solidFill>
              </a:rPr>
              <a:t>COVİD-19 PANDEMİ SÜRECİNDE</a:t>
            </a:r>
            <a:br>
              <a:rPr lang="tr-TR" sz="3200" b="1" dirty="0" smtClean="0">
                <a:solidFill>
                  <a:schemeClr val="accent2">
                    <a:lumMod val="50000"/>
                  </a:schemeClr>
                </a:solidFill>
              </a:rPr>
            </a:br>
            <a:r>
              <a:rPr lang="tr-TR" sz="3200" b="1" dirty="0" smtClean="0">
                <a:solidFill>
                  <a:schemeClr val="accent2">
                    <a:lumMod val="50000"/>
                  </a:schemeClr>
                </a:solidFill>
              </a:rPr>
              <a:t>ARTAN KAYGININ NEDENLERİ</a:t>
            </a:r>
            <a:endParaRPr lang="tr-TR" sz="3200" b="1"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177</TotalTime>
  <Words>305</Words>
  <Application>Microsoft Office PowerPoint</Application>
  <PresentationFormat>Ekran Gösterisi (4:3)</PresentationFormat>
  <Paragraphs>149</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Ortalama</vt:lpstr>
      <vt:lpstr>HEKİMLER VE SAĞLIK ÇALIŞANLARI İÇİN COVİD-19 KORKU VE KAYGISIYLA BAŞ ETME REHBERİ</vt:lpstr>
      <vt:lpstr>Slayt 2</vt:lpstr>
      <vt:lpstr>Slayt 3</vt:lpstr>
      <vt:lpstr>Slayt 4</vt:lpstr>
      <vt:lpstr>Slayt 5</vt:lpstr>
      <vt:lpstr>Slayt 6</vt:lpstr>
      <vt:lpstr>COVİD-19 PANDEMİ SÜRECİNDE ARTAN KAYGININ NEDENLERİ</vt:lpstr>
      <vt:lpstr>COVİD-19 PANDEMİ SÜRECİNDE ARTAN KAYGININ NEDENLERİ</vt:lpstr>
      <vt:lpstr>COVİD-19 PANDEMİ SÜRECİNDE ARTAN KAYGININ NEDENLERİ</vt:lpstr>
      <vt:lpstr>COVİD-19 PANDEMİ SÜRECİNDE ARTAN KAYGININ NEDENLERİ</vt:lpstr>
      <vt:lpstr>COVİD-19 PANDEMİ SÜRECİNDE ARTAN KAYGININ NEDENLERİ</vt:lpstr>
      <vt:lpstr>Slayt 12</vt:lpstr>
      <vt:lpstr>BİR TAKIM ÖNLEMLER</vt:lpstr>
      <vt:lpstr>BİR TAKIM ÖNLEMLER</vt:lpstr>
      <vt:lpstr>BİR TAKIM ÖNLEMLER</vt:lpstr>
      <vt:lpstr>BİR TAKIM ÖNLEMLER</vt:lpstr>
      <vt:lpstr>BİR TAKIM ÖNLEMLER</vt:lpstr>
      <vt:lpstr>BİR TAKIM ÖNLEMLER</vt:lpstr>
      <vt:lpstr>BİR TAKIM ÖNLEMLER</vt:lpstr>
      <vt:lpstr>BİR TAKIM ÖNLEMLER</vt:lpstr>
      <vt:lpstr>BİR TAKIM ÖNLEMLER</vt:lpstr>
      <vt:lpstr>BİR TAKIM ÖNLEMLER</vt:lpstr>
      <vt:lpstr>BİR TAKIM ÖNLEMLER</vt:lpstr>
      <vt:lpstr>BİR TAKIM ÖNLEMLER</vt:lpstr>
      <vt:lpstr>NEFES EGZERSİZİ</vt:lpstr>
      <vt:lpstr>NEFES EGZERSİZİ</vt:lpstr>
      <vt:lpstr>MUTLAKA BİR UZMANDAN DESTEK ALIN..! </vt:lpstr>
      <vt:lpstr>MUTLAKA BİR UZMANDAN DESTEK ALIN..!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HEKİMLER VE SAĞLIK ÇALIŞANLARI İÇİN COVİD-19 KORKU VE KAYGISIYLA BAŞ ETME REHBERİ</dc:title>
  <dc:creator>FATMA DURU</dc:creator>
  <cp:lastModifiedBy>NERMIN GOZTAS</cp:lastModifiedBy>
  <cp:revision>47</cp:revision>
  <dcterms:created xsi:type="dcterms:W3CDTF">2020-04-06T06:29:21Z</dcterms:created>
  <dcterms:modified xsi:type="dcterms:W3CDTF">2020-05-07T15:42:59Z</dcterms:modified>
</cp:coreProperties>
</file>