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74" r:id="rId3"/>
    <p:sldId id="276" r:id="rId4"/>
    <p:sldId id="275" r:id="rId5"/>
    <p:sldId id="257" r:id="rId6"/>
    <p:sldId id="277" r:id="rId7"/>
    <p:sldId id="258" r:id="rId8"/>
    <p:sldId id="278" r:id="rId9"/>
    <p:sldId id="259" r:id="rId10"/>
    <p:sldId id="260" r:id="rId11"/>
    <p:sldId id="261" r:id="rId12"/>
    <p:sldId id="279" r:id="rId13"/>
    <p:sldId id="262" r:id="rId14"/>
    <p:sldId id="280" r:id="rId15"/>
    <p:sldId id="263" r:id="rId16"/>
    <p:sldId id="286" r:id="rId17"/>
    <p:sldId id="281" r:id="rId18"/>
    <p:sldId id="287" r:id="rId19"/>
    <p:sldId id="264" r:id="rId20"/>
    <p:sldId id="288" r:id="rId21"/>
    <p:sldId id="265" r:id="rId22"/>
    <p:sldId id="266" r:id="rId23"/>
    <p:sldId id="289" r:id="rId24"/>
    <p:sldId id="267" r:id="rId25"/>
    <p:sldId id="268" r:id="rId26"/>
    <p:sldId id="269" r:id="rId27"/>
    <p:sldId id="282" r:id="rId28"/>
    <p:sldId id="270" r:id="rId29"/>
    <p:sldId id="283" r:id="rId30"/>
    <p:sldId id="271" r:id="rId31"/>
    <p:sldId id="284" r:id="rId32"/>
    <p:sldId id="285"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209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AC61B-7170-44F5-A9BB-193994DA237A}" type="datetimeFigureOut">
              <a:rPr lang="tr-TR" smtClean="0"/>
              <a:pPr/>
              <a:t>07.05.2020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8CD3EF-EEF6-417E-A0D6-1D04B5ABF7C3}" type="slidenum">
              <a:rPr lang="tr-TR" smtClean="0"/>
              <a:pPr/>
              <a:t>‹#›</a:t>
            </a:fld>
            <a:endParaRPr lang="tr-TR"/>
          </a:p>
        </p:txBody>
      </p:sp>
    </p:spTree>
    <p:extLst>
      <p:ext uri="{BB962C8B-B14F-4D97-AF65-F5344CB8AC3E}">
        <p14:creationId xmlns:p14="http://schemas.microsoft.com/office/powerpoint/2010/main" xmlns="" val="110543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B8CD3EF-EEF6-417E-A0D6-1D04B5ABF7C3}" type="slidenum">
              <a:rPr lang="tr-TR" smtClean="0"/>
              <a:pPr/>
              <a:t>4</a:t>
            </a:fld>
            <a:endParaRPr lang="tr-TR"/>
          </a:p>
        </p:txBody>
      </p:sp>
    </p:spTree>
    <p:extLst>
      <p:ext uri="{BB962C8B-B14F-4D97-AF65-F5344CB8AC3E}">
        <p14:creationId xmlns:p14="http://schemas.microsoft.com/office/powerpoint/2010/main" xmlns="" val="75519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BF80AB8-19BB-43B8-A35A-C4046D305C3E}" type="datetime1">
              <a:rPr lang="tr-TR" smtClean="0"/>
              <a:pPr/>
              <a:t>07.05.2020</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373304E-B495-4CCB-BE43-C2AFBD8AAAEC}" type="datetime1">
              <a:rPr lang="tr-TR" smtClean="0"/>
              <a:pPr/>
              <a:t>07.05.2020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77245D8B-3BC3-42D1-BD8A-60F2145B0095}" type="datetime1">
              <a:rPr lang="tr-TR" smtClean="0"/>
              <a:pPr/>
              <a:t>07.05.2020</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CEB3691A-2B68-477E-BA25-387DEBAB5173}" type="datetime1">
              <a:rPr lang="tr-TR" smtClean="0"/>
              <a:pPr/>
              <a:t>07.05.2020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3C60FD6A-6D89-4962-AF0D-9C61446325A6}" type="datetime1">
              <a:rPr lang="tr-TR" smtClean="0"/>
              <a:pPr/>
              <a:t>07.05.2020</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B90CD868-7451-4F1C-A79F-31E70068BB72}" type="datetime1">
              <a:rPr lang="tr-TR" smtClean="0"/>
              <a:pPr/>
              <a:t>07.05.2020</a:t>
            </a:fld>
            <a:endParaRPr lang="tr-TR"/>
          </a:p>
        </p:txBody>
      </p:sp>
      <p:sp>
        <p:nvSpPr>
          <p:cNvPr id="10" name="Slayt Numarası Yer Tutucusu 9"/>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D6D8A36F-DC54-4B92-8676-FA69563F0136}" type="datetime1">
              <a:rPr lang="tr-TR" smtClean="0"/>
              <a:pPr/>
              <a:t>07.05.2020</a:t>
            </a:fld>
            <a:endParaRPr lang="tr-TR"/>
          </a:p>
        </p:txBody>
      </p:sp>
      <p:sp>
        <p:nvSpPr>
          <p:cNvPr id="12" name="Slayt Numarası Yer Tutucusu 11"/>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B6B0E893-B8CB-45AD-A2BB-83185741B627}" type="datetime1">
              <a:rPr lang="tr-TR" smtClean="0"/>
              <a:pPr/>
              <a:t>07.05.2020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DFE22FC-D90D-410E-87FD-DA2E97D8FC02}" type="datetime1">
              <a:rPr lang="tr-TR" smtClean="0"/>
              <a:pPr/>
              <a:t>07.05.2020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245E485D-3EDC-46EF-BF64-8D64676C8865}" type="datetime1">
              <a:rPr lang="tr-TR" smtClean="0"/>
              <a:pPr/>
              <a:t>07.05.2020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AA60F1F3-ED2B-42B9-86D9-B02963C58E17}" type="datetime1">
              <a:rPr lang="tr-TR" smtClean="0"/>
              <a:pPr/>
              <a:t>07.05.2020</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CC8B4C7-06E0-4234-948B-195372E9E7FF}" type="datetime1">
              <a:rPr lang="tr-TR" smtClean="0"/>
              <a:pPr/>
              <a:t>07.05.2020</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1000108"/>
            <a:ext cx="7851648" cy="3914804"/>
          </a:xfrm>
        </p:spPr>
        <p:txBody>
          <a:bodyPr>
            <a:normAutofit fontScale="90000"/>
          </a:bodyPr>
          <a:lstStyle/>
          <a:p>
            <a:pPr algn="ct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r>
              <a:rPr lang="tr-TR" dirty="0" smtClean="0">
                <a:latin typeface="+mn-lt"/>
              </a:rPr>
              <a:t/>
            </a:r>
            <a:br>
              <a:rPr lang="tr-TR" dirty="0" smtClean="0">
                <a:latin typeface="+mn-lt"/>
              </a:rPr>
            </a:br>
            <a:endParaRPr lang="tr-TR" dirty="0">
              <a:latin typeface="+mn-lt"/>
            </a:endParaRPr>
          </a:p>
        </p:txBody>
      </p:sp>
      <p:sp>
        <p:nvSpPr>
          <p:cNvPr id="3" name="2 Alt Başlık"/>
          <p:cNvSpPr>
            <a:spLocks noGrp="1"/>
          </p:cNvSpPr>
          <p:nvPr>
            <p:ph type="subTitle" idx="1"/>
          </p:nvPr>
        </p:nvSpPr>
        <p:spPr>
          <a:xfrm>
            <a:off x="608648" y="-603448"/>
            <a:ext cx="7854696" cy="2786082"/>
          </a:xfrm>
        </p:spPr>
        <p:txBody>
          <a:bodyPr>
            <a:noAutofit/>
          </a:bodyPr>
          <a:lstStyle/>
          <a:p>
            <a:pPr algn="ctr"/>
            <a:endParaRPr lang="tr-TR" sz="3600" b="1" dirty="0" smtClean="0">
              <a:solidFill>
                <a:schemeClr val="tx1"/>
              </a:solidFill>
              <a:latin typeface="Calibri" panose="020F0502020204030204" pitchFamily="34" charset="0"/>
              <a:cs typeface="Calibri" panose="020F0502020204030204" pitchFamily="34" charset="0"/>
            </a:endParaRPr>
          </a:p>
          <a:p>
            <a:pPr algn="ctr"/>
            <a:endParaRPr lang="tr-TR" sz="3600" b="1" dirty="0" smtClean="0">
              <a:solidFill>
                <a:schemeClr val="tx1"/>
              </a:solidFill>
              <a:latin typeface="Calibri" panose="020F0502020204030204" pitchFamily="34" charset="0"/>
              <a:cs typeface="Calibri" panose="020F0502020204030204" pitchFamily="34" charset="0"/>
            </a:endParaRPr>
          </a:p>
          <a:p>
            <a:pPr algn="ctr"/>
            <a:r>
              <a:rPr lang="tr-TR" sz="3600" b="1" dirty="0" smtClean="0">
                <a:solidFill>
                  <a:schemeClr val="tx1"/>
                </a:solidFill>
                <a:latin typeface="Calibri" panose="020F0502020204030204" pitchFamily="34" charset="0"/>
                <a:cs typeface="Calibri" panose="020F0502020204030204" pitchFamily="34" charset="0"/>
              </a:rPr>
              <a:t>COVİD-19 SALGININDA </a:t>
            </a:r>
            <a:br>
              <a:rPr lang="tr-TR" sz="3600" b="1" dirty="0" smtClean="0">
                <a:solidFill>
                  <a:schemeClr val="tx1"/>
                </a:solidFill>
                <a:latin typeface="Calibri" panose="020F0502020204030204" pitchFamily="34" charset="0"/>
                <a:cs typeface="Calibri" panose="020F0502020204030204" pitchFamily="34" charset="0"/>
              </a:rPr>
            </a:br>
            <a:r>
              <a:rPr lang="tr-TR" sz="3600" b="1" dirty="0" smtClean="0">
                <a:solidFill>
                  <a:schemeClr val="tx1"/>
                </a:solidFill>
                <a:latin typeface="Calibri" panose="020F0502020204030204" pitchFamily="34" charset="0"/>
                <a:cs typeface="Calibri" panose="020F0502020204030204" pitchFamily="34" charset="0"/>
              </a:rPr>
              <a:t>SAĞLIK ÇALIŞANLARININ TÜKENMİŞLİKTEN KORUNMA REHBERİ</a:t>
            </a:r>
          </a:p>
        </p:txBody>
      </p:sp>
      <p:pic>
        <p:nvPicPr>
          <p:cNvPr id="4" name="3 Resim" descr="korona.jpg"/>
          <p:cNvPicPr>
            <a:picLocks noChangeAspect="1"/>
          </p:cNvPicPr>
          <p:nvPr/>
        </p:nvPicPr>
        <p:blipFill>
          <a:blip r:embed="rId2" cstate="print"/>
          <a:stretch>
            <a:fillRect/>
          </a:stretch>
        </p:blipFill>
        <p:spPr>
          <a:xfrm>
            <a:off x="2699792" y="2636912"/>
            <a:ext cx="3672408" cy="2056549"/>
          </a:xfrm>
          <a:prstGeom prst="rect">
            <a:avLst/>
          </a:prstGeom>
          <a:ln w="28575">
            <a:solidFill>
              <a:schemeClr val="tx1"/>
            </a:solidFill>
          </a:ln>
        </p:spPr>
      </p:pic>
      <p:sp>
        <p:nvSpPr>
          <p:cNvPr id="5" name="Metin kutusu 4"/>
          <p:cNvSpPr txBox="1"/>
          <p:nvPr/>
        </p:nvSpPr>
        <p:spPr>
          <a:xfrm>
            <a:off x="2396853" y="4860174"/>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TÜKENMİŞLİĞİN 3 BOYUTU</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23056" y="1741512"/>
            <a:ext cx="8153400" cy="4495800"/>
          </a:xfrm>
        </p:spPr>
        <p:txBody>
          <a:bodyPr>
            <a:noAutofit/>
          </a:bodyPr>
          <a:lstStyle/>
          <a:p>
            <a:r>
              <a:rPr lang="tr-TR" sz="2200" b="1" dirty="0" smtClean="0">
                <a:latin typeface="Calibri" panose="020F0502020204030204" pitchFamily="34" charset="0"/>
                <a:cs typeface="Calibri" panose="020F0502020204030204" pitchFamily="34" charset="0"/>
              </a:rPr>
              <a:t>Bedensel şikayetler: </a:t>
            </a:r>
            <a:r>
              <a:rPr lang="tr-TR" sz="2200" dirty="0" smtClean="0">
                <a:latin typeface="Calibri" panose="020F0502020204030204" pitchFamily="34" charset="0"/>
                <a:cs typeface="Calibri" panose="020F0502020204030204" pitchFamily="34" charset="0"/>
              </a:rPr>
              <a:t>Göğüste daralma hissi, çarpıntı, boğazda daralma, kolay irkilme, baş, omuz, baldırlarda ağrı, kaşıntı, karıncalanma ve </a:t>
            </a:r>
            <a:r>
              <a:rPr lang="tr-TR" sz="2200" dirty="0" err="1" smtClean="0">
                <a:latin typeface="Calibri" panose="020F0502020204030204" pitchFamily="34" charset="0"/>
                <a:cs typeface="Calibri" panose="020F0502020204030204" pitchFamily="34" charset="0"/>
              </a:rPr>
              <a:t>gastrointestinal</a:t>
            </a:r>
            <a:r>
              <a:rPr lang="tr-TR" sz="2200" dirty="0" smtClean="0">
                <a:latin typeface="Calibri" panose="020F0502020204030204" pitchFamily="34" charset="0"/>
                <a:cs typeface="Calibri" panose="020F0502020204030204" pitchFamily="34" charset="0"/>
              </a:rPr>
              <a:t> hassasiyet gibi özgün olmayan bedensel stres bulguları gözlenebilir.  </a:t>
            </a:r>
          </a:p>
          <a:p>
            <a:endParaRPr lang="tr-TR" sz="2200" dirty="0" smtClean="0">
              <a:latin typeface="Calibri" panose="020F0502020204030204" pitchFamily="34" charset="0"/>
              <a:cs typeface="Calibri" panose="020F0502020204030204" pitchFamily="34" charset="0"/>
            </a:endParaRPr>
          </a:p>
          <a:p>
            <a:r>
              <a:rPr lang="tr-TR" sz="2200" b="1" dirty="0" smtClean="0">
                <a:latin typeface="Calibri" panose="020F0502020204030204" pitchFamily="34" charset="0"/>
                <a:cs typeface="Calibri" panose="020F0502020204030204" pitchFamily="34" charset="0"/>
              </a:rPr>
              <a:t>Sık Hastalanma: </a:t>
            </a:r>
            <a:r>
              <a:rPr lang="tr-TR" sz="2200" dirty="0" smtClean="0">
                <a:latin typeface="Calibri" panose="020F0502020204030204" pitchFamily="34" charset="0"/>
                <a:cs typeface="Calibri" panose="020F0502020204030204" pitchFamily="34" charset="0"/>
              </a:rPr>
              <a:t>Kronik stres ve uzamış </a:t>
            </a:r>
            <a:r>
              <a:rPr lang="tr-TR" sz="2200" dirty="0" err="1" smtClean="0">
                <a:latin typeface="Calibri" panose="020F0502020204030204" pitchFamily="34" charset="0"/>
                <a:cs typeface="Calibri" panose="020F0502020204030204" pitchFamily="34" charset="0"/>
              </a:rPr>
              <a:t>kortizol</a:t>
            </a:r>
            <a:r>
              <a:rPr lang="tr-TR" sz="2200" dirty="0" smtClean="0">
                <a:latin typeface="Calibri" panose="020F0502020204030204" pitchFamily="34" charset="0"/>
                <a:cs typeface="Calibri" panose="020F0502020204030204" pitchFamily="34" charset="0"/>
              </a:rPr>
              <a:t> yanıtı bağışıklık sisteminin baskılanmasına neden olarak başta üst solunum yolları enfeksiyonu olmak üzere mikrobik hastalıklara zemin hazırlar. </a:t>
            </a:r>
          </a:p>
          <a:p>
            <a:endParaRPr lang="tr-TR" sz="2200" dirty="0" smtClean="0">
              <a:latin typeface="Calibri" panose="020F0502020204030204" pitchFamily="34" charset="0"/>
              <a:cs typeface="Calibri" panose="020F0502020204030204" pitchFamily="34" charset="0"/>
            </a:endParaRPr>
          </a:p>
          <a:p>
            <a:r>
              <a:rPr lang="tr-TR" sz="2200" b="1" dirty="0" smtClean="0">
                <a:latin typeface="Calibri" panose="020F0502020204030204" pitchFamily="34" charset="0"/>
                <a:cs typeface="Calibri" panose="020F0502020204030204" pitchFamily="34" charset="0"/>
              </a:rPr>
              <a:t>Ruhsal Tepkiler: </a:t>
            </a:r>
            <a:r>
              <a:rPr lang="tr-TR" sz="2200" dirty="0" smtClean="0">
                <a:latin typeface="Calibri" panose="020F0502020204030204" pitchFamily="34" charset="0"/>
                <a:cs typeface="Calibri" panose="020F0502020204030204" pitchFamily="34" charset="0"/>
              </a:rPr>
              <a:t>Kolay sinirlenme, </a:t>
            </a:r>
            <a:r>
              <a:rPr lang="tr-TR" sz="2200" dirty="0" err="1" smtClean="0">
                <a:latin typeface="Calibri" panose="020F0502020204030204" pitchFamily="34" charset="0"/>
                <a:cs typeface="Calibri" panose="020F0502020204030204" pitchFamily="34" charset="0"/>
              </a:rPr>
              <a:t>depresif</a:t>
            </a:r>
            <a:r>
              <a:rPr lang="tr-TR" sz="2200" dirty="0" smtClean="0">
                <a:latin typeface="Calibri" panose="020F0502020204030204" pitchFamily="34" charset="0"/>
                <a:cs typeface="Calibri" panose="020F0502020204030204" pitchFamily="34" charset="0"/>
              </a:rPr>
              <a:t> duygulanım, keyif alamama, çaresizlik hissi, karamsar-kötümser şemaların etkinleşmesi, hastalara karşı duyarsızlık ve özsaygının azalması gibi bulgular görülebilir</a:t>
            </a:r>
            <a:endParaRPr lang="tr-TR" sz="22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RİSK ETKENLERİ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pic>
        <p:nvPicPr>
          <p:cNvPr id="4" name="3 İçerik Yer Tutucusu" descr="RİSK.jpg"/>
          <p:cNvPicPr>
            <a:picLocks noGrp="1" noChangeAspect="1"/>
          </p:cNvPicPr>
          <p:nvPr>
            <p:ph sz="quarter" idx="1"/>
          </p:nvPr>
        </p:nvPicPr>
        <p:blipFill>
          <a:blip r:embed="rId2" cstate="print"/>
          <a:stretch>
            <a:fillRect/>
          </a:stretch>
        </p:blipFill>
        <p:spPr>
          <a:xfrm>
            <a:off x="1384080" y="2132856"/>
            <a:ext cx="6572296" cy="3625068"/>
          </a:xfrm>
        </p:spPr>
      </p:pic>
      <p:sp>
        <p:nvSpPr>
          <p:cNvPr id="3" name="Slayt Numarası Yer Tutucusu 2"/>
          <p:cNvSpPr>
            <a:spLocks noGrp="1"/>
          </p:cNvSpPr>
          <p:nvPr>
            <p:ph type="sldNum" sz="quarter" idx="12"/>
          </p:nvPr>
        </p:nvSpPr>
        <p:spPr/>
        <p:txBody>
          <a:bodyPr>
            <a:normAutofit fontScale="85000" lnSpcReduction="20000"/>
          </a:bodyPr>
          <a:lstStyle/>
          <a:p>
            <a:fld id="{B1DEFA8C-F947-479F-BE07-76B6B3F80BF1}"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38"/>
            <a:ext cx="8229600" cy="1489922"/>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A) İKİNCİL TRAVMA: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13520"/>
            <a:ext cx="8153400" cy="4495800"/>
          </a:xfrm>
        </p:spPr>
        <p:txBody>
          <a:bodyPr>
            <a:normAutofit/>
          </a:bodyPr>
          <a:lstStyle/>
          <a:p>
            <a:r>
              <a:rPr lang="tr-TR" sz="2400" dirty="0" err="1" smtClean="0">
                <a:latin typeface="Calibri" panose="020F0502020204030204" pitchFamily="34" charset="0"/>
                <a:cs typeface="Calibri" panose="020F0502020204030204" pitchFamily="34" charset="0"/>
              </a:rPr>
              <a:t>Travmatize</a:t>
            </a:r>
            <a:r>
              <a:rPr lang="tr-TR" sz="2400" dirty="0" smtClean="0">
                <a:latin typeface="Calibri" panose="020F0502020204030204" pitchFamily="34" charset="0"/>
                <a:cs typeface="Calibri" panose="020F0502020204030204" pitchFamily="34" charset="0"/>
              </a:rPr>
              <a:t> olmuş kişilere hizmet veriyor olmanın kendisi de bir travma yaratabilir. Bu durum “ikincil travma” olarak adlandırılmaktadır.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Güvenlik personelinden, temizlik görevlilerine, doktorlardan idari personele kadar tüm sağlık çalışanları kriz ve afet durumlarında ikincil travma açısından risk altındadır.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İkincil travmanın aynı zamanda tükenmişlik riskini de arttırdığı bilinmektedir</a:t>
            </a:r>
          </a:p>
          <a:p>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16632"/>
            <a:ext cx="8401080" cy="1347046"/>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B) ÇALIŞMA KOŞULLARI İLE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85528"/>
            <a:ext cx="8153400" cy="4495800"/>
          </a:xfrm>
        </p:spPr>
        <p:txBody>
          <a:bodyPr>
            <a:normAutofit/>
          </a:bodyPr>
          <a:lstStyle/>
          <a:p>
            <a:r>
              <a:rPr lang="tr-TR" sz="2400" dirty="0" smtClean="0">
                <a:latin typeface="Calibri" panose="020F0502020204030204" pitchFamily="34" charset="0"/>
                <a:cs typeface="Calibri" panose="020F0502020204030204" pitchFamily="34" charset="0"/>
              </a:rPr>
              <a:t> Rol Karmaşası: Rol karmaşası, çalışanın görev tanımının net olmaması, farklı kurum ya da bölümlerin çalışanın görev tanımı ile ilgili birbiriyle çelişen beklentilerinin olması halidir.</a:t>
            </a:r>
          </a:p>
          <a:p>
            <a:pPr marL="0" indent="0">
              <a:buNone/>
            </a:pPr>
            <a:r>
              <a:rPr lang="tr-TR" sz="2400" dirty="0" smtClean="0">
                <a:latin typeface="Calibri" panose="020F0502020204030204" pitchFamily="34" charset="0"/>
                <a:cs typeface="Calibri" panose="020F0502020204030204" pitchFamily="34" charset="0"/>
              </a:rPr>
              <a:t> </a:t>
            </a:r>
          </a:p>
          <a:p>
            <a:r>
              <a:rPr lang="tr-TR" sz="2400" dirty="0" smtClean="0">
                <a:latin typeface="Calibri" panose="020F0502020204030204" pitchFamily="34" charset="0"/>
                <a:cs typeface="Calibri" panose="020F0502020204030204" pitchFamily="34" charset="0"/>
              </a:rPr>
              <a:t>COVİD-19 salgını sırasında pek çok sağlık çalışanı normal koşullarda kendi görevleri olmayan işlerde görev almak durumunda kalacaklar ve bu durum belirli bir işin kimin görevi olduğu konusunda karmaşaya neden olabilecektir.  </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23056" y="1888232"/>
            <a:ext cx="8153400" cy="4997152"/>
          </a:xfrm>
        </p:spPr>
        <p:txBody>
          <a:bodyPr>
            <a:normAutofit/>
          </a:bodyPr>
          <a:lstStyle/>
          <a:p>
            <a:r>
              <a:rPr lang="tr-TR" sz="2200" b="1" dirty="0" smtClean="0">
                <a:latin typeface="Calibri" panose="020F0502020204030204" pitchFamily="34" charset="0"/>
                <a:cs typeface="Calibri" panose="020F0502020204030204" pitchFamily="34" charset="0"/>
              </a:rPr>
              <a:t>İş yükü: </a:t>
            </a:r>
            <a:r>
              <a:rPr lang="tr-TR" sz="2200" dirty="0" smtClean="0">
                <a:latin typeface="Calibri" panose="020F0502020204030204" pitchFamily="34" charset="0"/>
                <a:cs typeface="Calibri" panose="020F0502020204030204" pitchFamily="34" charset="0"/>
              </a:rPr>
              <a:t>COVİD-19 salgını sağlık sistemine aşırı yük bindireceğinden tüm sağlık çalışanlarının iş yükü belirgin ölçüde artacaktır.</a:t>
            </a:r>
          </a:p>
          <a:p>
            <a:endParaRPr lang="tr-TR" sz="2200" dirty="0" smtClean="0">
              <a:latin typeface="Calibri" panose="020F0502020204030204" pitchFamily="34" charset="0"/>
              <a:cs typeface="Calibri" panose="020F0502020204030204" pitchFamily="34" charset="0"/>
            </a:endParaRPr>
          </a:p>
          <a:p>
            <a:r>
              <a:rPr lang="tr-TR" sz="2200" dirty="0" smtClean="0">
                <a:latin typeface="Calibri" panose="020F0502020204030204" pitchFamily="34" charset="0"/>
                <a:cs typeface="Calibri" panose="020F0502020204030204" pitchFamily="34" charset="0"/>
              </a:rPr>
              <a:t> </a:t>
            </a:r>
            <a:r>
              <a:rPr lang="tr-TR" sz="2200" b="1" dirty="0" smtClean="0">
                <a:latin typeface="Calibri" panose="020F0502020204030204" pitchFamily="34" charset="0"/>
                <a:cs typeface="Calibri" panose="020F0502020204030204" pitchFamily="34" charset="0"/>
              </a:rPr>
              <a:t>Kontrol Algısı: </a:t>
            </a:r>
            <a:r>
              <a:rPr lang="tr-TR" sz="2200" dirty="0" smtClean="0">
                <a:latin typeface="Calibri" panose="020F0502020204030204" pitchFamily="34" charset="0"/>
                <a:cs typeface="Calibri" panose="020F0502020204030204" pitchFamily="34" charset="0"/>
              </a:rPr>
              <a:t>Diğer krizlerde olduğu gibi COVİD-19 salgını sırasında da sağlık çalışanları yarın nerede hangi görev ile görevlendirileceklerini öngöremeden çalışmak durumunda kalabilirler. Bu durum sağlık çalışanının kendi çalışma hayatının kontrolünü yitirdiği duygusuna neden olabilir. </a:t>
            </a:r>
          </a:p>
          <a:p>
            <a:endParaRPr lang="tr-TR" sz="2200" dirty="0" smtClean="0">
              <a:latin typeface="Calibri" panose="020F0502020204030204" pitchFamily="34" charset="0"/>
              <a:cs typeface="Calibri" panose="020F0502020204030204" pitchFamily="34" charset="0"/>
            </a:endParaRPr>
          </a:p>
          <a:p>
            <a:r>
              <a:rPr lang="tr-TR" sz="2200" dirty="0" smtClean="0">
                <a:latin typeface="Calibri" panose="020F0502020204030204" pitchFamily="34" charset="0"/>
                <a:cs typeface="Calibri" panose="020F0502020204030204" pitchFamily="34" charset="0"/>
              </a:rPr>
              <a:t> </a:t>
            </a:r>
            <a:r>
              <a:rPr lang="tr-TR" sz="2200" b="1" dirty="0" smtClean="0">
                <a:latin typeface="Calibri" panose="020F0502020204030204" pitchFamily="34" charset="0"/>
                <a:cs typeface="Calibri" panose="020F0502020204030204" pitchFamily="34" charset="0"/>
              </a:rPr>
              <a:t>Takdir eksikliği: </a:t>
            </a:r>
            <a:r>
              <a:rPr lang="tr-TR" sz="2200" dirty="0" smtClean="0">
                <a:latin typeface="Calibri" panose="020F0502020204030204" pitchFamily="34" charset="0"/>
                <a:cs typeface="Calibri" panose="020F0502020204030204" pitchFamily="34" charset="0"/>
              </a:rPr>
              <a:t>Çalışanın emeğinin karşılığını görmesi, takdir edildiğini hissetmemesi tükenmişliğe ilişkin</a:t>
            </a:r>
            <a:endParaRPr lang="tr-TR" sz="22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323528" y="116632"/>
            <a:ext cx="8401080" cy="1347046"/>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B) ÇALIŞMA KOŞULLARI İLE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60648"/>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 ) ÇALIŞANLA İLGİLİ ETKENLER </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957536"/>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Mükemmeliyetçilik: </a:t>
            </a:r>
            <a:r>
              <a:rPr lang="tr-TR" sz="2400" dirty="0" smtClean="0">
                <a:latin typeface="Calibri" panose="020F0502020204030204" pitchFamily="34" charset="0"/>
                <a:cs typeface="Calibri" panose="020F0502020204030204" pitchFamily="34" charset="0"/>
              </a:rPr>
              <a:t>Yaptığı işin mükemmelden biraz daha az olmasına tahammül edemeyen çalışanlar, bu yüksek standartları tutturmak için fazladan çaba gösterebilir ve sonuçta bu çaba ile tükenmişliğin ilk aşamalarına girebilirler.</a:t>
            </a:r>
          </a:p>
          <a:p>
            <a:pPr marL="0" indent="0">
              <a:buNone/>
            </a:pPr>
            <a:r>
              <a:rPr lang="tr-TR" sz="2400" dirty="0" smtClean="0">
                <a:latin typeface="Calibri" panose="020F0502020204030204" pitchFamily="34" charset="0"/>
                <a:cs typeface="Calibri" panose="020F0502020204030204" pitchFamily="34" charset="0"/>
              </a:rPr>
              <a:t> </a:t>
            </a:r>
          </a:p>
          <a:p>
            <a:r>
              <a:rPr lang="tr-TR" sz="2400" dirty="0" smtClean="0">
                <a:latin typeface="Calibri" panose="020F0502020204030204" pitchFamily="34" charset="0"/>
                <a:cs typeface="Calibri" panose="020F0502020204030204" pitchFamily="34" charset="0"/>
              </a:rPr>
              <a:t>COVİD-19 salgını sırasında çalışma koşulları ideal koşullardan çok uzak olabileceği için mükemmeliyetçilik sağlık çalışanının çok zorlanmasına neden olabilir.  </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85528"/>
            <a:ext cx="8153400" cy="4495800"/>
          </a:xfrm>
        </p:spPr>
        <p:txBody>
          <a:bodyPr>
            <a:normAutofit/>
          </a:bodyPr>
          <a:lstStyle/>
          <a:p>
            <a:r>
              <a:rPr lang="tr-TR" sz="2400" dirty="0" smtClean="0">
                <a:latin typeface="Calibri" panose="020F0502020204030204" pitchFamily="34" charset="0"/>
                <a:cs typeface="Calibri" panose="020F0502020204030204" pitchFamily="34" charset="0"/>
              </a:rPr>
              <a:t>Karamsarlık: Karamsar çalışanlar, geleceklerini değerlendirirken olumsuz seçeneklere odaklandıkları için başkalarına göre daha fazla endişelenirler.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Bu durum duygusal açıdan daha kolay sarsılmalarına neden olur. Karamsar yapıya sahip sağlık çalışanları, COVİD-19 salgını gibi karamsarlığı zaten arttırabilen kriz durumlarında daha büyük risk altındadır.</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957536"/>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Kontrolcülük: </a:t>
            </a:r>
            <a:r>
              <a:rPr lang="tr-TR" sz="2400" dirty="0" smtClean="0">
                <a:latin typeface="Calibri" panose="020F0502020204030204" pitchFamily="34" charset="0"/>
                <a:cs typeface="Calibri" panose="020F0502020204030204" pitchFamily="34" charset="0"/>
              </a:rPr>
              <a:t>Sağlık çalışanının hayatındaki her şeyi kontrol etme gayreti ve kontrol etmesi gerektiği düşüncesi kontrol için aşırı gayret göstermeye ve tükenmişliğe neden olabilir. Kontrolcü yapıya sahip sağlık çalışanları, COVİD-19 salgını gibi kriz durumlarında kontrolün iyice kendisinden çıktığı duygusu ile daha çok zorlanacaktır. </a:t>
            </a:r>
          </a:p>
          <a:p>
            <a:endParaRPr lang="tr-TR" sz="2400" dirty="0">
              <a:latin typeface="Calibri" panose="020F0502020204030204" pitchFamily="34" charset="0"/>
              <a:cs typeface="Calibri" panose="020F0502020204030204" pitchFamily="34" charset="0"/>
            </a:endParaRPr>
          </a:p>
        </p:txBody>
      </p:sp>
      <p:sp>
        <p:nvSpPr>
          <p:cNvPr id="4"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23056" y="1412776"/>
            <a:ext cx="8153400" cy="4495800"/>
          </a:xfrm>
        </p:spPr>
        <p:txBody>
          <a:bodyPr>
            <a:normAutofit/>
          </a:bodyPr>
          <a:lstStyle/>
          <a:p>
            <a:endParaRPr lang="tr-TR" sz="2400" dirty="0" smtClean="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Sosyal destek eksikliği:</a:t>
            </a:r>
            <a:r>
              <a:rPr lang="tr-TR" sz="2400" dirty="0" smtClean="0">
                <a:latin typeface="Calibri" panose="020F0502020204030204" pitchFamily="34" charset="0"/>
                <a:cs typeface="Calibri" panose="020F0502020204030204" pitchFamily="34" charset="0"/>
              </a:rPr>
              <a:t> Çalışanın aşırı tüketici çalışma koşullarından çıktığında, </a:t>
            </a:r>
            <a:r>
              <a:rPr lang="tr-TR" sz="2400" i="1" u="sng" dirty="0" smtClean="0">
                <a:latin typeface="Calibri" panose="020F0502020204030204" pitchFamily="34" charset="0"/>
                <a:cs typeface="Calibri" panose="020F0502020204030204" pitchFamily="34" charset="0"/>
              </a:rPr>
              <a:t>tükettiği enerjisini yenileyebileceği aile ya da yakınlarının olmayışı </a:t>
            </a:r>
            <a:r>
              <a:rPr lang="tr-TR" sz="2400" dirty="0" smtClean="0">
                <a:latin typeface="Calibri" panose="020F0502020204030204" pitchFamily="34" charset="0"/>
                <a:cs typeface="Calibri" panose="020F0502020204030204" pitchFamily="34" charset="0"/>
              </a:rPr>
              <a:t>tükenmişliği kolaylaştırabilir. Bekar olmak ya da sağlık çalışanlarının COVİD-19 salgınında enfeksiyondan korumak için ailelerinden uzaklaşmaları sosyal desteklerinin azalmasına dolayısıyla tükenmişlik riskinde artışa neden olabilir</a:t>
            </a: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467544" y="1772816"/>
            <a:ext cx="8153400" cy="4495800"/>
          </a:xfrm>
        </p:spPr>
        <p:txBody>
          <a:bodyPr>
            <a:noAutofit/>
          </a:bodyPr>
          <a:lstStyle/>
          <a:p>
            <a:r>
              <a:rPr lang="tr-TR" sz="2400" b="1" dirty="0" smtClean="0">
                <a:latin typeface="Calibri" panose="020F0502020204030204" pitchFamily="34" charset="0"/>
                <a:cs typeface="Calibri" panose="020F0502020204030204" pitchFamily="34" charset="0"/>
              </a:rPr>
              <a:t>Cinsiyet: </a:t>
            </a:r>
            <a:r>
              <a:rPr lang="tr-TR" sz="2400" dirty="0" smtClean="0">
                <a:latin typeface="Calibri" panose="020F0502020204030204" pitchFamily="34" charset="0"/>
                <a:cs typeface="Calibri" panose="020F0502020204030204" pitchFamily="34" charset="0"/>
              </a:rPr>
              <a:t>Kadınlar daha yoğun empati yapıyor olabilirler ve bu durum duygusal tükenmişlik için risk faktörü oluşturabilir. </a:t>
            </a:r>
            <a:r>
              <a:rPr lang="tr-TR" sz="2400" u="sng" dirty="0" smtClean="0">
                <a:latin typeface="Calibri" panose="020F0502020204030204" pitchFamily="34" charset="0"/>
                <a:cs typeface="Calibri" panose="020F0502020204030204" pitchFamily="34" charset="0"/>
              </a:rPr>
              <a:t>Ayrıca kadınların toplumsal cinsiyet rolleri de </a:t>
            </a:r>
            <a:r>
              <a:rPr lang="tr-TR" sz="2400" u="sng" dirty="0" err="1" smtClean="0">
                <a:latin typeface="Calibri" panose="020F0502020204030204" pitchFamily="34" charset="0"/>
                <a:cs typeface="Calibri" panose="020F0502020204030204" pitchFamily="34" charset="0"/>
              </a:rPr>
              <a:t>talepkar</a:t>
            </a:r>
            <a:r>
              <a:rPr lang="tr-TR" sz="2400" u="sng" dirty="0" smtClean="0">
                <a:latin typeface="Calibri" panose="020F0502020204030204" pitchFamily="34" charset="0"/>
                <a:cs typeface="Calibri" panose="020F0502020204030204" pitchFamily="34" charset="0"/>
              </a:rPr>
              <a:t> olabildiğinden (ev emeği gibi) iş nedeniyle yitirdikleri enerjilerini mesai bitiminde toparlamaları daha güç olabilir. </a:t>
            </a:r>
            <a:r>
              <a:rPr lang="tr-TR" sz="2400" dirty="0" smtClean="0">
                <a:latin typeface="Calibri" panose="020F0502020204030204" pitchFamily="34" charset="0"/>
                <a:cs typeface="Calibri" panose="020F0502020204030204" pitchFamily="34" charset="0"/>
              </a:rPr>
              <a:t>Örneğin çocuklu kadınların tükenmişlik riskinin daha fazla olduğuna ilişkin bulgular vardır.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COVİD-19 salgını sırasında okulların tatil edilmesi ile öğrencilerin evde kalması ve öğrencilerin eğitimine destek olma gerekliliği, ev emeğini arttırmaktadır. Bu durum kadın sağlık çalışanlarının tükenmişlik riskini daha da arttırabilir.</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3056" y="278160"/>
            <a:ext cx="8153400" cy="990600"/>
          </a:xfrm>
        </p:spPr>
        <p:txBody>
          <a:bodyPr>
            <a:no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COVID-19 (YENİ KORONAVİRÜS HASTALIĞI) NEDİR?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13520"/>
            <a:ext cx="8153400" cy="4495800"/>
          </a:xfrm>
        </p:spPr>
        <p:txBody>
          <a:bodyPr>
            <a:normAutofit/>
          </a:bodyPr>
          <a:lstStyle/>
          <a:p>
            <a:r>
              <a:rPr lang="tr-TR" sz="2400" dirty="0" smtClean="0">
                <a:latin typeface="Calibri" panose="020F0502020204030204" pitchFamily="34" charset="0"/>
                <a:cs typeface="Calibri" panose="020F0502020204030204" pitchFamily="34" charset="0"/>
              </a:rPr>
              <a:t>Yeni Koronavirüs (COVID-19), ilk olarak Çin’in Vuhan Eyaleti’nde Aralık ayının sonlarında solunum yolu belirtileri (ateş, öksürük, nefes darlığı) gelişen bir grup hastada yapılan araştırmalar sonucunda 13 Ocak 2020’de tanımlanan bir virüstür.</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Salgın başlangıçta bu bölgedeki deniz ürünleri ve hayvan pazarında bulunanlarda tespit edilmiştir. Daha sonra insandan insana bulaşarak </a:t>
            </a:r>
            <a:r>
              <a:rPr lang="tr-TR" sz="2400" dirty="0" err="1" smtClean="0">
                <a:latin typeface="Calibri" panose="020F0502020204030204" pitchFamily="34" charset="0"/>
                <a:cs typeface="Calibri" panose="020F0502020204030204" pitchFamily="34" charset="0"/>
              </a:rPr>
              <a:t>Vuhan</a:t>
            </a:r>
            <a:r>
              <a:rPr lang="tr-TR" sz="2400" dirty="0" smtClean="0">
                <a:latin typeface="Calibri" panose="020F0502020204030204" pitchFamily="34" charset="0"/>
                <a:cs typeface="Calibri" panose="020F0502020204030204" pitchFamily="34" charset="0"/>
              </a:rPr>
              <a:t> başta olmak üzere </a:t>
            </a:r>
            <a:r>
              <a:rPr lang="tr-TR" sz="2400" dirty="0" err="1" smtClean="0">
                <a:latin typeface="Calibri" panose="020F0502020204030204" pitchFamily="34" charset="0"/>
                <a:cs typeface="Calibri" panose="020F0502020204030204" pitchFamily="34" charset="0"/>
              </a:rPr>
              <a:t>Hubei</a:t>
            </a:r>
            <a:r>
              <a:rPr lang="tr-TR" sz="2400" dirty="0" smtClean="0">
                <a:latin typeface="Calibri" panose="020F0502020204030204" pitchFamily="34" charset="0"/>
                <a:cs typeface="Calibri" panose="020F0502020204030204" pitchFamily="34" charset="0"/>
              </a:rPr>
              <a:t> eyaletindeki diğer şehirlere ve Çin Halk Cumhuriyeti’nin diğer eyaletlerine ve diğer dünya ülkelerine yayılmıştır.</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Deneyim: </a:t>
            </a:r>
            <a:r>
              <a:rPr lang="tr-TR" sz="2400" dirty="0" smtClean="0">
                <a:latin typeface="Calibri" panose="020F0502020204030204" pitchFamily="34" charset="0"/>
                <a:cs typeface="Calibri" panose="020F0502020204030204" pitchFamily="34" charset="0"/>
              </a:rPr>
              <a:t>Genç olmak ve mesleki deneyimin daha az oluşunun tükenmişliğin özellikle duyarsızlaşma boyutunu arttırabileceğine ilişkin bulgular mevcuttur. COVİD-19 salgını gibi kriz durumlarında genç sağlık çalışanları aşırı adanmışlık ile çalışarak enerjilerini en baştan tüketme eğiliminde olabilirler. </a:t>
            </a:r>
          </a:p>
          <a:p>
            <a:endParaRPr lang="tr-TR" sz="2400" dirty="0" smtClean="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Hareketsizlik ve obezite: </a:t>
            </a:r>
            <a:r>
              <a:rPr lang="tr-TR" sz="2400" dirty="0" smtClean="0">
                <a:latin typeface="Calibri" panose="020F0502020204030204" pitchFamily="34" charset="0"/>
                <a:cs typeface="Calibri" panose="020F0502020204030204" pitchFamily="34" charset="0"/>
              </a:rPr>
              <a:t>Hareketsizlik ve obezite düşük benlik saygısı üzerinden veya hormonal etkenlerle tükenmişliğe katkıda bulunuyor olabilir.</a:t>
            </a:r>
          </a:p>
          <a:p>
            <a:endParaRPr lang="tr-TR" sz="2400"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518864" y="188640"/>
            <a:ext cx="8229600" cy="11430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rmAutofit/>
          </a:bodyPr>
          <a:lstStyle/>
          <a:p>
            <a:r>
              <a:rPr lang="tr-TR" sz="2400" dirty="0" smtClean="0">
                <a:latin typeface="Calibri" panose="020F0502020204030204" pitchFamily="34" charset="0"/>
                <a:cs typeface="Calibri" panose="020F0502020204030204" pitchFamily="34" charset="0"/>
              </a:rPr>
              <a:t>Sağlık çalışanları tükenmişlik yaşadıklarında diğer kişilere göre yorgunluk ya da hastalık gibi bedensel belirtileri diğer çalışanlara göre daha nadir deneyimlemeleri nedeniyle tükenmişliğin tanınması gecikebilir</a:t>
            </a:r>
            <a:endParaRPr lang="tr-TR" sz="2400"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518864" y="188640"/>
            <a:ext cx="8229600" cy="11430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smtClean="0">
                <a:solidFill>
                  <a:schemeClr val="accent2">
                    <a:lumMod val="50000"/>
                  </a:schemeClr>
                </a:solidFill>
                <a:latin typeface="Calibri" panose="020F0502020204030204" pitchFamily="34" charset="0"/>
                <a:cs typeface="Calibri" panose="020F0502020204030204" pitchFamily="34" charset="0"/>
              </a:rPr>
              <a:t>C ) ÇALIŞANLA İLGİLİ ETKENLER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71400"/>
            <a:ext cx="8643966" cy="1368152"/>
          </a:xfrm>
        </p:spPr>
        <p:txBody>
          <a:bodyPr>
            <a:no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
            </a:r>
            <a:br>
              <a:rPr lang="tr-TR" sz="2800" b="1" dirty="0" smtClean="0">
                <a:solidFill>
                  <a:schemeClr val="accent2">
                    <a:lumMod val="50000"/>
                  </a:schemeClr>
                </a:solidFill>
                <a:latin typeface="Calibri" panose="020F0502020204030204" pitchFamily="34" charset="0"/>
                <a:cs typeface="Calibri" panose="020F0502020204030204" pitchFamily="34" charset="0"/>
              </a:rPr>
            </a:b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KURUMSAL DÜZEYDE KORUNMA </a:t>
            </a:r>
            <a:r>
              <a:rPr lang="tr-TR" sz="2800" dirty="0" smtClean="0">
                <a:solidFill>
                  <a:schemeClr val="accent2">
                    <a:lumMod val="50000"/>
                  </a:schemeClr>
                </a:solidFill>
              </a:rPr>
              <a:t/>
            </a:r>
            <a:br>
              <a:rPr lang="tr-TR" sz="2800" dirty="0" smtClean="0">
                <a:solidFill>
                  <a:schemeClr val="accent2">
                    <a:lumMod val="50000"/>
                  </a:schemeClr>
                </a:solidFill>
              </a:rPr>
            </a:br>
            <a:r>
              <a:rPr lang="tr-TR" sz="1800" dirty="0" smtClean="0">
                <a:solidFill>
                  <a:schemeClr val="accent2">
                    <a:lumMod val="50000"/>
                  </a:schemeClr>
                </a:solidFill>
              </a:rPr>
              <a:t>Dünya Sağlık Örgütünün tükenmişlikten korunma ile ilgili kurumlara önerileri şekildedir</a:t>
            </a:r>
            <a:endParaRPr lang="tr-TR" sz="1800" dirty="0">
              <a:solidFill>
                <a:schemeClr val="accent2">
                  <a:lumMod val="50000"/>
                </a:schemeClr>
              </a:solidFill>
            </a:endParaRPr>
          </a:p>
        </p:txBody>
      </p:sp>
      <p:sp>
        <p:nvSpPr>
          <p:cNvPr id="3" name="2 İçerik Yer Tutucusu"/>
          <p:cNvSpPr>
            <a:spLocks noGrp="1"/>
          </p:cNvSpPr>
          <p:nvPr>
            <p:ph sz="quarter" idx="1"/>
          </p:nvPr>
        </p:nvSpPr>
        <p:spPr>
          <a:xfrm>
            <a:off x="539552" y="1916832"/>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İyi iletişim: </a:t>
            </a:r>
            <a:r>
              <a:rPr lang="tr-TR" sz="2400" dirty="0" smtClean="0">
                <a:latin typeface="Calibri" panose="020F0502020204030204" pitchFamily="34" charset="0"/>
                <a:cs typeface="Calibri" panose="020F0502020204030204" pitchFamily="34" charset="0"/>
              </a:rPr>
              <a:t>Düzenli ve güvenli bilgi akışı kontrol duygusunun tesisini sağlayacağından, iyi iletişim stresi azaltmada hızlı sonuç veren unsurlardan biridir. COVİD-19 salgını sağlık çalışanlarını risk altında bıraktığı için, çalışma arkadaşlarının sağlığının bozulması halinde ekip hızlıca bilgilendirilmeli, bilgiyi söylenti yoluyla edinmemeli ve bu bilginin gerçekliği ya da olayın nasıl olduğunu merak etmek durumunda kalmamalılardır. Bilgilendirilme gerektiren durumlarda birim süpervizörü ekibi toplayıp bilgilendirme yapmalı ve soruları kabul etmelidir. </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rmAutofit/>
          </a:bodyPr>
          <a:lstStyle/>
          <a:p>
            <a:r>
              <a:rPr lang="tr-TR" sz="2400" b="1" dirty="0" err="1" smtClean="0">
                <a:latin typeface="Calibri" panose="020F0502020204030204" pitchFamily="34" charset="0"/>
                <a:cs typeface="Calibri" panose="020F0502020204030204" pitchFamily="34" charset="0"/>
              </a:rPr>
              <a:t>Multidisipliner</a:t>
            </a:r>
            <a:r>
              <a:rPr lang="tr-TR" sz="2400" b="1" dirty="0" smtClean="0">
                <a:latin typeface="Calibri" panose="020F0502020204030204" pitchFamily="34" charset="0"/>
                <a:cs typeface="Calibri" panose="020F0502020204030204" pitchFamily="34" charset="0"/>
              </a:rPr>
              <a:t> takım toplantıları: </a:t>
            </a:r>
            <a:r>
              <a:rPr lang="tr-TR" sz="2400" dirty="0" smtClean="0">
                <a:latin typeface="Calibri" panose="020F0502020204030204" pitchFamily="34" charset="0"/>
                <a:cs typeface="Calibri" panose="020F0502020204030204" pitchFamily="34" charset="0"/>
              </a:rPr>
              <a:t>Bu toplantıların amacı ekiplerin iyilik hali ile birlikte sorunları paylaşmak ve sorunların çözümlerine ilişkin beraber hareket etmek olmalıdır. Salgın durumunda online toplantılar ön planda düşünülmelidir. </a:t>
            </a:r>
          </a:p>
          <a:p>
            <a:endParaRPr lang="tr-TR" sz="2400" dirty="0" smtClean="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 Badi sistemi: </a:t>
            </a:r>
            <a:r>
              <a:rPr lang="tr-TR" sz="2400" dirty="0" smtClean="0">
                <a:latin typeface="Calibri" panose="020F0502020204030204" pitchFamily="34" charset="0"/>
                <a:cs typeface="Calibri" panose="020F0502020204030204" pitchFamily="34" charset="0"/>
              </a:rPr>
              <a:t>Hem stres ve tükenmişliğin izlenmesi hem psikolojik destek için faydalı bir uygulamadır. Afet veya kitlesel travmada görev alacak çalışanları ikişerli biçimde birbirleriyle eşleştirme prensibine dayanır.</a:t>
            </a:r>
          </a:p>
          <a:p>
            <a:endParaRPr lang="tr-TR" sz="2400"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251520" y="-171400"/>
            <a:ext cx="8643966" cy="1368152"/>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
            </a:r>
            <a:br>
              <a:rPr lang="tr-TR" sz="2800" b="1" dirty="0" smtClean="0">
                <a:solidFill>
                  <a:schemeClr val="accent2">
                    <a:lumMod val="50000"/>
                  </a:schemeClr>
                </a:solidFill>
                <a:latin typeface="Calibri" panose="020F0502020204030204" pitchFamily="34" charset="0"/>
                <a:cs typeface="Calibri" panose="020F0502020204030204" pitchFamily="34" charset="0"/>
              </a:rPr>
            </a:b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KURUMSAL DÜZEYDE KORUNMA </a:t>
            </a:r>
            <a:r>
              <a:rPr lang="tr-TR" sz="2800" dirty="0" smtClean="0">
                <a:solidFill>
                  <a:schemeClr val="accent2">
                    <a:lumMod val="50000"/>
                  </a:schemeClr>
                </a:solidFill>
              </a:rPr>
              <a:t/>
            </a:r>
            <a:br>
              <a:rPr lang="tr-TR" sz="2800" dirty="0" smtClean="0">
                <a:solidFill>
                  <a:schemeClr val="accent2">
                    <a:lumMod val="50000"/>
                  </a:schemeClr>
                </a:solidFill>
              </a:rPr>
            </a:br>
            <a:r>
              <a:rPr lang="tr-TR" sz="1800" dirty="0" smtClean="0">
                <a:solidFill>
                  <a:schemeClr val="accent2">
                    <a:lumMod val="50000"/>
                  </a:schemeClr>
                </a:solidFill>
              </a:rPr>
              <a:t>Dünya Sağlık Örgütünün tükenmişlikten korunma ile ilgili kurumlara önerileri şekildedir</a:t>
            </a:r>
            <a:endParaRPr lang="tr-TR" sz="1800"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85528"/>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Rotasyon:</a:t>
            </a:r>
            <a:r>
              <a:rPr lang="tr-TR" sz="2400" dirty="0" smtClean="0">
                <a:latin typeface="Calibri" panose="020F0502020204030204" pitchFamily="34" charset="0"/>
                <a:cs typeface="Calibri" panose="020F0502020204030204" pitchFamily="34" charset="0"/>
              </a:rPr>
              <a:t> Yoğun stresli roller ile daha az stresli rollerde çalışanlar periyodik olarak değiştirilmelidir.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 </a:t>
            </a:r>
            <a:r>
              <a:rPr lang="tr-TR" sz="2400" b="1" dirty="0" smtClean="0">
                <a:latin typeface="Calibri" panose="020F0502020204030204" pitchFamily="34" charset="0"/>
                <a:cs typeface="Calibri" panose="020F0502020204030204" pitchFamily="34" charset="0"/>
              </a:rPr>
              <a:t>Mizahın ve katılımcı tekniklerin uygulanması: </a:t>
            </a:r>
            <a:r>
              <a:rPr lang="tr-TR" sz="2400" dirty="0" smtClean="0">
                <a:latin typeface="Calibri" panose="020F0502020204030204" pitchFamily="34" charset="0"/>
                <a:cs typeface="Calibri" panose="020F0502020204030204" pitchFamily="34" charset="0"/>
              </a:rPr>
              <a:t>Mizah ile diyaloglar başlatılabilir, yaratıcı çözümler üretilebilir ve tutumların daha olumlu olması sağlanabilir.</a:t>
            </a:r>
            <a:endParaRPr lang="tr-TR" sz="2400" dirty="0">
              <a:latin typeface="Calibri" panose="020F0502020204030204" pitchFamily="34" charset="0"/>
              <a:cs typeface="Calibri" panose="020F0502020204030204" pitchFamily="34" charset="0"/>
            </a:endParaRPr>
          </a:p>
        </p:txBody>
      </p:sp>
      <p:sp>
        <p:nvSpPr>
          <p:cNvPr id="5" name="1 Başlık"/>
          <p:cNvSpPr txBox="1">
            <a:spLocks/>
          </p:cNvSpPr>
          <p:nvPr/>
        </p:nvSpPr>
        <p:spPr>
          <a:xfrm>
            <a:off x="251520" y="-171400"/>
            <a:ext cx="8643966" cy="1368152"/>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
            </a:r>
            <a:br>
              <a:rPr lang="tr-TR" sz="2800" b="1" dirty="0" smtClean="0">
                <a:solidFill>
                  <a:schemeClr val="accent2">
                    <a:lumMod val="50000"/>
                  </a:schemeClr>
                </a:solidFill>
                <a:latin typeface="Calibri" panose="020F0502020204030204" pitchFamily="34" charset="0"/>
                <a:cs typeface="Calibri" panose="020F0502020204030204" pitchFamily="34" charset="0"/>
              </a:rPr>
            </a:b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KURUMSAL DÜZEYDE KORUNMA </a:t>
            </a:r>
            <a:r>
              <a:rPr lang="tr-TR" sz="2800" dirty="0" smtClean="0">
                <a:solidFill>
                  <a:schemeClr val="accent2">
                    <a:lumMod val="50000"/>
                  </a:schemeClr>
                </a:solidFill>
              </a:rPr>
              <a:t/>
            </a:r>
            <a:br>
              <a:rPr lang="tr-TR" sz="2800" dirty="0" smtClean="0">
                <a:solidFill>
                  <a:schemeClr val="accent2">
                    <a:lumMod val="50000"/>
                  </a:schemeClr>
                </a:solidFill>
              </a:rPr>
            </a:br>
            <a:r>
              <a:rPr lang="tr-TR" sz="1800" dirty="0" smtClean="0">
                <a:solidFill>
                  <a:schemeClr val="accent2">
                    <a:lumMod val="50000"/>
                  </a:schemeClr>
                </a:solidFill>
              </a:rPr>
              <a:t>Dünya Sağlık Örgütünün tükenmişlikten korunma ile ilgili kurumlara önerileri şekildedir</a:t>
            </a:r>
            <a:endParaRPr lang="tr-TR" sz="1800" dirty="0">
              <a:solidFill>
                <a:schemeClr val="accent2">
                  <a:lumMod val="50000"/>
                </a:schemeClr>
              </a:solidFill>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BADİ SİSTEMİNİN TEMEL İLKELERİ </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85528"/>
            <a:ext cx="8153400" cy="4495800"/>
          </a:xfrm>
        </p:spPr>
        <p:txBody>
          <a:bodyPr>
            <a:normAutofit/>
          </a:bodyPr>
          <a:lstStyle/>
          <a:p>
            <a:r>
              <a:rPr lang="tr-TR" sz="2400" dirty="0" smtClean="0">
                <a:latin typeface="Calibri" panose="020F0502020204030204" pitchFamily="34" charset="0"/>
                <a:cs typeface="Calibri" panose="020F0502020204030204" pitchFamily="34" charset="0"/>
              </a:rPr>
              <a:t>Bir deneyimli çalışanın bir deneyimsiz çalışanla eşleştirilmesi önerilir. </a:t>
            </a:r>
          </a:p>
          <a:p>
            <a:pPr marL="0" indent="0">
              <a:buNone/>
            </a:pPr>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Badiler birbirlerinin; - Vaka yükünü, - Uyku kalitesini, Bedensel ve zihinsel zindeliğini, - Beslenme kalitesini, - Finansal durumunu, - Salgından ailesi ya da yakınları etkilenmişse ailesinin durumunu takip etmelidir.</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ÖNEMLİ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612648" y="1816224"/>
            <a:ext cx="8153400" cy="4781128"/>
          </a:xfrm>
        </p:spPr>
        <p:txBody>
          <a:bodyPr>
            <a:normAutofit fontScale="92500" lnSpcReduction="10000"/>
          </a:bodyPr>
          <a:lstStyle/>
          <a:p>
            <a:r>
              <a:rPr lang="tr-TR" sz="2400" dirty="0" smtClean="0">
                <a:latin typeface="Calibri" panose="020F0502020204030204" pitchFamily="34" charset="0"/>
                <a:cs typeface="Calibri" panose="020F0502020204030204" pitchFamily="34" charset="0"/>
              </a:rPr>
              <a:t>Sağlık çalışanının kendi bedensel ve ruhsal halini gözlemleyebilmesi ve ihtiyaçlarını gözetmesi tükenmişlikten korunma için şarttır.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COVİD-19 salgınında görev alan sağlık çalışanının, kendi ihtiyaçlarını gözetmesinin suçluluk hissine yol açması ise tükenmişlik için ciddi bir risk faktörüdür.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Tükenmişlik çalışanın kendisine zarar veren </a:t>
            </a:r>
            <a:r>
              <a:rPr lang="tr-TR" sz="2400" dirty="0" err="1" smtClean="0">
                <a:latin typeface="Calibri" panose="020F0502020204030204" pitchFamily="34" charset="0"/>
                <a:cs typeface="Calibri" panose="020F0502020204030204" pitchFamily="34" charset="0"/>
              </a:rPr>
              <a:t>travmatik</a:t>
            </a:r>
            <a:r>
              <a:rPr lang="tr-TR" sz="2400" dirty="0" smtClean="0">
                <a:latin typeface="Calibri" panose="020F0502020204030204" pitchFamily="34" charset="0"/>
                <a:cs typeface="Calibri" panose="020F0502020204030204" pitchFamily="34" charset="0"/>
              </a:rPr>
              <a:t> bir deneyim olduğu gibi organizasyonun da çalışandan verim alamadığı bir durumdur.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Sağlık çalışanının kendini tükenmişlikten koruması aynı zamanda topluma karşı da sorumluluğudur. </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13520"/>
            <a:ext cx="8153400" cy="4495800"/>
          </a:xfrm>
        </p:spPr>
        <p:txBody>
          <a:bodyPr>
            <a:noAutofit/>
          </a:bodyPr>
          <a:lstStyle/>
          <a:p>
            <a:r>
              <a:rPr lang="tr-TR" sz="2200" dirty="0" smtClean="0">
                <a:latin typeface="Calibri" panose="020F0502020204030204" pitchFamily="34" charset="0"/>
                <a:cs typeface="Calibri" panose="020F0502020204030204" pitchFamily="34" charset="0"/>
              </a:rPr>
              <a:t>Bu nedenle COVİD-19 salgını sırasında da sağlık çalışanının kendi ihtiyaçlarını gözlemlemesinin </a:t>
            </a:r>
            <a:r>
              <a:rPr lang="tr-TR" sz="2200" b="1" dirty="0" smtClean="0">
                <a:latin typeface="Calibri" panose="020F0502020204030204" pitchFamily="34" charset="0"/>
                <a:cs typeface="Calibri" panose="020F0502020204030204" pitchFamily="34" charset="0"/>
              </a:rPr>
              <a:t>bencillik ve şımarıklık değildir. </a:t>
            </a:r>
          </a:p>
          <a:p>
            <a:endParaRPr lang="tr-TR" sz="2200" b="1" dirty="0" smtClean="0">
              <a:latin typeface="Calibri" panose="020F0502020204030204" pitchFamily="34" charset="0"/>
              <a:cs typeface="Calibri" panose="020F0502020204030204" pitchFamily="34" charset="0"/>
            </a:endParaRPr>
          </a:p>
          <a:p>
            <a:r>
              <a:rPr lang="tr-TR" sz="2200" dirty="0" smtClean="0">
                <a:latin typeface="Calibri" panose="020F0502020204030204" pitchFamily="34" charset="0"/>
                <a:cs typeface="Calibri" panose="020F0502020204030204" pitchFamily="34" charset="0"/>
              </a:rPr>
              <a:t>Bunun bir görev sorumluluğu olduğunun akılda tutulması yararlı olacaktır. Çalışanın bir günlük tutarak uyku miktarını, beslenme biçimini, mesai sürelerini ve enerji düzeyini kayıtlamasının yararı olacaktır.</a:t>
            </a:r>
          </a:p>
          <a:p>
            <a:endParaRPr lang="tr-TR" sz="2200" dirty="0" smtClean="0">
              <a:latin typeface="Calibri" panose="020F0502020204030204" pitchFamily="34" charset="0"/>
              <a:cs typeface="Calibri" panose="020F0502020204030204" pitchFamily="34" charset="0"/>
            </a:endParaRPr>
          </a:p>
          <a:p>
            <a:r>
              <a:rPr lang="tr-TR" sz="2200" dirty="0" smtClean="0">
                <a:latin typeface="Calibri" panose="020F0502020204030204" pitchFamily="34" charset="0"/>
                <a:cs typeface="Calibri" panose="020F0502020204030204" pitchFamily="34" charset="0"/>
              </a:rPr>
              <a:t> Özetle; çalışan kendi durumunu organizasyon ile paylaşmalı ve gerekli durumlarda görev yeri/biçimi değişikliği ya da ara verme gibi taleplerle kendini tükenmişliğe karşı  korumalı; organizasyon da çalışanları tükenmişliğe karşı eğitmeli ve takip etmelidir.</a:t>
            </a:r>
          </a:p>
        </p:txBody>
      </p:sp>
      <p:sp>
        <p:nvSpPr>
          <p:cNvPr id="5" name="1 Başlık"/>
          <p:cNvSpPr>
            <a:spLocks noGrp="1"/>
          </p:cNvSpPr>
          <p:nvPr>
            <p:ph type="title"/>
          </p:nvPr>
        </p:nvSpPr>
        <p:spPr>
          <a:xfrm>
            <a:off x="500034" y="214290"/>
            <a:ext cx="8229600" cy="1143000"/>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ÖNEMLİ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Autofit/>
          </a:bodyPr>
          <a:lstStyle/>
          <a:p>
            <a:r>
              <a:rPr lang="tr-TR" sz="2400" b="1" dirty="0" err="1" smtClean="0">
                <a:latin typeface="Calibri" panose="020F0502020204030204" pitchFamily="34" charset="0"/>
                <a:cs typeface="Calibri" panose="020F0502020204030204" pitchFamily="34" charset="0"/>
              </a:rPr>
              <a:t>Monitörizasyon</a:t>
            </a:r>
            <a:r>
              <a:rPr lang="tr-TR" sz="2400" b="1" dirty="0" smtClean="0">
                <a:latin typeface="Calibri" panose="020F0502020204030204" pitchFamily="34" charset="0"/>
                <a:cs typeface="Calibri" panose="020F0502020204030204" pitchFamily="34" charset="0"/>
              </a:rPr>
              <a:t>: </a:t>
            </a:r>
            <a:r>
              <a:rPr lang="tr-TR" sz="2400" dirty="0" smtClean="0">
                <a:latin typeface="Calibri" panose="020F0502020204030204" pitchFamily="34" charset="0"/>
                <a:cs typeface="Calibri" panose="020F0502020204030204" pitchFamily="34" charset="0"/>
              </a:rPr>
              <a:t>Salgın durumunda görev alan sağlık çalışanının dikkatini kendisine yöneltmesi zor olabilir. </a:t>
            </a:r>
          </a:p>
          <a:p>
            <a:r>
              <a:rPr lang="tr-TR" sz="2400" dirty="0" smtClean="0">
                <a:latin typeface="Calibri" panose="020F0502020204030204" pitchFamily="34" charset="0"/>
                <a:cs typeface="Calibri" panose="020F0502020204030204" pitchFamily="34" charset="0"/>
              </a:rPr>
              <a:t>Kriz sırasında bu durumun farkında olarak, ruhsal ve zihinsel olduğu gibi bedensel olarak da farkındalık sağlanması önemlidir.</a:t>
            </a:r>
          </a:p>
          <a:p>
            <a:r>
              <a:rPr lang="tr-TR" sz="2400" dirty="0" smtClean="0">
                <a:latin typeface="Calibri" panose="020F0502020204030204" pitchFamily="34" charset="0"/>
                <a:cs typeface="Calibri" panose="020F0502020204030204" pitchFamily="34" charset="0"/>
              </a:rPr>
              <a:t> Kişinin sadece iş yükünün ve bunun ruhsal etkilerinin değil; uyku ve beslenme  kalitesi, egzersiz düzeyi, ağrı veya halsizlik gibi bedensel bulgularını da takip etmesi ve kaydetmesi önerilir. </a:t>
            </a:r>
          </a:p>
          <a:p>
            <a:r>
              <a:rPr lang="tr-TR" sz="2400" dirty="0" smtClean="0">
                <a:latin typeface="Calibri" panose="020F0502020204030204" pitchFamily="34" charset="0"/>
                <a:cs typeface="Calibri" panose="020F0502020204030204" pitchFamily="34" charset="0"/>
              </a:rPr>
              <a:t>Bunun için bir çizelge tutulabileceği gibi, bu amaca yönelik </a:t>
            </a:r>
            <a:r>
              <a:rPr lang="tr-TR" sz="2400" dirty="0" err="1" smtClean="0">
                <a:latin typeface="Calibri" panose="020F0502020204030204" pitchFamily="34" charset="0"/>
                <a:cs typeface="Calibri" panose="020F0502020204030204" pitchFamily="34" charset="0"/>
              </a:rPr>
              <a:t>Responder</a:t>
            </a:r>
            <a:r>
              <a:rPr lang="tr-TR" sz="2400" dirty="0" smtClean="0">
                <a:latin typeface="Calibri" panose="020F0502020204030204" pitchFamily="34" charset="0"/>
                <a:cs typeface="Calibri" panose="020F0502020204030204" pitchFamily="34" charset="0"/>
              </a:rPr>
              <a:t> Self </a:t>
            </a:r>
            <a:r>
              <a:rPr lang="tr-TR" sz="2400" dirty="0" err="1" smtClean="0">
                <a:latin typeface="Calibri" panose="020F0502020204030204" pitchFamily="34" charset="0"/>
                <a:cs typeface="Calibri" panose="020F0502020204030204" pitchFamily="34" charset="0"/>
              </a:rPr>
              <a:t>Care</a:t>
            </a:r>
            <a:r>
              <a:rPr lang="tr-TR" sz="2400" dirty="0" smtClean="0">
                <a:latin typeface="Calibri" panose="020F0502020204030204" pitchFamily="34" charset="0"/>
                <a:cs typeface="Calibri" panose="020F0502020204030204" pitchFamily="34" charset="0"/>
              </a:rPr>
              <a:t> gibi telefon uygulamalarından da yararlanabilir.</a:t>
            </a:r>
          </a:p>
          <a:p>
            <a:pPr>
              <a:buNone/>
            </a:pPr>
            <a:endParaRPr lang="tr-TR" sz="2400" dirty="0" smtClean="0">
              <a:latin typeface="Calibri" panose="020F0502020204030204" pitchFamily="34" charset="0"/>
              <a:cs typeface="Calibri" panose="020F0502020204030204" pitchFamily="34" charset="0"/>
            </a:endParaRPr>
          </a:p>
        </p:txBody>
      </p:sp>
      <p:sp>
        <p:nvSpPr>
          <p:cNvPr id="4" name="1 Başlık"/>
          <p:cNvSpPr txBox="1">
            <a:spLocks/>
          </p:cNvSpPr>
          <p:nvPr/>
        </p:nvSpPr>
        <p:spPr>
          <a:xfrm>
            <a:off x="619944" y="-99392"/>
            <a:ext cx="8329642" cy="163279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BİREYSEL DÜZEYDE</a:t>
            </a:r>
          </a:p>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KORUNMA ÖNLEMLERİ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741512"/>
            <a:ext cx="8153400" cy="4495800"/>
          </a:xfrm>
        </p:spPr>
        <p:txBody>
          <a:bodyPr>
            <a:noAutofit/>
          </a:bodyPr>
          <a:lstStyle/>
          <a:p>
            <a:r>
              <a:rPr lang="tr-TR" sz="2000" dirty="0" smtClean="0">
                <a:latin typeface="Calibri" panose="020F0502020204030204" pitchFamily="34" charset="0"/>
                <a:cs typeface="Calibri" panose="020F0502020204030204" pitchFamily="34" charset="0"/>
              </a:rPr>
              <a:t>Mesai bitiminde dinleneceği zaman yorgunluğu ve sıkıntısının geçmesi için yeterli gelmeyebilir. Bu durumda alkol gibi yatıştırıcı etkisi olan maddelere yönelmek dinlenme fırsatının etkinliğinin azalması ve daha yorgun uyanma ile sonuçlanabilir. </a:t>
            </a:r>
          </a:p>
          <a:p>
            <a:endParaRPr lang="tr-TR" sz="2000" dirty="0" smtClean="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Toplumsal afetlerde görev alanların kahramanlık fazı olarak adlandırılan bir aşamadan geçtikleri bilinmektedir.</a:t>
            </a:r>
          </a:p>
          <a:p>
            <a:endParaRPr lang="tr-TR" sz="2000" dirty="0" smtClean="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Kahramanlık aşamasında çalışanlar, özellikle de daha genç olanlar, kendilerinden beklenilenden de fazla efor gösterme eğiliminde olabilirler. </a:t>
            </a:r>
          </a:p>
          <a:p>
            <a:endParaRPr lang="tr-TR" sz="2000" dirty="0" smtClean="0">
              <a:latin typeface="Calibri" panose="020F0502020204030204" pitchFamily="34" charset="0"/>
              <a:cs typeface="Calibri" panose="020F0502020204030204" pitchFamily="34" charset="0"/>
            </a:endParaRPr>
          </a:p>
          <a:p>
            <a:r>
              <a:rPr lang="tr-TR" sz="2000" dirty="0" smtClean="0">
                <a:latin typeface="Calibri" panose="020F0502020204030204" pitchFamily="34" charset="0"/>
                <a:cs typeface="Calibri" panose="020F0502020204030204" pitchFamily="34" charset="0"/>
              </a:rPr>
              <a:t>Diğer afetlerde olduğu gibi </a:t>
            </a:r>
            <a:r>
              <a:rPr lang="tr-TR" sz="2000" b="1" dirty="0" smtClean="0">
                <a:latin typeface="Calibri" panose="020F0502020204030204" pitchFamily="34" charset="0"/>
                <a:cs typeface="Calibri" panose="020F0502020204030204" pitchFamily="34" charset="0"/>
              </a:rPr>
              <a:t>salgın durumunun da bir kısa mesafe koşusu değil, maraton olduğu akıldan çıkarılmamalıdır</a:t>
            </a:r>
            <a:endParaRPr lang="tr-TR" sz="2000" b="1"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467544" y="-27384"/>
            <a:ext cx="8329642" cy="163279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BİREYSEL DÜZEYDE</a:t>
            </a:r>
          </a:p>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KORUNMA ÖNLEMLERİ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8160"/>
            <a:ext cx="8153400" cy="990600"/>
          </a:xfrm>
        </p:spPr>
        <p:txBody>
          <a:bodyPr>
            <a:no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COVID-19 (Yeni Koronavirüs Hastalığı) Nedir?</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85528"/>
            <a:ext cx="8153400" cy="4495800"/>
          </a:xfrm>
        </p:spPr>
        <p:txBody>
          <a:bodyPr>
            <a:normAutofit/>
          </a:bodyPr>
          <a:lstStyle/>
          <a:p>
            <a:r>
              <a:rPr lang="tr-TR" sz="2400" dirty="0" err="1" smtClean="0">
                <a:latin typeface="Calibri" panose="020F0502020204030204" pitchFamily="34" charset="0"/>
                <a:cs typeface="Calibri" panose="020F0502020204030204" pitchFamily="34" charset="0"/>
              </a:rPr>
              <a:t>Coronavirüsler</a:t>
            </a:r>
            <a:r>
              <a:rPr lang="tr-TR" sz="2400" dirty="0" smtClean="0">
                <a:latin typeface="Calibri" panose="020F0502020204030204" pitchFamily="34" charset="0"/>
                <a:cs typeface="Calibri" panose="020F0502020204030204" pitchFamily="34" charset="0"/>
              </a:rPr>
              <a:t>, hayvanlarda veya insanlarda hastalığa neden olabilecek büyük bir virüs ailesidir.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İnsanlarda, birkaç </a:t>
            </a:r>
            <a:r>
              <a:rPr lang="tr-TR" sz="2400" dirty="0" err="1" smtClean="0">
                <a:latin typeface="Calibri" panose="020F0502020204030204" pitchFamily="34" charset="0"/>
                <a:cs typeface="Calibri" panose="020F0502020204030204" pitchFamily="34" charset="0"/>
              </a:rPr>
              <a:t>koronavirüsün</a:t>
            </a:r>
            <a:r>
              <a:rPr lang="tr-TR" sz="2400" dirty="0" smtClean="0">
                <a:latin typeface="Calibri" panose="020F0502020204030204" pitchFamily="34" charset="0"/>
                <a:cs typeface="Calibri" panose="020F0502020204030204" pitchFamily="34" charset="0"/>
              </a:rPr>
              <a:t> soğuk algınlığından Orta Doğu Solunum Sendromu (MERS) ve Şiddetli Akut Solunum Sendromu (SARS) gibi daha şiddetli hastalıklara kadar solunum yolu enfeksiyonlarına neden olduğu bilinmektedir. Koronavirüs hastalığına COVID-19 neden olur.</a:t>
            </a:r>
          </a:p>
          <a:p>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85528"/>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 Yardım İsteyebilme: </a:t>
            </a:r>
            <a:r>
              <a:rPr lang="tr-TR" sz="2400" dirty="0" smtClean="0">
                <a:latin typeface="Calibri" panose="020F0502020204030204" pitchFamily="34" charset="0"/>
                <a:cs typeface="Calibri" panose="020F0502020204030204" pitchFamily="34" charset="0"/>
              </a:rPr>
              <a:t>Afet veya toplumsal travma durumlarında görev alanlar tükenmişlik riskinin farkında olup belirtilerini gözlemleyebiliyor olsalar bile, kendi durumlarıyla krizden etkilenenlerin yaşadıklarını karşılaştırdıkları için durumlarına ilişkin </a:t>
            </a:r>
            <a:r>
              <a:rPr lang="tr-TR" sz="2400" u="sng" dirty="0" smtClean="0">
                <a:latin typeface="Calibri" panose="020F0502020204030204" pitchFamily="34" charset="0"/>
                <a:cs typeface="Calibri" panose="020F0502020204030204" pitchFamily="34" charset="0"/>
              </a:rPr>
              <a:t>önlem almak ya da yardım istemek konusunda suçluluk duygusu yaşayabilirler. </a:t>
            </a:r>
          </a:p>
          <a:p>
            <a:pPr marL="0" indent="0">
              <a:buNone/>
            </a:pPr>
            <a:endParaRPr lang="tr-TR" sz="2400" u="sng"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Tükenmişliğin bu gibi durumlarda yaşanılabilen olağan bir durum olduğu unutulmamalıdır. </a:t>
            </a:r>
          </a:p>
          <a:p>
            <a:endParaRPr lang="tr-TR" sz="2400"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467544" y="-27384"/>
            <a:ext cx="8329642" cy="163279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BİREYSEL DÜZEYDE</a:t>
            </a:r>
          </a:p>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KORUNMA ÖNLEMLERİ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1813520"/>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Çalışanın kendini tükenmişlikten koruması çalışanın olduğu kadar hastaların ve organizasyonun yararınadır. </a:t>
            </a:r>
          </a:p>
          <a:p>
            <a:endParaRPr lang="tr-TR" sz="2400" b="1"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Bu doğrultuda </a:t>
            </a:r>
            <a:r>
              <a:rPr lang="tr-TR" sz="2400" b="1" dirty="0" smtClean="0">
                <a:latin typeface="Calibri" panose="020F0502020204030204" pitchFamily="34" charset="0"/>
                <a:cs typeface="Calibri" panose="020F0502020204030204" pitchFamily="34" charset="0"/>
              </a:rPr>
              <a:t>bir sağlık çalışanının hastalarına karşı duyarsız olmasından değil, aksine hastalarına dair hissettiği sorumluluktan ötürü </a:t>
            </a:r>
            <a:r>
              <a:rPr lang="tr-TR" sz="2400" dirty="0" smtClean="0">
                <a:latin typeface="Calibri" panose="020F0502020204030204" pitchFamily="34" charset="0"/>
                <a:cs typeface="Calibri" panose="020F0502020204030204" pitchFamily="34" charset="0"/>
              </a:rPr>
              <a:t>kendini tükenmişlikten koruması gerektiği düşünülebilir.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Bu açıdan sağlık çalışanlarının tükenmişlikleriyle ilgili çalıştıkları kurumları bilgilendirmeleri ve yardım istemeleri önerilir.</a:t>
            </a:r>
          </a:p>
          <a:p>
            <a:endParaRPr lang="tr-TR" sz="2400" dirty="0">
              <a:latin typeface="Calibri" panose="020F0502020204030204" pitchFamily="34" charset="0"/>
              <a:cs typeface="Calibri" panose="020F0502020204030204" pitchFamily="34" charset="0"/>
            </a:endParaRPr>
          </a:p>
        </p:txBody>
      </p:sp>
      <p:sp>
        <p:nvSpPr>
          <p:cNvPr id="4" name="1 Başlık"/>
          <p:cNvSpPr txBox="1">
            <a:spLocks/>
          </p:cNvSpPr>
          <p:nvPr/>
        </p:nvSpPr>
        <p:spPr>
          <a:xfrm>
            <a:off x="467544" y="-27384"/>
            <a:ext cx="8329642" cy="1632798"/>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TÜKENMİŞLİKTEN BİREYSEL DÜZEYDE</a:t>
            </a:r>
          </a:p>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KORUNMA ÖNLEMLERİ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9776"/>
            <a:ext cx="8229600" cy="1143000"/>
          </a:xfrm>
        </p:spPr>
        <p:txBody>
          <a:bodyPr>
            <a:normAutofit/>
          </a:bodyPr>
          <a:lstStyle/>
          <a:p>
            <a:pPr algn="ctr"/>
            <a:r>
              <a:rPr lang="tr-TR" sz="3200" b="1" dirty="0" smtClean="0">
                <a:solidFill>
                  <a:schemeClr val="accent2">
                    <a:lumMod val="50000"/>
                  </a:schemeClr>
                </a:solidFill>
                <a:latin typeface="Calibri" pitchFamily="34" charset="0"/>
              </a:rPr>
              <a:t>SONUÇ OLARAK</a:t>
            </a:r>
            <a:endParaRPr lang="tr-TR" sz="3200" b="1" dirty="0">
              <a:solidFill>
                <a:schemeClr val="accent2">
                  <a:lumMod val="50000"/>
                </a:schemeClr>
              </a:solidFill>
              <a:latin typeface="Calibri" pitchFamily="34" charset="0"/>
            </a:endParaRPr>
          </a:p>
        </p:txBody>
      </p:sp>
      <p:pic>
        <p:nvPicPr>
          <p:cNvPr id="4" name="3 İçerik Yer Tutucusu" descr="hemşire.jpg"/>
          <p:cNvPicPr>
            <a:picLocks noGrp="1" noChangeAspect="1"/>
          </p:cNvPicPr>
          <p:nvPr>
            <p:ph sz="quarter" idx="1"/>
          </p:nvPr>
        </p:nvPicPr>
        <p:blipFill>
          <a:blip r:embed="rId2" cstate="print"/>
          <a:stretch>
            <a:fillRect/>
          </a:stretch>
        </p:blipFill>
        <p:spPr>
          <a:xfrm>
            <a:off x="1450549" y="2226658"/>
            <a:ext cx="1825307" cy="3650614"/>
          </a:xfrm>
        </p:spPr>
      </p:pic>
      <p:sp>
        <p:nvSpPr>
          <p:cNvPr id="5" name="4 İçerik Yer Tutucusu"/>
          <p:cNvSpPr>
            <a:spLocks noGrp="1"/>
          </p:cNvSpPr>
          <p:nvPr>
            <p:ph sz="quarter" idx="2"/>
          </p:nvPr>
        </p:nvSpPr>
        <p:spPr>
          <a:xfrm>
            <a:off x="4283968" y="1844824"/>
            <a:ext cx="3886200" cy="4572000"/>
          </a:xfrm>
        </p:spPr>
        <p:txBody>
          <a:bodyPr>
            <a:normAutofit/>
          </a:bodyPr>
          <a:lstStyle/>
          <a:p>
            <a:r>
              <a:rPr lang="tr-TR" dirty="0" smtClean="0">
                <a:latin typeface="Calibri" panose="020F0502020204030204" pitchFamily="34" charset="0"/>
                <a:cs typeface="Calibri" panose="020F0502020204030204" pitchFamily="34" charset="0"/>
              </a:rPr>
              <a:t>Sağlık çalışanları tükenebilir !</a:t>
            </a:r>
          </a:p>
          <a:p>
            <a:r>
              <a:rPr lang="tr-TR" dirty="0" smtClean="0">
                <a:latin typeface="Calibri" panose="020F0502020204030204" pitchFamily="34" charset="0"/>
                <a:cs typeface="Calibri" panose="020F0502020204030204" pitchFamily="34" charset="0"/>
              </a:rPr>
              <a:t>Yardım istemek güçsüzlük değildir.</a:t>
            </a:r>
          </a:p>
          <a:p>
            <a:r>
              <a:rPr lang="tr-TR" dirty="0" smtClean="0">
                <a:latin typeface="Calibri" panose="020F0502020204030204" pitchFamily="34" charset="0"/>
                <a:cs typeface="Calibri" panose="020F0502020204030204" pitchFamily="34" charset="0"/>
              </a:rPr>
              <a:t>Tavşan gibi değil </a:t>
            </a:r>
            <a:r>
              <a:rPr lang="tr-TR" dirty="0" err="1" smtClean="0">
                <a:latin typeface="Calibri" panose="020F0502020204030204" pitchFamily="34" charset="0"/>
                <a:cs typeface="Calibri" panose="020F0502020204030204" pitchFamily="34" charset="0"/>
              </a:rPr>
              <a:t>kablumbağa</a:t>
            </a:r>
            <a:r>
              <a:rPr lang="tr-TR" dirty="0" smtClean="0">
                <a:latin typeface="Calibri" panose="020F0502020204030204" pitchFamily="34" charset="0"/>
                <a:cs typeface="Calibri" panose="020F0502020204030204" pitchFamily="34" charset="0"/>
              </a:rPr>
              <a:t> gibi olmalıyız.</a:t>
            </a:r>
          </a:p>
          <a:p>
            <a:r>
              <a:rPr lang="tr-TR" dirty="0" smtClean="0">
                <a:latin typeface="Calibri" panose="020F0502020204030204" pitchFamily="34" charset="0"/>
                <a:cs typeface="Calibri" panose="020F0502020204030204" pitchFamily="34" charset="0"/>
              </a:rPr>
              <a:t>Kendimizi izlemeliyiz.</a:t>
            </a:r>
          </a:p>
          <a:p>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p:txBody>
      </p:sp>
      <p:sp>
        <p:nvSpPr>
          <p:cNvPr id="3" name="Slayt Numarası Yer Tutucusu 2"/>
          <p:cNvSpPr>
            <a:spLocks noGrp="1"/>
          </p:cNvSpPr>
          <p:nvPr>
            <p:ph type="sldNum" sz="quarter" idx="16"/>
          </p:nvPr>
        </p:nvSpPr>
        <p:spPr/>
        <p:txBody>
          <a:bodyPr>
            <a:normAutofit fontScale="85000" lnSpcReduction="20000"/>
          </a:bodyPr>
          <a:lstStyle/>
          <a:p>
            <a:fld id="{B1DEFA8C-F947-479F-BE07-76B6B3F80BF1}" type="slidenum">
              <a:rPr lang="tr-TR" smtClean="0"/>
              <a:pPr/>
              <a:t>32</a:t>
            </a:fld>
            <a:endParaRPr lang="tr-TR"/>
          </a:p>
        </p:txBody>
      </p:sp>
      <p:sp>
        <p:nvSpPr>
          <p:cNvPr id="6" name="2 Alt Başlık"/>
          <p:cNvSpPr txBox="1">
            <a:spLocks/>
          </p:cNvSpPr>
          <p:nvPr/>
        </p:nvSpPr>
        <p:spPr>
          <a:xfrm>
            <a:off x="857224" y="6000768"/>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78160"/>
            <a:ext cx="8153400" cy="990600"/>
          </a:xfrm>
        </p:spPr>
        <p:txBody>
          <a:bodyPr>
            <a:no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TÜRKİYE GENEL KORONA VİRÜS TABLOSU</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pic>
        <p:nvPicPr>
          <p:cNvPr id="4" name="3 İçerik Yer Tutucusu" descr="korona2.jpg"/>
          <p:cNvPicPr>
            <a:picLocks noGrp="1" noChangeAspect="1"/>
          </p:cNvPicPr>
          <p:nvPr>
            <p:ph sz="quarter" idx="1"/>
          </p:nvPr>
        </p:nvPicPr>
        <p:blipFill>
          <a:blip r:embed="rId3" cstate="print"/>
          <a:stretch>
            <a:fillRect/>
          </a:stretch>
        </p:blipFill>
        <p:spPr>
          <a:xfrm>
            <a:off x="595264" y="1916832"/>
            <a:ext cx="8009184" cy="4495800"/>
          </a:xfrm>
        </p:spPr>
      </p:pic>
      <p:sp>
        <p:nvSpPr>
          <p:cNvPr id="3" name="Slayt Numarası Yer Tutucusu 2"/>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8229600" cy="1714504"/>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TÜKENMİŞLİK</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18864" y="1628800"/>
            <a:ext cx="8229600" cy="4389120"/>
          </a:xfrm>
        </p:spPr>
        <p:txBody>
          <a:bodyPr>
            <a:normAutofit/>
          </a:bodyPr>
          <a:lstStyle/>
          <a:p>
            <a:pPr>
              <a:buNone/>
            </a:pPr>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Sağlık çalışanları, mesailerini bedensel, duygusal ve zihinsel enerji harcayarak </a:t>
            </a:r>
            <a:r>
              <a:rPr lang="tr-TR" sz="2400" b="1" dirty="0" smtClean="0">
                <a:latin typeface="Calibri" panose="020F0502020204030204" pitchFamily="34" charset="0"/>
                <a:cs typeface="Calibri" panose="020F0502020204030204" pitchFamily="34" charset="0"/>
              </a:rPr>
              <a:t>tamamlarlar</a:t>
            </a:r>
            <a:r>
              <a:rPr lang="tr-TR" sz="2400" dirty="0" smtClean="0">
                <a:latin typeface="Calibri" panose="020F0502020204030204" pitchFamily="34" charset="0"/>
                <a:cs typeface="Calibri" panose="020F0502020204030204" pitchFamily="34" charset="0"/>
              </a:rPr>
              <a:t>.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Özellikle kriz durumlarında, çalışma sürelerinin uzaması, aşırı iş yükü, tehlikeli çalışma ortamı gibi etkenler bu enerji biçimlerinin aşırı derecede harcanmasına neden olarak Tükenmişlik Sendromu için risk oluşturabilir. </a:t>
            </a: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95064" y="1957536"/>
            <a:ext cx="8153400" cy="4495800"/>
          </a:xfrm>
        </p:spPr>
        <p:txBody>
          <a:bodyPr>
            <a:normAutofit/>
          </a:bodyPr>
          <a:lstStyle/>
          <a:p>
            <a:r>
              <a:rPr lang="tr-TR" sz="2400" dirty="0" smtClean="0">
                <a:latin typeface="Calibri" panose="020F0502020204030204" pitchFamily="34" charset="0"/>
                <a:cs typeface="Calibri" panose="020F0502020204030204" pitchFamily="34" charset="0"/>
              </a:rPr>
              <a:t>Son dönemde yaşanılan COVİD-19 salgını, sağlık sistemi üzerinde bir kriz oluşturduğundan tükenmişlik riski barındırmaktadır.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Tükenmişlik, Dünya Sağlık Örgütü (DSÖ) tarafından hazırlanan ICD-11 sınıflandırma sisteminde “İş veya işsizlikle ilgili problemler” başlığı altında tanımlanmıştır ve QD85 kodu ile belirtilmekte</a:t>
            </a: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467544" y="-171400"/>
            <a:ext cx="8229600" cy="1714504"/>
          </a:xfrm>
        </p:spPr>
        <p:txBody>
          <a:bodyPr>
            <a:norm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TÜKENMİŞLİK</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TÜKENMİŞLİĞİN 3 BOYUTU</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44824"/>
            <a:ext cx="8153400" cy="4495800"/>
          </a:xfrm>
        </p:spPr>
        <p:txBody>
          <a:bodyPr>
            <a:normAutofit/>
          </a:bodyPr>
          <a:lstStyle/>
          <a:p>
            <a:r>
              <a:rPr lang="tr-TR" sz="2400" b="1" dirty="0" smtClean="0">
                <a:latin typeface="Calibri" panose="020F0502020204030204" pitchFamily="34" charset="0"/>
                <a:cs typeface="Calibri" panose="020F0502020204030204" pitchFamily="34" charset="0"/>
              </a:rPr>
              <a:t>Duygusal Yorulma</a:t>
            </a:r>
            <a:r>
              <a:rPr lang="tr-TR" sz="2400" dirty="0" smtClean="0">
                <a:latin typeface="Calibri" panose="020F0502020204030204" pitchFamily="34" charset="0"/>
                <a:cs typeface="Calibri" panose="020F0502020204030204" pitchFamily="34" charset="0"/>
              </a:rPr>
              <a:t>: Çalışma koşullarının getirdiği duygusal yük her geçen gün biraz daha artabilir. Sağlık çalışanı bir sabah uyandığında o günü tamamlayabilecek duygusal gücünün kalmadığını hissedebilir. </a:t>
            </a:r>
          </a:p>
          <a:p>
            <a:endParaRPr lang="tr-TR" sz="2400" dirty="0" smtClean="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Başarısızlık:</a:t>
            </a:r>
            <a:r>
              <a:rPr lang="tr-TR" sz="2400" dirty="0" smtClean="0">
                <a:latin typeface="Calibri" panose="020F0502020204030204" pitchFamily="34" charset="0"/>
                <a:cs typeface="Calibri" panose="020F0502020204030204" pitchFamily="34" charset="0"/>
              </a:rPr>
              <a:t> Kendini başarısız ve yetersiz olarak değerlendirme halidir. Özellikle kriz durumlarında, tedavi desteği yetersiz kaldığında, tedavi yanıtı düştüğünde ve kendisini duyarsız hissettiğinde sağlık çalışanı kendisini başarısız olarak hisseder</a:t>
            </a:r>
            <a:endParaRPr lang="tr-TR" sz="24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39552" y="1813520"/>
            <a:ext cx="8153400" cy="4495800"/>
          </a:xfrm>
        </p:spPr>
        <p:txBody>
          <a:bodyPr>
            <a:noAutofit/>
          </a:bodyPr>
          <a:lstStyle/>
          <a:p>
            <a:r>
              <a:rPr lang="tr-TR" sz="2400" b="1" dirty="0" smtClean="0">
                <a:latin typeface="Calibri" panose="020F0502020204030204" pitchFamily="34" charset="0"/>
                <a:cs typeface="Calibri" panose="020F0502020204030204" pitchFamily="34" charset="0"/>
              </a:rPr>
              <a:t>Duyarsızlaşma</a:t>
            </a:r>
            <a:r>
              <a:rPr lang="tr-TR" sz="2400" dirty="0" smtClean="0">
                <a:latin typeface="Calibri" panose="020F0502020204030204" pitchFamily="34" charset="0"/>
                <a:cs typeface="Calibri" panose="020F0502020204030204" pitchFamily="34" charset="0"/>
              </a:rPr>
              <a:t>: Normal koşullarda sağlık çalışanı hastalarının acıları, endişeleri ve diğer sıkıntılarına karşı duyarlıdır.</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 Ancak kriz durumlarında sağlık çalışanı, hastaların sıkıntıları ile artık bir insanın taşıyamayacağı kadar yoğun biçimde karşılaşırsa hastalarının insani tarafına dair duyarlı olma gücü tükenebilir. </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Bu durumda kendisini hastalarına karşı duyarsızlaşmış, onların iyiliğini gözetemeyen, onlara kolay öfkelenebilen bir halde bulabilir. </a:t>
            </a:r>
          </a:p>
          <a:p>
            <a:endParaRPr lang="tr-TR" sz="2400" dirty="0">
              <a:latin typeface="Calibri" panose="020F0502020204030204" pitchFamily="34" charset="0"/>
              <a:cs typeface="Calibri" panose="020F0502020204030204" pitchFamily="34" charset="0"/>
            </a:endParaRPr>
          </a:p>
        </p:txBody>
      </p:sp>
      <p:sp>
        <p:nvSpPr>
          <p:cNvPr id="5" name="1 Başlık"/>
          <p:cNvSpPr>
            <a:spLocks noGrp="1"/>
          </p:cNvSpPr>
          <p:nvPr>
            <p:ph type="title"/>
          </p:nvPr>
        </p:nvSpPr>
        <p:spPr>
          <a:xfrm>
            <a:off x="428596" y="188640"/>
            <a:ext cx="8229600" cy="11430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TÜKENMİŞLİĞİN 3 BOYUTU</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2" name="Slayt Numarası Yer Tutucusu 1"/>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8160"/>
            <a:ext cx="8153400" cy="990600"/>
          </a:xfrm>
        </p:spPr>
        <p:txBody>
          <a:bodyPr>
            <a:normAutofit/>
          </a:bodyPr>
          <a:lstStyle/>
          <a:p>
            <a:pPr algn="ctr"/>
            <a:r>
              <a:rPr lang="tr-TR" sz="2800" b="1" dirty="0" smtClean="0">
                <a:solidFill>
                  <a:schemeClr val="accent2">
                    <a:lumMod val="50000"/>
                  </a:schemeClr>
                </a:solidFill>
                <a:latin typeface="Calibri" panose="020F0502020204030204" pitchFamily="34" charset="0"/>
                <a:cs typeface="Calibri" panose="020F0502020204030204" pitchFamily="34" charset="0"/>
              </a:rPr>
              <a:t>TÜKENMİŞLİĞİN BELİRTİLERİ</a:t>
            </a:r>
            <a:endParaRPr lang="tr-TR" sz="2800" b="1" dirty="0">
              <a:solidFill>
                <a:schemeClr val="accent2">
                  <a:lumMod val="50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sz="quarter" idx="1"/>
          </p:nvPr>
        </p:nvSpPr>
        <p:spPr>
          <a:xfrm>
            <a:off x="539552" y="1885528"/>
            <a:ext cx="8153400" cy="4495800"/>
          </a:xfrm>
        </p:spPr>
        <p:txBody>
          <a:bodyPr>
            <a:noAutofit/>
          </a:bodyPr>
          <a:lstStyle/>
          <a:p>
            <a:r>
              <a:rPr lang="tr-TR" sz="2200" b="1" dirty="0" smtClean="0">
                <a:latin typeface="Calibri" panose="020F0502020204030204" pitchFamily="34" charset="0"/>
                <a:cs typeface="Calibri" panose="020F0502020204030204" pitchFamily="34" charset="0"/>
              </a:rPr>
              <a:t>Yorgunluk</a:t>
            </a:r>
            <a:r>
              <a:rPr lang="tr-TR" sz="2200" dirty="0" smtClean="0">
                <a:latin typeface="Calibri" panose="020F0502020204030204" pitchFamily="34" charset="0"/>
                <a:cs typeface="Calibri" panose="020F0502020204030204" pitchFamily="34" charset="0"/>
              </a:rPr>
              <a:t>: İlk aşamalarda sıradan bir yorgunluk gibiyken tükenmişlik ilerledikçe , basit gündelik işleri sürdürmek hatta kişisel hijyeni sağlamakta bile zorlanılacak kadar işlevselliği etkileyebilir.</a:t>
            </a:r>
          </a:p>
          <a:p>
            <a:endParaRPr lang="tr-TR" sz="2200" dirty="0" smtClean="0">
              <a:latin typeface="Calibri" panose="020F0502020204030204" pitchFamily="34" charset="0"/>
              <a:cs typeface="Calibri" panose="020F0502020204030204" pitchFamily="34" charset="0"/>
            </a:endParaRPr>
          </a:p>
          <a:p>
            <a:r>
              <a:rPr lang="tr-TR" sz="2200" dirty="0" smtClean="0">
                <a:latin typeface="Calibri" panose="020F0502020204030204" pitchFamily="34" charset="0"/>
                <a:cs typeface="Calibri" panose="020F0502020204030204" pitchFamily="34" charset="0"/>
              </a:rPr>
              <a:t> </a:t>
            </a:r>
            <a:r>
              <a:rPr lang="tr-TR" sz="2200" b="1" dirty="0" smtClean="0">
                <a:latin typeface="Calibri" panose="020F0502020204030204" pitchFamily="34" charset="0"/>
                <a:cs typeface="Calibri" panose="020F0502020204030204" pitchFamily="34" charset="0"/>
              </a:rPr>
              <a:t>Uykusuzluk: </a:t>
            </a:r>
            <a:r>
              <a:rPr lang="tr-TR" sz="2200" dirty="0" smtClean="0">
                <a:latin typeface="Calibri" panose="020F0502020204030204" pitchFamily="34" charset="0"/>
                <a:cs typeface="Calibri" panose="020F0502020204030204" pitchFamily="34" charset="0"/>
              </a:rPr>
              <a:t>Artmış strese bağlı olarak tükenmişlik yaşayan kişi, yorgun hissetmesine karşın uykuya dalmakta zorlanabilir ya da uyandığında dinlenmiş hissetmeyebilir.</a:t>
            </a:r>
          </a:p>
          <a:p>
            <a:endParaRPr lang="tr-TR" sz="2200" dirty="0" smtClean="0">
              <a:latin typeface="Calibri" panose="020F0502020204030204" pitchFamily="34" charset="0"/>
              <a:cs typeface="Calibri" panose="020F0502020204030204" pitchFamily="34" charset="0"/>
            </a:endParaRPr>
          </a:p>
          <a:p>
            <a:r>
              <a:rPr lang="tr-TR" sz="2200" b="1" dirty="0" smtClean="0">
                <a:latin typeface="Calibri" panose="020F0502020204030204" pitchFamily="34" charset="0"/>
                <a:cs typeface="Calibri" panose="020F0502020204030204" pitchFamily="34" charset="0"/>
              </a:rPr>
              <a:t>Unutkanlık, dikkat dağınıklığı: </a:t>
            </a:r>
            <a:r>
              <a:rPr lang="tr-TR" sz="2200" dirty="0" smtClean="0">
                <a:latin typeface="Calibri" panose="020F0502020204030204" pitchFamily="34" charset="0"/>
                <a:cs typeface="Calibri" panose="020F0502020204030204" pitchFamily="34" charset="0"/>
              </a:rPr>
              <a:t>Stresle beraber tükenmişliğin erken aşamalarında ortaya çıkan bir belirtidir. Tükenmişlik ilerledikçe unutkanlık ve dikkat sorunları iş yapmayı da olanaksız hale getirecek kadar derinleşebilir.</a:t>
            </a:r>
            <a:endParaRPr lang="tr-TR" sz="2200" dirty="0">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8317</TotalTime>
  <Words>1866</Words>
  <Application>Microsoft Office PowerPoint</Application>
  <PresentationFormat>Ekran Gösterisi (4:3)</PresentationFormat>
  <Paragraphs>181</Paragraphs>
  <Slides>32</Slides>
  <Notes>1</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Medyan</vt:lpstr>
      <vt:lpstr>                      </vt:lpstr>
      <vt:lpstr>COVID-19 (YENİ KORONAVİRÜS HASTALIĞI) NEDİR?</vt:lpstr>
      <vt:lpstr>COVID-19 (Yeni Koronavirüs Hastalığı) Nedir?</vt:lpstr>
      <vt:lpstr>TÜRKİYE GENEL KORONA VİRÜS TABLOSU</vt:lpstr>
      <vt:lpstr>TÜKENMİŞLİK</vt:lpstr>
      <vt:lpstr>TÜKENMİŞLİK</vt:lpstr>
      <vt:lpstr>TÜKENMİŞLİĞİN 3 BOYUTU</vt:lpstr>
      <vt:lpstr>TÜKENMİŞLİĞİN 3 BOYUTU</vt:lpstr>
      <vt:lpstr>TÜKENMİŞLİĞİN BELİRTİLERİ</vt:lpstr>
      <vt:lpstr>TÜKENMİŞLİĞİN 3 BOYUTU</vt:lpstr>
      <vt:lpstr>RİSK ETKENLERİ</vt:lpstr>
      <vt:lpstr>A) İKİNCİL TRAVMA: </vt:lpstr>
      <vt:lpstr>B) ÇALIŞMA KOŞULLARI İLE İLGİLİ ETKENLER</vt:lpstr>
      <vt:lpstr>B) ÇALIŞMA KOŞULLARI İLE İLGİLİ ETKENLER</vt:lpstr>
      <vt:lpstr>C ) ÇALIŞANLA İLGİLİ ETKENLER </vt:lpstr>
      <vt:lpstr>C ) ÇALIŞANLA İLGİLİ ETKENLER</vt:lpstr>
      <vt:lpstr>C ) ÇALIŞANLA İLGİLİ ETKENLER</vt:lpstr>
      <vt:lpstr>C ) ÇALIŞANLA İLGİLİ ETKENLER</vt:lpstr>
      <vt:lpstr>C ) ÇALIŞANLA İLGİLİ ETKENLER</vt:lpstr>
      <vt:lpstr>Slayt 20</vt:lpstr>
      <vt:lpstr>Slayt 21</vt:lpstr>
      <vt:lpstr> TÜKENMİŞLİKTEN KURUMSAL DÜZEYDE KORUNMA  Dünya Sağlık Örgütünün tükenmişlikten korunma ile ilgili kurumlara önerileri şekildedir</vt:lpstr>
      <vt:lpstr>Slayt 23</vt:lpstr>
      <vt:lpstr>Slayt 24</vt:lpstr>
      <vt:lpstr>BADİ SİSTEMİNİN TEMEL İLKELERİ </vt:lpstr>
      <vt:lpstr>ÖNEMLİ</vt:lpstr>
      <vt:lpstr>ÖNEMLİ</vt:lpstr>
      <vt:lpstr>Slayt 28</vt:lpstr>
      <vt:lpstr>Slayt 29</vt:lpstr>
      <vt:lpstr>Slayt 30</vt:lpstr>
      <vt:lpstr>Slayt 31</vt:lpstr>
      <vt:lpstr>SONUÇ OLARAK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SALGININDA SAĞLIK ÇALIŞANLARININ TÜKENMİŞLİKTEN KORUNMA REHBERİ</dc:title>
  <dc:creator>OGUZHAN DOGAN</dc:creator>
  <cp:lastModifiedBy>NERMIN GOZTAS</cp:lastModifiedBy>
  <cp:revision>64</cp:revision>
  <dcterms:created xsi:type="dcterms:W3CDTF">2020-04-02T19:13:49Z</dcterms:created>
  <dcterms:modified xsi:type="dcterms:W3CDTF">2020-05-07T15:43:11Z</dcterms:modified>
</cp:coreProperties>
</file>