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2"/>
  </p:notesMasterIdLst>
  <p:sldIdLst>
    <p:sldId id="256" r:id="rId2"/>
    <p:sldId id="257" r:id="rId3"/>
    <p:sldId id="283" r:id="rId4"/>
    <p:sldId id="258" r:id="rId5"/>
    <p:sldId id="259" r:id="rId6"/>
    <p:sldId id="260" r:id="rId7"/>
    <p:sldId id="284" r:id="rId8"/>
    <p:sldId id="311" r:id="rId9"/>
    <p:sldId id="261" r:id="rId10"/>
    <p:sldId id="312" r:id="rId11"/>
    <p:sldId id="285" r:id="rId12"/>
    <p:sldId id="298" r:id="rId13"/>
    <p:sldId id="299" r:id="rId14"/>
    <p:sldId id="313" r:id="rId15"/>
    <p:sldId id="300" r:id="rId16"/>
    <p:sldId id="262" r:id="rId17"/>
    <p:sldId id="314" r:id="rId18"/>
    <p:sldId id="286" r:id="rId19"/>
    <p:sldId id="279" r:id="rId20"/>
    <p:sldId id="315" r:id="rId21"/>
    <p:sldId id="287" r:id="rId22"/>
    <p:sldId id="291" r:id="rId23"/>
    <p:sldId id="316" r:id="rId24"/>
    <p:sldId id="292" r:id="rId25"/>
    <p:sldId id="293" r:id="rId26"/>
    <p:sldId id="294" r:id="rId27"/>
    <p:sldId id="295" r:id="rId28"/>
    <p:sldId id="296" r:id="rId29"/>
    <p:sldId id="297" r:id="rId30"/>
    <p:sldId id="317" r:id="rId31"/>
    <p:sldId id="301" r:id="rId32"/>
    <p:sldId id="305" r:id="rId33"/>
    <p:sldId id="302" r:id="rId34"/>
    <p:sldId id="306" r:id="rId35"/>
    <p:sldId id="303" r:id="rId36"/>
    <p:sldId id="304" r:id="rId37"/>
    <p:sldId id="307" r:id="rId38"/>
    <p:sldId id="318" r:id="rId39"/>
    <p:sldId id="264" r:id="rId40"/>
    <p:sldId id="265" r:id="rId41"/>
    <p:sldId id="319" r:id="rId42"/>
    <p:sldId id="308" r:id="rId43"/>
    <p:sldId id="310" r:id="rId44"/>
    <p:sldId id="290" r:id="rId45"/>
    <p:sldId id="282" r:id="rId46"/>
    <p:sldId id="320" r:id="rId47"/>
    <p:sldId id="309" r:id="rId48"/>
    <p:sldId id="278" r:id="rId49"/>
    <p:sldId id="321" r:id="rId50"/>
    <p:sldId id="322"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3366"/>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varScale="1">
        <p:scale>
          <a:sx n="86" d="100"/>
          <a:sy n="8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A5FAF-E75E-4D40-9D93-CFDBB868A385}" type="datetimeFigureOut">
              <a:rPr lang="tr-TR" smtClean="0"/>
              <a:pPr/>
              <a:t>07.05.2020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28235-9C75-4F07-AD5B-ADA6112D1031}" type="slidenum">
              <a:rPr lang="tr-TR" smtClean="0"/>
              <a:pPr/>
              <a:t>‹#›</a:t>
            </a:fld>
            <a:endParaRPr lang="tr-TR"/>
          </a:p>
        </p:txBody>
      </p:sp>
    </p:spTree>
    <p:extLst>
      <p:ext uri="{BB962C8B-B14F-4D97-AF65-F5344CB8AC3E}">
        <p14:creationId xmlns:p14="http://schemas.microsoft.com/office/powerpoint/2010/main" xmlns="" val="228051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7228235-9C75-4F07-AD5B-ADA6112D1031}" type="slidenum">
              <a:rPr lang="tr-TR" smtClean="0"/>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7228235-9C75-4F07-AD5B-ADA6112D1031}" type="slidenum">
              <a:rPr lang="tr-TR" smtClean="0"/>
              <a:pPr/>
              <a:t>40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F4BFD3-3AFA-45ED-8F13-E181913C358D}" type="datetime1">
              <a:rPr lang="tr-TR" smtClean="0"/>
              <a:pPr/>
              <a:t>07.05.2020</a:t>
            </a:fld>
            <a:endParaRPr lang="tr-TR" dirty="0"/>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dirty="0"/>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2B2EB710-B124-4AD6-97CB-69C28391747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96EDC9E-6409-4505-AA5E-CFC868AB58EF}" type="datetime1">
              <a:rPr lang="tr-TR" smtClean="0"/>
              <a:pPr/>
              <a:t>07.05.2020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B2EB710-B124-4AD6-97CB-69C28391747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80FF0FF4-31BB-47BF-82ED-DE8E329916DC}" type="datetime1">
              <a:rPr lang="tr-TR" smtClean="0"/>
              <a:pPr/>
              <a:t>07.05.2020</a:t>
            </a:fld>
            <a:endParaRPr lang="tr-TR" dirty="0"/>
          </a:p>
        </p:txBody>
      </p:sp>
      <p:sp>
        <p:nvSpPr>
          <p:cNvPr id="5" name="4 Altbilgi Yer Tutucusu"/>
          <p:cNvSpPr>
            <a:spLocks noGrp="1"/>
          </p:cNvSpPr>
          <p:nvPr>
            <p:ph type="ftr" sz="quarter" idx="11"/>
          </p:nvPr>
        </p:nvSpPr>
        <p:spPr>
          <a:xfrm>
            <a:off x="457201" y="6248207"/>
            <a:ext cx="5573483" cy="365125"/>
          </a:xfrm>
        </p:spPr>
        <p:txBody>
          <a:bodyPr/>
          <a:lstStyle/>
          <a:p>
            <a:endParaRPr lang="tr-TR" dirty="0"/>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2B2EB710-B124-4AD6-97CB-69C28391747D}"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CC6CD79E-4CB5-47D2-BF2A-22E9B03D0AB3}" type="datetime1">
              <a:rPr lang="tr-TR" smtClean="0"/>
              <a:pPr/>
              <a:t>07.05.2020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2B2EB710-B124-4AD6-97CB-69C28391747D}" type="slidenum">
              <a:rPr lang="tr-TR" smtClean="0"/>
              <a:pPr/>
              <a:t>‹#›</a:t>
            </a:fld>
            <a:endParaRPr lang="tr-TR" dirty="0"/>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87629EE8-489D-4989-98DF-0FD599767C4A}" type="datetime1">
              <a:rPr lang="tr-TR" smtClean="0"/>
              <a:pPr/>
              <a:t>07.05.2020</a:t>
            </a:fld>
            <a:endParaRPr lang="tr-TR" dirty="0"/>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B2EB710-B124-4AD6-97CB-69C28391747D}" type="slidenum">
              <a:rPr lang="tr-TR" smtClean="0"/>
              <a:pPr/>
              <a:t>‹#›</a:t>
            </a:fld>
            <a:endParaRPr lang="tr-TR" dirty="0"/>
          </a:p>
        </p:txBody>
      </p:sp>
      <p:sp>
        <p:nvSpPr>
          <p:cNvPr id="14" name="13 Altbilgi Yer Tutucusu"/>
          <p:cNvSpPr>
            <a:spLocks noGrp="1"/>
          </p:cNvSpPr>
          <p:nvPr>
            <p:ph type="ftr" sz="quarter" idx="12"/>
          </p:nvPr>
        </p:nvSpPr>
        <p:spPr/>
        <p:txBody>
          <a:bodyPr/>
          <a:lstStyle/>
          <a:p>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AB8F170-BE1B-4AF8-B756-8B089C581240}" type="datetime1">
              <a:rPr lang="tr-TR" smtClean="0"/>
              <a:pPr/>
              <a:t>07.05.2020</a:t>
            </a:fld>
            <a:endParaRPr lang="tr-TR" dirty="0"/>
          </a:p>
        </p:txBody>
      </p:sp>
      <p:sp>
        <p:nvSpPr>
          <p:cNvPr id="10" name="9 Slayt Numarası Yer Tutucusu"/>
          <p:cNvSpPr>
            <a:spLocks noGrp="1"/>
          </p:cNvSpPr>
          <p:nvPr>
            <p:ph type="sldNum" sz="quarter" idx="16"/>
          </p:nvPr>
        </p:nvSpPr>
        <p:spPr/>
        <p:txBody>
          <a:bodyPr rtlCol="0"/>
          <a:lstStyle/>
          <a:p>
            <a:fld id="{2B2EB710-B124-4AD6-97CB-69C28391747D}" type="slidenum">
              <a:rPr lang="tr-TR" smtClean="0"/>
              <a:pPr/>
              <a:t>‹#›</a:t>
            </a:fld>
            <a:endParaRPr lang="tr-TR" dirty="0"/>
          </a:p>
        </p:txBody>
      </p:sp>
      <p:sp>
        <p:nvSpPr>
          <p:cNvPr id="12" name="11 Altbilgi Yer Tutucusu"/>
          <p:cNvSpPr>
            <a:spLocks noGrp="1"/>
          </p:cNvSpPr>
          <p:nvPr>
            <p:ph type="ftr" sz="quarter" idx="17"/>
          </p:nvPr>
        </p:nvSpPr>
        <p:spPr/>
        <p:txBody>
          <a:bodyPr rtlCol="0"/>
          <a:lstStyle/>
          <a:p>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EF12D9D3-76E3-4D70-9913-4416C03CA729}" type="datetime1">
              <a:rPr lang="tr-TR" smtClean="0"/>
              <a:pPr/>
              <a:t>07.05.2020</a:t>
            </a:fld>
            <a:endParaRPr lang="tr-TR" dirty="0"/>
          </a:p>
        </p:txBody>
      </p:sp>
      <p:sp>
        <p:nvSpPr>
          <p:cNvPr id="12" name="11 Slayt Numarası Yer Tutucusu"/>
          <p:cNvSpPr>
            <a:spLocks noGrp="1"/>
          </p:cNvSpPr>
          <p:nvPr>
            <p:ph type="sldNum" sz="quarter" idx="16"/>
          </p:nvPr>
        </p:nvSpPr>
        <p:spPr/>
        <p:txBody>
          <a:bodyPr rtlCol="0"/>
          <a:lstStyle/>
          <a:p>
            <a:fld id="{2B2EB710-B124-4AD6-97CB-69C28391747D}" type="slidenum">
              <a:rPr lang="tr-TR" smtClean="0"/>
              <a:pPr/>
              <a:t>‹#›</a:t>
            </a:fld>
            <a:endParaRPr lang="tr-TR" dirty="0"/>
          </a:p>
        </p:txBody>
      </p:sp>
      <p:sp>
        <p:nvSpPr>
          <p:cNvPr id="14" name="13 Altbilgi Yer Tutucusu"/>
          <p:cNvSpPr>
            <a:spLocks noGrp="1"/>
          </p:cNvSpPr>
          <p:nvPr>
            <p:ph type="ftr" sz="quarter" idx="17"/>
          </p:nvPr>
        </p:nvSpPr>
        <p:spPr/>
        <p:txBody>
          <a:bodyPr rtlCol="0"/>
          <a:lstStyle/>
          <a:p>
            <a:endParaRPr lang="tr-TR" dirty="0"/>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05BB3E7-F867-4081-B187-E96543AB1259}" type="datetime1">
              <a:rPr lang="tr-TR" smtClean="0"/>
              <a:pPr/>
              <a:t>07.05.2020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2B2EB710-B124-4AD6-97CB-69C28391747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0E61097-9019-4464-958D-E7485A23FAAC}" type="datetime1">
              <a:rPr lang="tr-TR" smtClean="0"/>
              <a:pPr/>
              <a:t>07.05.2020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2B2EB710-B124-4AD6-97CB-69C28391747D}"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663AEA8-EF0D-41F9-95A9-479ACA506E69}" type="datetime1">
              <a:rPr lang="tr-TR" smtClean="0"/>
              <a:pPr/>
              <a:t>07.05.2020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2B2EB710-B124-4AD6-97CB-69C28391747D}" type="slidenum">
              <a:rPr lang="tr-TR" smtClean="0"/>
              <a:pPr/>
              <a:t>‹#›</a:t>
            </a:fld>
            <a:endParaRPr lang="tr-TR" dirty="0"/>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46FB23F9-9946-4647-A3EE-C7A318C8B690}" type="datetime1">
              <a:rPr lang="tr-TR" smtClean="0"/>
              <a:pPr/>
              <a:t>07.05.2020</a:t>
            </a:fld>
            <a:endParaRPr lang="tr-TR" dirty="0"/>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2B2EB710-B124-4AD6-97CB-69C28391747D}" type="slidenum">
              <a:rPr lang="tr-TR" smtClean="0"/>
              <a:pPr/>
              <a:t>‹#›</a:t>
            </a:fld>
            <a:endParaRPr lang="tr-TR" dirty="0"/>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dirty="0"/>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F03699D-D8A9-479B-8BD9-855DD050E002}" type="datetime1">
              <a:rPr lang="tr-TR" smtClean="0"/>
              <a:pPr/>
              <a:t>07.05.2020</a:t>
            </a:fld>
            <a:endParaRPr lang="tr-TR" dirty="0"/>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dirty="0"/>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B2EB710-B124-4AD6-97CB-69C28391747D}"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5360" y="448072"/>
            <a:ext cx="6477000" cy="1828800"/>
          </a:xfrm>
        </p:spPr>
        <p:txBody>
          <a:bodyPr>
            <a:normAutofit/>
          </a:bodyPr>
          <a:lstStyle/>
          <a:p>
            <a:pPr algn="ctr"/>
            <a:r>
              <a:rPr lang="tr-TR" sz="3600" b="1" dirty="0" smtClean="0">
                <a:solidFill>
                  <a:schemeClr val="tx1"/>
                </a:solidFill>
                <a:latin typeface="Calibri" pitchFamily="34" charset="0"/>
              </a:rPr>
              <a:t>Covİd-19 </a:t>
            </a:r>
            <a:r>
              <a:rPr lang="tr-TR" sz="3600" b="1" dirty="0" err="1" smtClean="0">
                <a:solidFill>
                  <a:schemeClr val="tx1"/>
                </a:solidFill>
                <a:latin typeface="Calibri" pitchFamily="34" charset="0"/>
              </a:rPr>
              <a:t>Pandemİsİnde</a:t>
            </a:r>
            <a:r>
              <a:rPr lang="tr-TR" sz="3600" b="1" dirty="0" smtClean="0">
                <a:solidFill>
                  <a:schemeClr val="tx1"/>
                </a:solidFill>
                <a:latin typeface="Calibri" pitchFamily="34" charset="0"/>
              </a:rPr>
              <a:t>  </a:t>
            </a:r>
            <a:r>
              <a:rPr lang="tr-TR" sz="3600" b="1" dirty="0" err="1" smtClean="0">
                <a:solidFill>
                  <a:schemeClr val="tx1"/>
                </a:solidFill>
                <a:latin typeface="Calibri" pitchFamily="34" charset="0"/>
              </a:rPr>
              <a:t>ÇocuklarIn</a:t>
            </a:r>
            <a:r>
              <a:rPr lang="tr-TR" sz="3600" b="1" dirty="0" smtClean="0">
                <a:solidFill>
                  <a:schemeClr val="tx1"/>
                </a:solidFill>
                <a:latin typeface="Calibri" pitchFamily="34" charset="0"/>
              </a:rPr>
              <a:t> Ruhsal Durumu</a:t>
            </a:r>
            <a:endParaRPr lang="tr-TR" sz="3600" b="1" dirty="0">
              <a:solidFill>
                <a:schemeClr val="tx1"/>
              </a:solidFill>
              <a:latin typeface="Calibri" pitchFamily="34" charset="0"/>
            </a:endParaRPr>
          </a:p>
        </p:txBody>
      </p:sp>
      <p:pic>
        <p:nvPicPr>
          <p:cNvPr id="3" name="3 Resim" descr="korona.jpg"/>
          <p:cNvPicPr>
            <a:picLocks noChangeAspect="1"/>
          </p:cNvPicPr>
          <p:nvPr/>
        </p:nvPicPr>
        <p:blipFill>
          <a:blip r:embed="rId2" cstate="print"/>
          <a:stretch>
            <a:fillRect/>
          </a:stretch>
        </p:blipFill>
        <p:spPr>
          <a:xfrm>
            <a:off x="2699792" y="2636912"/>
            <a:ext cx="3672408" cy="2056549"/>
          </a:xfrm>
          <a:prstGeom prst="rect">
            <a:avLst/>
          </a:prstGeom>
          <a:ln w="28575">
            <a:solidFill>
              <a:schemeClr val="tx1"/>
            </a:solidFill>
          </a:ln>
        </p:spPr>
      </p:pic>
      <p:sp>
        <p:nvSpPr>
          <p:cNvPr id="4" name="Metin kutusu 3"/>
          <p:cNvSpPr txBox="1"/>
          <p:nvPr/>
        </p:nvSpPr>
        <p:spPr>
          <a:xfrm>
            <a:off x="2396853" y="4860174"/>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5" name="Slayt Numarası Yer Tutucusu 4"/>
          <p:cNvSpPr>
            <a:spLocks noGrp="1"/>
          </p:cNvSpPr>
          <p:nvPr>
            <p:ph type="sldNum" sz="quarter" idx="12"/>
          </p:nvPr>
        </p:nvSpPr>
        <p:spPr/>
        <p:txBody>
          <a:bodyPr/>
          <a:lstStyle/>
          <a:p>
            <a:fld id="{2B2EB710-B124-4AD6-97CB-69C28391747D}" type="slidenum">
              <a:rPr lang="tr-TR" smtClean="0"/>
              <a:pPr/>
              <a:t>1</a:t>
            </a:fld>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700808"/>
            <a:ext cx="8424936" cy="4572000"/>
          </a:xfrm>
        </p:spPr>
        <p:txBody>
          <a:bodyPr>
            <a:normAutofit/>
          </a:bodyPr>
          <a:lstStyle/>
          <a:p>
            <a:pPr algn="just"/>
            <a:endParaRPr lang="tr-TR" sz="2400" dirty="0" smtClean="0">
              <a:latin typeface="Calibri" pitchFamily="34" charset="0"/>
            </a:endParaRPr>
          </a:p>
          <a:p>
            <a:pPr algn="just">
              <a:buNone/>
            </a:pPr>
            <a:r>
              <a:rPr lang="tr-TR" sz="2400" dirty="0" smtClean="0">
                <a:latin typeface="Calibri" pitchFamily="34" charset="0"/>
              </a:rPr>
              <a:t>Özellikle bu dönemde nöbet usulü çalışmak zorunda kalan sağlık</a:t>
            </a:r>
          </a:p>
          <a:p>
            <a:pPr algn="just">
              <a:buNone/>
            </a:pPr>
            <a:r>
              <a:rPr lang="tr-TR" sz="2400" dirty="0" smtClean="0">
                <a:latin typeface="Calibri" pitchFamily="34" charset="0"/>
              </a:rPr>
              <a:t>çalışanları görevlerini, evde bulunmadıkları zamanı nasıl</a:t>
            </a:r>
          </a:p>
          <a:p>
            <a:pPr algn="just">
              <a:buNone/>
            </a:pPr>
            <a:r>
              <a:rPr lang="tr-TR" sz="2400" dirty="0" smtClean="0">
                <a:latin typeface="Calibri" pitchFamily="34" charset="0"/>
              </a:rPr>
              <a:t>geçirdiklerini endişelendirmeden ancak güven</a:t>
            </a:r>
          </a:p>
          <a:p>
            <a:pPr algn="just">
              <a:buNone/>
            </a:pPr>
            <a:r>
              <a:rPr lang="tr-TR" sz="2400" dirty="0" smtClean="0">
                <a:latin typeface="Calibri" pitchFamily="34" charset="0"/>
              </a:rPr>
              <a:t>duygusunu sarsmamak adına herhangi bir bilgiyi de</a:t>
            </a:r>
          </a:p>
          <a:p>
            <a:pPr algn="just">
              <a:buNone/>
            </a:pPr>
            <a:r>
              <a:rPr lang="tr-TR" sz="2400" dirty="0" smtClean="0">
                <a:latin typeface="Calibri" pitchFamily="34" charset="0"/>
              </a:rPr>
              <a:t>saklamadan paylaşmalıdır.’’</a:t>
            </a: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10</a:t>
            </a:fld>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785637"/>
            <a:ext cx="8229600" cy="4811715"/>
          </a:xfrm>
        </p:spPr>
        <p:txBody>
          <a:bodyPr>
            <a:normAutofit/>
          </a:bodyPr>
          <a:lstStyle/>
          <a:p>
            <a:pPr marL="273050" indent="257175">
              <a:buNone/>
            </a:pPr>
            <a:r>
              <a:rPr lang="tr-TR" sz="2400" b="1" dirty="0" smtClean="0">
                <a:latin typeface="Calibri" pitchFamily="34" charset="0"/>
              </a:rPr>
              <a:t>Gerçekçi olmayan sözler verilmemelidir. </a:t>
            </a:r>
          </a:p>
          <a:p>
            <a:pPr indent="11113">
              <a:buFont typeface="Wingdings" pitchFamily="2" charset="2"/>
              <a:buChar char="Ø"/>
            </a:pPr>
            <a:endParaRPr lang="tr-TR" sz="2400" dirty="0" smtClean="0">
              <a:latin typeface="Calibri" pitchFamily="34" charset="0"/>
            </a:endParaRPr>
          </a:p>
          <a:p>
            <a:pPr indent="11113" algn="just">
              <a:buNone/>
            </a:pPr>
            <a:r>
              <a:rPr lang="tr-TR" sz="2400" dirty="0" smtClean="0">
                <a:latin typeface="Calibri" pitchFamily="34" charset="0"/>
              </a:rPr>
              <a:t>‘’Evde veya okulda güvenli olacakları söylenebilir, ancak etraflarındaki kimsede hastalık olmayacağı gibi bir söz verilmemelidir.’’ </a:t>
            </a:r>
          </a:p>
          <a:p>
            <a:endParaRPr lang="tr-TR" sz="2400" dirty="0">
              <a:latin typeface="Calibri" pitchFamily="34" charset="0"/>
            </a:endParaRPr>
          </a:p>
        </p:txBody>
      </p:sp>
      <p:pic>
        <p:nvPicPr>
          <p:cNvPr id="3074" name="Picture 2" descr="C:\Users\aidata\Desktop\covid 19\cocuguyla-konusan-bir-anne-470x291.jpg"/>
          <p:cNvPicPr>
            <a:picLocks noChangeAspect="1" noChangeArrowheads="1"/>
          </p:cNvPicPr>
          <p:nvPr/>
        </p:nvPicPr>
        <p:blipFill>
          <a:blip r:embed="rId2" cstate="print"/>
          <a:srcRect/>
          <a:stretch>
            <a:fillRect/>
          </a:stretch>
        </p:blipFill>
        <p:spPr bwMode="auto">
          <a:xfrm>
            <a:off x="4283968" y="4005064"/>
            <a:ext cx="4476750" cy="2771775"/>
          </a:xfrm>
          <a:prstGeom prst="rect">
            <a:avLst/>
          </a:prstGeom>
          <a:noFill/>
          <a:scene3d>
            <a:camera prst="isometricOffAxis2Left"/>
            <a:lightRig rig="threePt" dir="t"/>
          </a:scene3d>
          <a:sp3d>
            <a:bevelT w="139700" prst="cross"/>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11</a:t>
            </a:fld>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700808"/>
            <a:ext cx="8229600" cy="6143668"/>
          </a:xfrm>
        </p:spPr>
        <p:txBody>
          <a:bodyPr>
            <a:normAutofit/>
          </a:bodyPr>
          <a:lstStyle/>
          <a:p>
            <a:pPr indent="11113" algn="just">
              <a:buNone/>
            </a:pPr>
            <a:r>
              <a:rPr lang="tr-TR" sz="2400" b="1" dirty="0" smtClean="0">
                <a:latin typeface="Calibri" pitchFamily="34" charset="0"/>
              </a:rPr>
              <a:t>Çocuklarla travmayı çalışmada yaygın olarak kullanılan ‘Psikolojik İlk Yardım’ programı: </a:t>
            </a:r>
          </a:p>
          <a:p>
            <a:pPr indent="11113" algn="just">
              <a:buNone/>
            </a:pPr>
            <a:endParaRPr lang="tr-TR" sz="2400" dirty="0" smtClean="0">
              <a:latin typeface="Calibri" pitchFamily="34" charset="0"/>
            </a:endParaRPr>
          </a:p>
          <a:p>
            <a:pPr indent="11113" algn="just">
              <a:buNone/>
            </a:pPr>
            <a:r>
              <a:rPr lang="tr-TR" sz="2400" dirty="0" smtClean="0">
                <a:latin typeface="Calibri" pitchFamily="34" charset="0"/>
              </a:rPr>
              <a:t>Saha Çalışma Rehberi, 2016) prensiplerine göre, çocuk ve ergenlerle iletişim kurarken bazı noktalara dikkat edilmesi önerilmektedir:</a:t>
            </a:r>
          </a:p>
          <a:p>
            <a:pPr marL="633413" indent="0">
              <a:buFont typeface="Wingdings" pitchFamily="2" charset="2"/>
              <a:buChar char="§"/>
            </a:pPr>
            <a:endParaRPr lang="tr-TR" sz="2400" dirty="0" smtClean="0">
              <a:latin typeface="Calibri" pitchFamily="34" charset="0"/>
            </a:endParaRPr>
          </a:p>
          <a:p>
            <a:pPr marL="354013" indent="-354013">
              <a:buNone/>
            </a:pPr>
            <a:endParaRPr lang="tr-TR" sz="2400" dirty="0" smtClean="0">
              <a:latin typeface="Calibri" pitchFamily="34" charset="0"/>
            </a:endParaRPr>
          </a:p>
        </p:txBody>
      </p:sp>
      <p:pic>
        <p:nvPicPr>
          <p:cNvPr id="6148" name="Picture 4" descr="C:\Users\aidata\Desktop\covid 19\4.png"/>
          <p:cNvPicPr>
            <a:picLocks noChangeAspect="1" noChangeArrowheads="1"/>
          </p:cNvPicPr>
          <p:nvPr/>
        </p:nvPicPr>
        <p:blipFill>
          <a:blip r:embed="rId2" cstate="print"/>
          <a:srcRect/>
          <a:stretch>
            <a:fillRect/>
          </a:stretch>
        </p:blipFill>
        <p:spPr bwMode="auto">
          <a:xfrm>
            <a:off x="3447304" y="4149080"/>
            <a:ext cx="5150212" cy="2351184"/>
          </a:xfrm>
          <a:prstGeom prst="rect">
            <a:avLst/>
          </a:prstGeom>
          <a:noFill/>
          <a:scene3d>
            <a:camera prst="orthographicFront"/>
            <a:lightRig rig="threePt" dir="t"/>
          </a:scene3d>
          <a:sp3d>
            <a:bevelT w="133350" prst="convex"/>
            <a:bevelB prst="convex"/>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12</a:t>
            </a:fld>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39480"/>
            <a:ext cx="8229600" cy="857272"/>
          </a:xfrm>
        </p:spPr>
        <p:txBody>
          <a:bodyPr>
            <a:normAutofit/>
          </a:bodyPr>
          <a:lstStyle/>
          <a:p>
            <a:pPr algn="ctr"/>
            <a:r>
              <a:rPr lang="tr-TR" sz="3200" b="1" dirty="0" smtClean="0">
                <a:solidFill>
                  <a:schemeClr val="accent2">
                    <a:lumMod val="50000"/>
                  </a:schemeClr>
                </a:solidFill>
                <a:latin typeface="Calibri" pitchFamily="34" charset="0"/>
              </a:rPr>
              <a:t>ÇOCUK VE ERGENLERLE İLETİŞİM KURARKEN;</a:t>
            </a:r>
            <a:endParaRPr lang="tr-TR" sz="3200" b="1" dirty="0">
              <a:solidFill>
                <a:schemeClr val="accent2">
                  <a:lumMod val="50000"/>
                </a:schemeClr>
              </a:solidFill>
              <a:latin typeface="Calibri" pitchFamily="34" charset="0"/>
            </a:endParaRPr>
          </a:p>
        </p:txBody>
      </p:sp>
      <p:sp>
        <p:nvSpPr>
          <p:cNvPr id="3" name="2 İçerik Yer Tutucusu"/>
          <p:cNvSpPr>
            <a:spLocks noGrp="1"/>
          </p:cNvSpPr>
          <p:nvPr>
            <p:ph sz="quarter" idx="1"/>
          </p:nvPr>
        </p:nvSpPr>
        <p:spPr>
          <a:xfrm>
            <a:off x="500034" y="1382378"/>
            <a:ext cx="8229600" cy="5214974"/>
          </a:xfrm>
        </p:spPr>
        <p:txBody>
          <a:bodyPr>
            <a:normAutofit/>
          </a:bodyPr>
          <a:lstStyle/>
          <a:p>
            <a:pPr marL="0" indent="442913" algn="just">
              <a:buFont typeface="Wingdings" pitchFamily="2" charset="2"/>
              <a:buChar char="q"/>
            </a:pPr>
            <a:endParaRPr lang="tr-TR" sz="2400" dirty="0" smtClean="0">
              <a:latin typeface="Calibri" pitchFamily="34" charset="0"/>
            </a:endParaRPr>
          </a:p>
          <a:p>
            <a:pPr marL="0" indent="442913" algn="just">
              <a:buFont typeface="Wingdings" pitchFamily="2" charset="2"/>
              <a:buChar char="q"/>
            </a:pPr>
            <a:r>
              <a:rPr lang="tr-TR" sz="2400" dirty="0" smtClean="0">
                <a:latin typeface="Calibri" pitchFamily="34" charset="0"/>
              </a:rPr>
              <a:t>Çocuğun göz seviyesinde oturma,</a:t>
            </a:r>
          </a:p>
          <a:p>
            <a:pPr marL="0" indent="442913" algn="just">
              <a:buFont typeface="Wingdings" pitchFamily="2" charset="2"/>
              <a:buChar char="q"/>
            </a:pPr>
            <a:endParaRPr lang="tr-TR" sz="2400" dirty="0" smtClean="0">
              <a:latin typeface="Calibri" pitchFamily="34" charset="0"/>
            </a:endParaRPr>
          </a:p>
          <a:p>
            <a:pPr marL="0" indent="442913" algn="just">
              <a:buFont typeface="Wingdings" pitchFamily="2" charset="2"/>
              <a:buChar char="q"/>
            </a:pPr>
            <a:r>
              <a:rPr lang="tr-TR" sz="2400" dirty="0" smtClean="0">
                <a:latin typeface="Calibri" pitchFamily="34" charset="0"/>
              </a:rPr>
              <a:t>Okul çocuklarında duyguların ifadesine yardımcı olma ve sık rastlanan duygusal tepkileri isimlendirme,</a:t>
            </a:r>
          </a:p>
          <a:p>
            <a:pPr marL="0" indent="442913" algn="just">
              <a:buNone/>
            </a:pPr>
            <a:endParaRPr lang="tr-TR" sz="2400" dirty="0" smtClean="0">
              <a:latin typeface="Calibri" pitchFamily="34" charset="0"/>
            </a:endParaRPr>
          </a:p>
          <a:p>
            <a:pPr marL="0" indent="442913" algn="just">
              <a:buFont typeface="Wingdings" pitchFamily="2" charset="2"/>
              <a:buChar char="q"/>
            </a:pPr>
            <a:r>
              <a:rPr lang="tr-TR" sz="2400" dirty="0" smtClean="0">
                <a:latin typeface="Calibri" pitchFamily="34" charset="0"/>
              </a:rPr>
              <a:t> Çocukların stresini arttıracak “dehşete kapılma” gibi yüklü kelimeleri kullanmama,</a:t>
            </a:r>
          </a:p>
          <a:p>
            <a:pPr marL="633413" indent="0">
              <a:buFont typeface="Wingdings" pitchFamily="2" charset="2"/>
              <a:buChar char="§"/>
            </a:pPr>
            <a:endParaRPr lang="tr-TR" dirty="0" smtClean="0"/>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13</a:t>
            </a:fld>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442913" algn="just">
              <a:buNone/>
            </a:pPr>
            <a:endParaRPr lang="tr-TR" sz="2400" dirty="0" smtClean="0">
              <a:latin typeface="Calibri" pitchFamily="34" charset="0"/>
            </a:endParaRPr>
          </a:p>
          <a:p>
            <a:pPr marL="0" indent="442913" algn="just">
              <a:buFont typeface="Wingdings" pitchFamily="2" charset="2"/>
              <a:buChar char="q"/>
            </a:pPr>
            <a:r>
              <a:rPr lang="tr-TR" sz="2400" dirty="0" smtClean="0">
                <a:latin typeface="Calibri" pitchFamily="34" charset="0"/>
              </a:rPr>
              <a:t>Dikkatli şekilde dinleme ve onu anladığınızı fark etmesini sağlama, </a:t>
            </a:r>
          </a:p>
          <a:p>
            <a:pPr marL="0" indent="442913" algn="just">
              <a:buNone/>
            </a:pPr>
            <a:endParaRPr lang="tr-TR" sz="2400" dirty="0" smtClean="0">
              <a:latin typeface="Calibri" pitchFamily="34" charset="0"/>
            </a:endParaRPr>
          </a:p>
          <a:p>
            <a:pPr marL="0" indent="442913" algn="just">
              <a:buFont typeface="Wingdings" pitchFamily="2" charset="2"/>
              <a:buChar char="q"/>
            </a:pPr>
            <a:r>
              <a:rPr lang="tr-TR" sz="2400" dirty="0" smtClean="0">
                <a:latin typeface="Calibri" pitchFamily="34" charset="0"/>
              </a:rPr>
              <a:t>Çocukların zorlandıklarında kendi yaşından daha küçük yaştaymış gibi davranışlar göstermesini ve o alışkanlıklarına dönebileceğini akılda tutma, </a:t>
            </a:r>
          </a:p>
          <a:p>
            <a:endParaRPr lang="tr-TR" sz="2400" dirty="0">
              <a:latin typeface="Calibri" pitchFamily="34" charset="0"/>
            </a:endParaRPr>
          </a:p>
        </p:txBody>
      </p:sp>
      <p:sp>
        <p:nvSpPr>
          <p:cNvPr id="5" name="1 Başlık"/>
          <p:cNvSpPr txBox="1">
            <a:spLocks/>
          </p:cNvSpPr>
          <p:nvPr/>
        </p:nvSpPr>
        <p:spPr>
          <a:xfrm>
            <a:off x="428596" y="339480"/>
            <a:ext cx="8229600" cy="85727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ÇOCUK VE ERGENLERLE İLETİŞİM KURARKEN;</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14</a:t>
            </a:fld>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783357"/>
            <a:ext cx="8136904" cy="4525963"/>
          </a:xfrm>
        </p:spPr>
        <p:txBody>
          <a:bodyPr>
            <a:normAutofit/>
          </a:bodyPr>
          <a:lstStyle/>
          <a:p>
            <a:pPr marL="633413" indent="-457200" algn="just">
              <a:buFont typeface="Wingdings" pitchFamily="2" charset="2"/>
              <a:buChar char="q"/>
            </a:pPr>
            <a:r>
              <a:rPr lang="tr-TR" sz="2400" dirty="0" smtClean="0">
                <a:latin typeface="Calibri" pitchFamily="34" charset="0"/>
              </a:rPr>
              <a:t>Dili çocuğun gelişimsel düzeyine göre ayarlama, “ölüm” gibi kavramları çocukların farklı şekillerde anladığını unutmama, </a:t>
            </a:r>
          </a:p>
          <a:p>
            <a:pPr marL="633413" indent="-457200" algn="just">
              <a:buFont typeface="Wingdings" pitchFamily="2" charset="2"/>
              <a:buChar char="q"/>
            </a:pPr>
            <a:endParaRPr lang="tr-TR" sz="2400" dirty="0" smtClean="0">
              <a:latin typeface="Calibri" pitchFamily="34" charset="0"/>
            </a:endParaRPr>
          </a:p>
          <a:p>
            <a:pPr marL="633413" indent="-457200" algn="just">
              <a:buFont typeface="Wingdings" pitchFamily="2" charset="2"/>
              <a:buChar char="q"/>
            </a:pPr>
            <a:r>
              <a:rPr lang="tr-TR" sz="2400" dirty="0" smtClean="0">
                <a:latin typeface="Calibri" pitchFamily="34" charset="0"/>
              </a:rPr>
              <a:t>Ergenlerle “yetişkin gibi” iletişim kurma, onların düşünce ve duygularına saygı duyulduğu mesajını verme, </a:t>
            </a:r>
          </a:p>
          <a:p>
            <a:pPr algn="just">
              <a:buNone/>
            </a:pPr>
            <a:endParaRPr lang="tr-TR" sz="2400" dirty="0" smtClean="0">
              <a:latin typeface="Calibri" pitchFamily="34" charset="0"/>
            </a:endParaRPr>
          </a:p>
          <a:p>
            <a:pPr algn="just">
              <a:buNone/>
            </a:pPr>
            <a:r>
              <a:rPr lang="tr-TR" sz="2400" dirty="0" smtClean="0">
                <a:latin typeface="Calibri" pitchFamily="34" charset="0"/>
              </a:rPr>
              <a:t>	Çocuğa yeterli duygusal desteği verebilmeleri için anne baba ile bu teknikleri pekiştirmek gerekir.</a:t>
            </a:r>
          </a:p>
          <a:p>
            <a:endParaRPr lang="tr-TR" sz="2400" dirty="0">
              <a:latin typeface="Calibri" pitchFamily="34" charset="0"/>
            </a:endParaRPr>
          </a:p>
        </p:txBody>
      </p:sp>
      <p:sp>
        <p:nvSpPr>
          <p:cNvPr id="4" name="1 Başlık"/>
          <p:cNvSpPr txBox="1">
            <a:spLocks/>
          </p:cNvSpPr>
          <p:nvPr/>
        </p:nvSpPr>
        <p:spPr>
          <a:xfrm>
            <a:off x="428596" y="339480"/>
            <a:ext cx="8229600" cy="85727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smtClean="0">
                <a:ln>
                  <a:noFill/>
                </a:ln>
                <a:solidFill>
                  <a:schemeClr val="accent2">
                    <a:lumMod val="50000"/>
                  </a:schemeClr>
                </a:solidFill>
                <a:effectLst/>
                <a:uLnTx/>
                <a:uFillTx/>
                <a:latin typeface="Calibri" pitchFamily="34" charset="0"/>
                <a:ea typeface="+mj-ea"/>
                <a:cs typeface="+mj-cs"/>
              </a:rPr>
              <a:t>ÇOCUK VE ERGENLERLE İLETİŞİM KURARKEN;</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15</a:t>
            </a:fld>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1745268"/>
            <a:ext cx="8286808" cy="5572164"/>
          </a:xfrm>
        </p:spPr>
        <p:txBody>
          <a:bodyPr>
            <a:normAutofit/>
          </a:bodyPr>
          <a:lstStyle/>
          <a:p>
            <a:pPr>
              <a:buNone/>
            </a:pPr>
            <a:r>
              <a:rPr lang="tr-TR" sz="2400" b="1" u="sng" dirty="0" smtClean="0">
                <a:latin typeface="Calibri" pitchFamily="34" charset="0"/>
              </a:rPr>
              <a:t>Bilgi kaynaklarını kontrol etme</a:t>
            </a:r>
          </a:p>
          <a:p>
            <a:pPr indent="11113">
              <a:buFont typeface="Wingdings" pitchFamily="2" charset="2"/>
              <a:buChar char="Ø"/>
            </a:pPr>
            <a:endParaRPr lang="tr-TR" sz="2400" dirty="0" smtClean="0">
              <a:latin typeface="Calibri" pitchFamily="34" charset="0"/>
            </a:endParaRPr>
          </a:p>
          <a:p>
            <a:pPr indent="11113" algn="just">
              <a:buNone/>
            </a:pPr>
            <a:r>
              <a:rPr lang="tr-TR" sz="2400" dirty="0" smtClean="0">
                <a:latin typeface="Calibri" pitchFamily="34" charset="0"/>
              </a:rPr>
              <a:t>Çocuk hastalar birçok kişinin kendilerine yardımcı olduğunu ve kendileriyle ilgilendiğini bilmelidir.</a:t>
            </a:r>
          </a:p>
          <a:p>
            <a:pPr indent="11113" algn="just">
              <a:buNone/>
            </a:pPr>
            <a:r>
              <a:rPr lang="tr-TR" sz="2400" dirty="0" smtClean="0">
                <a:latin typeface="Calibri" pitchFamily="34" charset="0"/>
              </a:rPr>
              <a:t> </a:t>
            </a:r>
          </a:p>
          <a:p>
            <a:pPr indent="11113" algn="just">
              <a:buNone/>
            </a:pPr>
            <a:r>
              <a:rPr lang="tr-TR" sz="2400" dirty="0" smtClean="0">
                <a:latin typeface="Calibri" pitchFamily="34" charset="0"/>
              </a:rPr>
              <a:t>‘’Çocuk yetişkinlere bakarak kendisini ayarladığı için, konu ile ilgili yorumlara ve tepkilere dikkat edilmelidir.’’</a:t>
            </a:r>
          </a:p>
          <a:p>
            <a:pPr indent="11113">
              <a:buNone/>
            </a:pPr>
            <a:endParaRPr lang="tr-TR" sz="2400" dirty="0" smtClean="0">
              <a:latin typeface="Calibri" pitchFamily="34" charset="0"/>
            </a:endParaRPr>
          </a:p>
          <a:p>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16</a:t>
            </a:fld>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957536"/>
            <a:ext cx="8153400" cy="4495800"/>
          </a:xfrm>
        </p:spPr>
        <p:txBody>
          <a:bodyPr>
            <a:normAutofit/>
          </a:bodyPr>
          <a:lstStyle/>
          <a:p>
            <a:pPr>
              <a:buNone/>
            </a:pPr>
            <a:r>
              <a:rPr lang="tr-TR" sz="2400" b="1" u="sng" dirty="0" smtClean="0">
                <a:latin typeface="Calibri" pitchFamily="34" charset="0"/>
              </a:rPr>
              <a:t>Bilgi kaynaklarını kontrol etme</a:t>
            </a:r>
          </a:p>
          <a:p>
            <a:pPr>
              <a:buFont typeface="Wingdings" pitchFamily="2" charset="2"/>
              <a:buChar char="v"/>
            </a:pPr>
            <a:endParaRPr lang="tr-TR" sz="2400" b="1" u="sng" dirty="0" smtClean="0">
              <a:latin typeface="Calibri" pitchFamily="34" charset="0"/>
            </a:endParaRPr>
          </a:p>
          <a:p>
            <a:pPr algn="just">
              <a:buNone/>
            </a:pPr>
            <a:r>
              <a:rPr lang="tr-TR" sz="2400" dirty="0" smtClean="0">
                <a:latin typeface="Calibri" pitchFamily="34" charset="0"/>
              </a:rPr>
              <a:t>		‘’Çocuklar televizyon veya sosyal medyadaki abartılı veya korkutucu haber ve yorumlara maruz kalmaktan korunmalıdır. Çocuklara sosyal medyada duydukları her şeyin doğru olmadığı söylenmelidir. ‘’</a:t>
            </a:r>
          </a:p>
          <a:p>
            <a:pPr>
              <a:buNone/>
            </a:pPr>
            <a:endParaRPr lang="tr-TR" sz="2400" dirty="0">
              <a:solidFill>
                <a:schemeClr val="accent5">
                  <a:lumMod val="75000"/>
                </a:schemeClr>
              </a:solidFill>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17</a:t>
            </a:fld>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aidata\Desktop\covid 19\1.png"/>
          <p:cNvPicPr>
            <a:picLocks noChangeAspect="1" noChangeArrowheads="1"/>
          </p:cNvPicPr>
          <p:nvPr/>
        </p:nvPicPr>
        <p:blipFill>
          <a:blip r:embed="rId2" cstate="print"/>
          <a:srcRect/>
          <a:stretch>
            <a:fillRect/>
          </a:stretch>
        </p:blipFill>
        <p:spPr bwMode="auto">
          <a:xfrm>
            <a:off x="0" y="1"/>
            <a:ext cx="9144000" cy="6842140"/>
          </a:xfrm>
          <a:prstGeom prst="rect">
            <a:avLst/>
          </a:prstGeom>
          <a:noFill/>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18</a:t>
            </a:fld>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48482" y="1746408"/>
            <a:ext cx="8643998" cy="5715040"/>
          </a:xfrm>
        </p:spPr>
        <p:txBody>
          <a:bodyPr>
            <a:normAutofit/>
          </a:bodyPr>
          <a:lstStyle/>
          <a:p>
            <a:pPr algn="just">
              <a:buNone/>
            </a:pPr>
            <a:r>
              <a:rPr lang="tr-TR" sz="2400" b="1" u="sng" dirty="0" smtClean="0">
                <a:latin typeface="Calibri" pitchFamily="34" charset="0"/>
              </a:rPr>
              <a:t>Rutinlerin oluşturulması, sağlıklı yaşam alışkanlıklarının devamı</a:t>
            </a:r>
          </a:p>
          <a:p>
            <a:pPr algn="just">
              <a:buNone/>
            </a:pPr>
            <a:endParaRPr lang="tr-TR" sz="2400" b="1" u="sng" dirty="0" smtClean="0">
              <a:solidFill>
                <a:schemeClr val="accent5">
                  <a:lumMod val="75000"/>
                </a:schemeClr>
              </a:solidFill>
              <a:latin typeface="Calibri" pitchFamily="34" charset="0"/>
            </a:endParaRPr>
          </a:p>
          <a:p>
            <a:pPr algn="just">
              <a:buNone/>
            </a:pPr>
            <a:r>
              <a:rPr lang="tr-TR" sz="2400" dirty="0" smtClean="0">
                <a:latin typeface="Calibri" pitchFamily="34" charset="0"/>
              </a:rPr>
              <a:t>Okulların kapatılması korkutucu bir olay gibi sunulmamalıdır. </a:t>
            </a:r>
          </a:p>
          <a:p>
            <a:pPr algn="just">
              <a:buNone/>
            </a:pPr>
            <a:endParaRPr lang="tr-TR" sz="2400" dirty="0" smtClean="0">
              <a:latin typeface="Calibri" pitchFamily="34" charset="0"/>
            </a:endParaRPr>
          </a:p>
          <a:p>
            <a:pPr algn="just">
              <a:buNone/>
            </a:pPr>
            <a:r>
              <a:rPr lang="tr-TR" sz="2400" dirty="0" smtClean="0">
                <a:latin typeface="Calibri" pitchFamily="34" charset="0"/>
              </a:rPr>
              <a:t>Evde olmanın diğer insanlara faydalı olacağını çocuk bilmelidir.</a:t>
            </a:r>
          </a:p>
          <a:p>
            <a:pPr algn="just">
              <a:buNone/>
            </a:pPr>
            <a:endParaRPr lang="tr-TR" sz="2400" dirty="0" smtClean="0">
              <a:latin typeface="Calibri" pitchFamily="34" charset="0"/>
            </a:endParaRPr>
          </a:p>
          <a:p>
            <a:pPr algn="just">
              <a:buNone/>
            </a:pPr>
            <a:r>
              <a:rPr lang="tr-TR" sz="2400" dirty="0" smtClean="0">
                <a:latin typeface="Calibri" pitchFamily="34" charset="0"/>
              </a:rPr>
              <a:t>Günlük rutinler yani yaşamın doğal akışı mümkün olduğunca</a:t>
            </a:r>
          </a:p>
          <a:p>
            <a:pPr algn="just">
              <a:buNone/>
            </a:pPr>
            <a:r>
              <a:rPr lang="tr-TR" sz="2400" dirty="0" smtClean="0">
                <a:latin typeface="Calibri" pitchFamily="34" charset="0"/>
              </a:rPr>
              <a:t>korunmalıdır.’’  </a:t>
            </a:r>
          </a:p>
          <a:p>
            <a:pPr indent="11113" algn="just">
              <a:buNone/>
            </a:pPr>
            <a:r>
              <a:rPr lang="tr-TR" sz="2400" dirty="0" smtClean="0">
                <a:latin typeface="Calibri" pitchFamily="34" charset="0"/>
              </a:rPr>
              <a:t> 	</a:t>
            </a: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19</a:t>
            </a:fld>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817846"/>
            <a:ext cx="8229600" cy="5643602"/>
          </a:xfrm>
        </p:spPr>
        <p:txBody>
          <a:bodyPr>
            <a:normAutofit/>
          </a:bodyPr>
          <a:lstStyle/>
          <a:p>
            <a:pPr algn="just">
              <a:buNone/>
            </a:pPr>
            <a:r>
              <a:rPr lang="tr-TR" sz="2400" dirty="0" smtClean="0">
                <a:latin typeface="Calibri" pitchFamily="34" charset="0"/>
              </a:rPr>
              <a:t>		Yeni </a:t>
            </a:r>
            <a:r>
              <a:rPr lang="tr-TR" sz="2400" dirty="0" err="1" smtClean="0">
                <a:latin typeface="Calibri" pitchFamily="34" charset="0"/>
              </a:rPr>
              <a:t>koronavirüs</a:t>
            </a:r>
            <a:r>
              <a:rPr lang="tr-TR" sz="2400" dirty="0" smtClean="0">
                <a:latin typeface="Calibri" pitchFamily="34" charset="0"/>
              </a:rPr>
              <a:t> </a:t>
            </a:r>
            <a:r>
              <a:rPr lang="tr-TR" sz="2400" dirty="0" err="1" smtClean="0">
                <a:latin typeface="Calibri" pitchFamily="34" charset="0"/>
              </a:rPr>
              <a:t>Covid</a:t>
            </a:r>
            <a:r>
              <a:rPr lang="tr-TR" sz="2400" dirty="0" smtClean="0">
                <a:latin typeface="Calibri" pitchFamily="34" charset="0"/>
              </a:rPr>
              <a:t>-19 salgını dünyanın hemen her ülkesini etkilemeye devam ediyor.</a:t>
            </a:r>
          </a:p>
          <a:p>
            <a:pPr>
              <a:buFont typeface="Wingdings" pitchFamily="2" charset="2"/>
              <a:buChar char="v"/>
            </a:pPr>
            <a:endParaRPr lang="tr-TR" sz="2400" dirty="0" smtClean="0">
              <a:latin typeface="Calibri" pitchFamily="34" charset="0"/>
            </a:endParaRPr>
          </a:p>
          <a:p>
            <a:pPr algn="just">
              <a:buNone/>
            </a:pPr>
            <a:r>
              <a:rPr lang="tr-TR" sz="2400" dirty="0" smtClean="0">
                <a:latin typeface="Calibri" pitchFamily="34" charset="0"/>
              </a:rPr>
              <a:t>		Her birimizin hayatında şimdiye kadar rastlamadığımız büyüklükte bir belirsizlik var ve ne yapmamız gerektiğini de tam olarak bilmediğimiz için kendimizi yetersiz hissediyoruz. </a:t>
            </a:r>
          </a:p>
          <a:p>
            <a:pPr>
              <a:buNone/>
            </a:pPr>
            <a:endParaRPr lang="tr-TR" sz="2400" dirty="0" smtClean="0">
              <a:latin typeface="Calibri" pitchFamily="34" charset="0"/>
            </a:endParaRPr>
          </a:p>
          <a:p>
            <a:pPr algn="just">
              <a:buNone/>
            </a:pPr>
            <a:r>
              <a:rPr lang="tr-TR" sz="2400" dirty="0" smtClean="0">
                <a:latin typeface="Calibri" pitchFamily="34" charset="0"/>
              </a:rPr>
              <a:t>		Bu iki durumun birleşimi bir yandan kaygıyı arttırıyor diğer yandan kaygının kontrol edilmesini zorlaştırıyor.</a:t>
            </a:r>
          </a:p>
          <a:p>
            <a:endParaRPr lang="tr-TR" sz="2400" dirty="0" smtClean="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a:t>
            </a:fld>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794254"/>
            <a:ext cx="8358246" cy="5091130"/>
          </a:xfrm>
        </p:spPr>
        <p:txBody>
          <a:bodyPr>
            <a:normAutofit/>
          </a:bodyPr>
          <a:lstStyle/>
          <a:p>
            <a:pPr>
              <a:buNone/>
            </a:pPr>
            <a:r>
              <a:rPr lang="tr-TR" sz="2400" b="1" u="sng" dirty="0" smtClean="0">
                <a:latin typeface="Calibri" pitchFamily="34" charset="0"/>
              </a:rPr>
              <a:t>Rutinlerin oluşturulması, sağlıklı yaşam alışkanlıklarının devamı</a:t>
            </a:r>
          </a:p>
          <a:p>
            <a:pPr>
              <a:buNone/>
            </a:pPr>
            <a:endParaRPr lang="tr-TR" sz="2400" dirty="0" smtClean="0">
              <a:latin typeface="Calibri" pitchFamily="34" charset="0"/>
            </a:endParaRPr>
          </a:p>
          <a:p>
            <a:pPr algn="just">
              <a:buNone/>
            </a:pPr>
            <a:r>
              <a:rPr lang="tr-TR" sz="2400" dirty="0" smtClean="0">
                <a:latin typeface="Calibri" pitchFamily="34" charset="0"/>
              </a:rPr>
              <a:t>‘’Çocukların sınıf arkadaşlarıyla, mümkünse öğretmenleriyle</a:t>
            </a:r>
          </a:p>
          <a:p>
            <a:pPr algn="just">
              <a:buNone/>
            </a:pPr>
            <a:r>
              <a:rPr lang="tr-TR" sz="2400" dirty="0" smtClean="0">
                <a:latin typeface="Calibri" pitchFamily="34" charset="0"/>
              </a:rPr>
              <a:t>iletişim kurmaları, dijital olanaklar kullanılarak görüntülü</a:t>
            </a:r>
          </a:p>
          <a:p>
            <a:pPr algn="just">
              <a:buNone/>
            </a:pPr>
            <a:r>
              <a:rPr lang="tr-TR" sz="2400" dirty="0" smtClean="0">
                <a:latin typeface="Calibri" pitchFamily="34" charset="0"/>
              </a:rPr>
              <a:t>konuşmalar yapmaları sağlanmalı ve desteklenmelidir.’’ </a:t>
            </a:r>
            <a:endParaRPr lang="tr-TR" sz="2400" u="sng" dirty="0" smtClean="0">
              <a:latin typeface="Calibri" pitchFamily="34" charset="0"/>
            </a:endParaRPr>
          </a:p>
          <a:p>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20</a:t>
            </a:fld>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idata\Desktop\covid 19\imagesLSQW5WHC.jpg"/>
          <p:cNvPicPr>
            <a:picLocks noChangeAspect="1" noChangeArrowheads="1"/>
          </p:cNvPicPr>
          <p:nvPr/>
        </p:nvPicPr>
        <p:blipFill>
          <a:blip r:embed="rId2" cstate="print"/>
          <a:srcRect/>
          <a:stretch>
            <a:fillRect/>
          </a:stretch>
        </p:blipFill>
        <p:spPr bwMode="auto">
          <a:xfrm>
            <a:off x="785786" y="500042"/>
            <a:ext cx="7643866" cy="5929354"/>
          </a:xfrm>
          <a:prstGeom prst="rect">
            <a:avLst/>
          </a:prstGeom>
          <a:noFill/>
          <a:ln cap="rnd">
            <a:gradFill>
              <a:gsLst>
                <a:gs pos="0">
                  <a:schemeClr val="tx2">
                    <a:alpha val="95000"/>
                  </a:schemeClr>
                </a:gs>
                <a:gs pos="50000">
                  <a:schemeClr val="accent1">
                    <a:tint val="44500"/>
                    <a:satMod val="160000"/>
                  </a:schemeClr>
                </a:gs>
                <a:gs pos="100000">
                  <a:schemeClr val="accent1">
                    <a:tint val="23500"/>
                    <a:satMod val="160000"/>
                  </a:schemeClr>
                </a:gs>
              </a:gsLst>
              <a:lin ang="5400000" scaled="0"/>
            </a:gradFill>
            <a:prstDash val="dash"/>
          </a:ln>
          <a:effectLst>
            <a:innerShdw blurRad="114300">
              <a:prstClr val="black"/>
            </a:innerShdw>
          </a:effectLst>
          <a:scene3d>
            <a:camera prst="orthographicFront"/>
            <a:lightRig rig="threePt" dir="t"/>
          </a:scene3d>
          <a:sp3d>
            <a:bevelT prst="convex"/>
            <a:bevelB w="114300" prst="hardEdge"/>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21</a:t>
            </a:fld>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62880" y="1772816"/>
            <a:ext cx="8229600" cy="6000792"/>
          </a:xfrm>
        </p:spPr>
        <p:txBody>
          <a:bodyPr>
            <a:noAutofit/>
          </a:bodyPr>
          <a:lstStyle/>
          <a:p>
            <a:pPr algn="just">
              <a:buNone/>
            </a:pPr>
            <a:r>
              <a:rPr lang="tr-TR" sz="2400" b="1" u="sng" dirty="0" smtClean="0">
                <a:latin typeface="Calibri" pitchFamily="34" charset="0"/>
              </a:rPr>
              <a:t>Duyguları dinleme, anlamlandırma ve destekleme</a:t>
            </a:r>
          </a:p>
          <a:p>
            <a:pPr algn="just">
              <a:buNone/>
            </a:pPr>
            <a:endParaRPr lang="tr-TR" sz="2400" dirty="0" smtClean="0">
              <a:latin typeface="Calibri" pitchFamily="34" charset="0"/>
            </a:endParaRPr>
          </a:p>
          <a:p>
            <a:pPr algn="just">
              <a:buNone/>
            </a:pPr>
            <a:r>
              <a:rPr lang="tr-TR" sz="2400" dirty="0" smtClean="0">
                <a:latin typeface="Calibri" pitchFamily="34" charset="0"/>
              </a:rPr>
              <a:t>Çocuğun duygularını tanımlamasına ve onlara sahip çıkmasına</a:t>
            </a:r>
          </a:p>
          <a:p>
            <a:pPr algn="just">
              <a:buNone/>
            </a:pPr>
            <a:r>
              <a:rPr lang="tr-TR" sz="2400" dirty="0" smtClean="0">
                <a:latin typeface="Calibri" pitchFamily="34" charset="0"/>
              </a:rPr>
              <a:t>yardımcı olunmalıdır.</a:t>
            </a:r>
          </a:p>
          <a:p>
            <a:pPr algn="just">
              <a:buNone/>
            </a:pPr>
            <a:endParaRPr lang="tr-TR" sz="2400" dirty="0" smtClean="0">
              <a:latin typeface="Calibri" pitchFamily="34" charset="0"/>
            </a:endParaRPr>
          </a:p>
          <a:p>
            <a:pPr algn="just">
              <a:buNone/>
            </a:pPr>
            <a:r>
              <a:rPr lang="tr-TR" sz="2400" dirty="0" smtClean="0">
                <a:latin typeface="Calibri" pitchFamily="34" charset="0"/>
              </a:rPr>
              <a:t>‘’Özellikle ergenlerde okul yaşamının kaybı çok önemlidir. Okul</a:t>
            </a:r>
          </a:p>
          <a:p>
            <a:pPr algn="just">
              <a:buNone/>
            </a:pPr>
            <a:r>
              <a:rPr lang="tr-TR" sz="2400" dirty="0" smtClean="0">
                <a:latin typeface="Calibri" pitchFamily="34" charset="0"/>
              </a:rPr>
              <a:t>ortamının kaybolması ergenlerin sosyal hayatını çok olumsuz</a:t>
            </a:r>
          </a:p>
          <a:p>
            <a:pPr algn="just">
              <a:buNone/>
            </a:pPr>
            <a:r>
              <a:rPr lang="tr-TR" sz="2400" dirty="0" smtClean="0">
                <a:latin typeface="Calibri" pitchFamily="34" charset="0"/>
              </a:rPr>
              <a:t>şekilde etkileyebilir. Genç kendisini mutsuz ve kaygılı hissedebilir.</a:t>
            </a:r>
          </a:p>
          <a:p>
            <a:pPr algn="just">
              <a:buNone/>
            </a:pPr>
            <a:r>
              <a:rPr lang="tr-TR" sz="2400" dirty="0" smtClean="0">
                <a:latin typeface="Calibri" pitchFamily="34" charset="0"/>
              </a:rPr>
              <a:t>Bu hisleri ifade etmesi desteklenmeli ve bu duygular</a:t>
            </a:r>
          </a:p>
          <a:p>
            <a:pPr algn="just">
              <a:buNone/>
            </a:pPr>
            <a:r>
              <a:rPr lang="tr-TR" sz="2400" dirty="0" smtClean="0">
                <a:latin typeface="Calibri" pitchFamily="34" charset="0"/>
              </a:rPr>
              <a:t>normalleştirilmelidir. ‘’</a:t>
            </a:r>
          </a:p>
          <a:p>
            <a:pPr algn="just">
              <a:buNone/>
            </a:pPr>
            <a:endParaRPr lang="tr-TR" sz="2400" dirty="0" smtClean="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22</a:t>
            </a:fld>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1864552"/>
            <a:ext cx="8401080" cy="4876816"/>
          </a:xfrm>
        </p:spPr>
        <p:txBody>
          <a:bodyPr>
            <a:normAutofit/>
          </a:bodyPr>
          <a:lstStyle/>
          <a:p>
            <a:pPr>
              <a:buNone/>
            </a:pPr>
            <a:r>
              <a:rPr lang="tr-TR" sz="2400" b="1" u="sng" dirty="0" smtClean="0">
                <a:latin typeface="Calibri" pitchFamily="34" charset="0"/>
              </a:rPr>
              <a:t>Duyguları dinleme, anlamlandırma ve destekleme</a:t>
            </a:r>
          </a:p>
          <a:p>
            <a:pPr>
              <a:buFont typeface="Wingdings" pitchFamily="2" charset="2"/>
              <a:buChar char="v"/>
            </a:pPr>
            <a:endParaRPr lang="tr-TR" sz="2400" b="1" u="sng" dirty="0" smtClean="0">
              <a:latin typeface="Calibri" pitchFamily="34" charset="0"/>
            </a:endParaRPr>
          </a:p>
          <a:p>
            <a:pPr algn="just">
              <a:buNone/>
            </a:pPr>
            <a:r>
              <a:rPr lang="tr-TR" sz="2400" dirty="0" smtClean="0">
                <a:latin typeface="Calibri" pitchFamily="34" charset="0"/>
              </a:rPr>
              <a:t>Anne babalar kendi yorumlarını ve davranışlarını kontrol etmelidir;</a:t>
            </a:r>
          </a:p>
          <a:p>
            <a:pPr algn="just">
              <a:buNone/>
            </a:pPr>
            <a:r>
              <a:rPr lang="tr-TR" sz="2400" dirty="0" smtClean="0">
                <a:latin typeface="Calibri" pitchFamily="34" charset="0"/>
              </a:rPr>
              <a:t>çocuk ve gençlere ulaştıkları gerçekçi olmayan bilgileri doğru</a:t>
            </a:r>
          </a:p>
          <a:p>
            <a:pPr algn="just">
              <a:buNone/>
            </a:pPr>
            <a:r>
              <a:rPr lang="tr-TR" sz="2400" dirty="0" smtClean="0">
                <a:latin typeface="Calibri" pitchFamily="34" charset="0"/>
              </a:rPr>
              <a:t>yorumlamaları konusunda yardımcı olmaları gerekmektedir.</a:t>
            </a:r>
          </a:p>
          <a:p>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23</a:t>
            </a:fld>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2226" y="1772816"/>
            <a:ext cx="8358246" cy="4697427"/>
          </a:xfrm>
        </p:spPr>
        <p:txBody>
          <a:bodyPr>
            <a:normAutofit/>
          </a:bodyPr>
          <a:lstStyle/>
          <a:p>
            <a:pPr algn="just">
              <a:buNone/>
            </a:pPr>
            <a:r>
              <a:rPr lang="tr-TR" sz="2400" b="1" u="sng" dirty="0" smtClean="0">
                <a:latin typeface="Calibri" pitchFamily="34" charset="0"/>
              </a:rPr>
              <a:t>Olası ruhsal bozukluk gelişimine karşı uyanık olunması ve daha</a:t>
            </a:r>
          </a:p>
          <a:p>
            <a:pPr algn="just">
              <a:buNone/>
            </a:pPr>
            <a:r>
              <a:rPr lang="tr-TR" sz="2400" b="1" u="sng" dirty="0" smtClean="0">
                <a:latin typeface="Calibri" pitchFamily="34" charset="0"/>
              </a:rPr>
              <a:t>önceden var olan sorunlar için tedavilerin devamının sağlanması </a:t>
            </a:r>
          </a:p>
          <a:p>
            <a:pPr algn="just">
              <a:buNone/>
            </a:pPr>
            <a:endParaRPr lang="tr-TR" sz="2400" dirty="0" smtClean="0">
              <a:latin typeface="Calibri" pitchFamily="34" charset="0"/>
            </a:endParaRPr>
          </a:p>
          <a:p>
            <a:pPr algn="just">
              <a:buNone/>
            </a:pPr>
            <a:r>
              <a:rPr lang="tr-TR" sz="2400" dirty="0" smtClean="0">
                <a:latin typeface="Calibri" pitchFamily="34" charset="0"/>
              </a:rPr>
              <a:t>Sürekli uyku sorunu yaşayan, korkularını kontrol edemeyen, anne</a:t>
            </a:r>
          </a:p>
          <a:p>
            <a:pPr algn="just">
              <a:buNone/>
            </a:pPr>
            <a:r>
              <a:rPr lang="tr-TR" sz="2400" dirty="0" smtClean="0">
                <a:latin typeface="Calibri" pitchFamily="34" charset="0"/>
              </a:rPr>
              <a:t>babasından ayrılamayan çocukların profesyonel /</a:t>
            </a:r>
            <a:r>
              <a:rPr lang="tr-TR" sz="2400" dirty="0" err="1" smtClean="0">
                <a:latin typeface="Calibri" pitchFamily="34" charset="0"/>
              </a:rPr>
              <a:t>psikososyal</a:t>
            </a:r>
            <a:endParaRPr lang="tr-TR" sz="2400" dirty="0" smtClean="0">
              <a:latin typeface="Calibri" pitchFamily="34" charset="0"/>
            </a:endParaRPr>
          </a:p>
          <a:p>
            <a:pPr algn="just">
              <a:buNone/>
            </a:pPr>
            <a:r>
              <a:rPr lang="tr-TR" sz="2400" dirty="0" smtClean="0">
                <a:latin typeface="Calibri" pitchFamily="34" charset="0"/>
              </a:rPr>
              <a:t>yardıma ihtiyacı olabilir. </a:t>
            </a:r>
          </a:p>
          <a:p>
            <a:pPr>
              <a:buFont typeface="Wingdings" pitchFamily="2" charset="2"/>
              <a:buChar char="v"/>
            </a:pPr>
            <a:endParaRPr lang="tr-TR" sz="2400" dirty="0" smtClean="0">
              <a:latin typeface="Calibri" pitchFamily="34" charset="0"/>
            </a:endParaRPr>
          </a:p>
          <a:p>
            <a:pPr indent="11113">
              <a:buFont typeface="Wingdings" pitchFamily="2" charset="2"/>
              <a:buChar char="Ø"/>
            </a:pPr>
            <a:endParaRPr lang="tr-TR" sz="2400" dirty="0" smtClean="0">
              <a:latin typeface="Calibri" pitchFamily="34" charset="0"/>
            </a:endParaRPr>
          </a:p>
          <a:p>
            <a:pPr>
              <a:buNone/>
            </a:pP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24</a:t>
            </a:fld>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07504" y="1556792"/>
            <a:ext cx="8229600" cy="4840303"/>
          </a:xfrm>
        </p:spPr>
        <p:txBody>
          <a:bodyPr>
            <a:normAutofit/>
          </a:bodyPr>
          <a:lstStyle/>
          <a:p>
            <a:pPr lvl="1" algn="just">
              <a:buNone/>
            </a:pPr>
            <a:endParaRPr lang="tr-TR" sz="2400" dirty="0" smtClean="0">
              <a:latin typeface="Calibri" pitchFamily="34" charset="0"/>
            </a:endParaRPr>
          </a:p>
          <a:p>
            <a:pPr lvl="1" algn="just">
              <a:buNone/>
            </a:pPr>
            <a:r>
              <a:rPr lang="tr-TR" sz="2400" dirty="0" smtClean="0">
                <a:latin typeface="Calibri" pitchFamily="34" charset="0"/>
              </a:rPr>
              <a:t>	Çocukların önemli bir kısmı, geçici bir dönem için bazı kaygı belirtileri, uykusuzluk ve konsantrasyon sorunları gösterse de, ağır bir ruhsal bozukluk yaşamazlar.</a:t>
            </a:r>
          </a:p>
          <a:p>
            <a:pPr lvl="1" algn="just">
              <a:buNone/>
            </a:pPr>
            <a:endParaRPr lang="tr-TR" sz="2400" dirty="0" smtClean="0">
              <a:latin typeface="Calibri" pitchFamily="34" charset="0"/>
            </a:endParaRPr>
          </a:p>
          <a:p>
            <a:pPr lvl="1" algn="just">
              <a:buNone/>
            </a:pPr>
            <a:r>
              <a:rPr lang="tr-TR" sz="2400" dirty="0" smtClean="0">
                <a:latin typeface="Calibri" pitchFamily="34" charset="0"/>
              </a:rPr>
              <a:t>	Ancak özellikle daha önceden çeşitli ruhsal sorunları veya </a:t>
            </a:r>
            <a:r>
              <a:rPr lang="tr-TR" sz="2400" dirty="0" err="1" smtClean="0">
                <a:latin typeface="Calibri" pitchFamily="34" charset="0"/>
              </a:rPr>
              <a:t>travmatik</a:t>
            </a:r>
            <a:r>
              <a:rPr lang="tr-TR" sz="2400" dirty="0" smtClean="0">
                <a:latin typeface="Calibri" pitchFamily="34" charset="0"/>
              </a:rPr>
              <a:t> yaşantıları olanlar, aile sorunları yaşayanlar veya yakınlarını kaybedenler artmış ruhsal bozukluk riski altındadır.</a:t>
            </a:r>
          </a:p>
          <a:p>
            <a:pPr algn="just">
              <a:buNone/>
            </a:pPr>
            <a:endParaRPr lang="tr-TR" sz="2400" dirty="0" smtClean="0">
              <a:latin typeface="Calibri" pitchFamily="34" charset="0"/>
            </a:endParaRPr>
          </a:p>
          <a:p>
            <a:pPr algn="just">
              <a:buNone/>
            </a:pPr>
            <a:r>
              <a:rPr lang="tr-TR" sz="2400" dirty="0" smtClean="0">
                <a:latin typeface="Calibri" pitchFamily="34" charset="0"/>
              </a:rPr>
              <a:t> </a:t>
            </a: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25</a:t>
            </a:fld>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74638"/>
            <a:ext cx="8186766"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YAŞA GÖRE GÖRÜLEBİLEN RUHSAL BELİRTİLER</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611560" y="1809328"/>
            <a:ext cx="7772400" cy="4572000"/>
          </a:xfrm>
        </p:spPr>
        <p:txBody>
          <a:bodyPr>
            <a:normAutofit/>
          </a:bodyPr>
          <a:lstStyle/>
          <a:p>
            <a:pPr marL="0" indent="0">
              <a:buNone/>
            </a:pPr>
            <a:r>
              <a:rPr lang="tr-TR" sz="2400" b="1" u="sng" dirty="0" smtClean="0">
                <a:latin typeface="Calibri" panose="020F0502020204030204" pitchFamily="34" charset="0"/>
                <a:cs typeface="Calibri" panose="020F0502020204030204" pitchFamily="34" charset="0"/>
              </a:rPr>
              <a:t>Okul öncesi çocuklarda</a:t>
            </a:r>
          </a:p>
          <a:p>
            <a:pPr marL="0" indent="0">
              <a:buNone/>
            </a:pPr>
            <a:endParaRPr lang="tr-TR" sz="2400" u="sng"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Davranış ve becerilerde gerileme, anne babaya aşırı yapışma ve ayrılamama, uyku sorunları, iştahsızlık, korkular, yatak ıslatma, zarar verici davranışlar, yabancılardan aşırı korkma, nedeni bilinmeyen ağrılar, konuşma sorunları.</a:t>
            </a:r>
            <a:endParaRPr lang="tr-TR" sz="2400" u="sng" dirty="0" smtClean="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26</a:t>
            </a:fld>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YAŞA GÖRE GÖRÜLEBİLEN RUHSAL BELİRTİLER</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611560" y="1809328"/>
            <a:ext cx="7772400" cy="4572000"/>
          </a:xfrm>
        </p:spPr>
        <p:txBody>
          <a:bodyPr>
            <a:normAutofit/>
          </a:bodyPr>
          <a:lstStyle/>
          <a:p>
            <a:pPr marL="0" indent="0" algn="just">
              <a:buNone/>
            </a:pPr>
            <a:r>
              <a:rPr lang="tr-TR" sz="2400" b="1" dirty="0" smtClean="0">
                <a:latin typeface="Calibri" panose="020F0502020204030204" pitchFamily="34" charset="0"/>
                <a:cs typeface="Calibri" panose="020F0502020204030204" pitchFamily="34" charset="0"/>
              </a:rPr>
              <a:t>Okul çocuklarında: </a:t>
            </a:r>
          </a:p>
          <a:p>
            <a:pPr algn="just">
              <a:buFont typeface="Wingdings" pitchFamily="2" charset="2"/>
              <a:buChar char="v"/>
            </a:pPr>
            <a:endParaRPr lang="tr-TR" sz="2400" b="1"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Huzursuzluk, saldırganlık, aşırı yapışma, kabuslar, belirgin konsantrasyon sorunları, yapması beklenen aktiviteleri yapamama, yaşa ve bilişsel gelişim düzeyine göre daha küçük yaşta çocuk davranışlarının sergilenmesi.</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27</a:t>
            </a:fld>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YAŞA GÖRE GÖRÜLEBİLEN RUHSAL BELİRTİLER</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323528" y="1714488"/>
            <a:ext cx="8132440" cy="4572000"/>
          </a:xfrm>
        </p:spPr>
        <p:txBody>
          <a:bodyPr>
            <a:noAutofit/>
          </a:bodyPr>
          <a:lstStyle/>
          <a:p>
            <a:pPr marL="0" indent="0">
              <a:buNone/>
            </a:pPr>
            <a:r>
              <a:rPr lang="tr-TR" sz="2400" b="1" u="sng" dirty="0" smtClean="0">
                <a:latin typeface="Calibri" panose="020F0502020204030204" pitchFamily="34" charset="0"/>
                <a:cs typeface="Calibri" panose="020F0502020204030204" pitchFamily="34" charset="0"/>
              </a:rPr>
              <a:t>Ergenlerde</a:t>
            </a:r>
            <a:r>
              <a:rPr lang="tr-TR" sz="2400" b="1" u="sng" dirty="0" smtClean="0">
                <a:solidFill>
                  <a:schemeClr val="accent5">
                    <a:lumMod val="75000"/>
                  </a:schemeClr>
                </a:solidFill>
                <a:latin typeface="Calibri" panose="020F0502020204030204" pitchFamily="34" charset="0"/>
                <a:cs typeface="Calibri" panose="020F0502020204030204" pitchFamily="34" charset="0"/>
              </a:rPr>
              <a:t>: </a:t>
            </a:r>
          </a:p>
          <a:p>
            <a:pPr marL="0" indent="0">
              <a:buNone/>
            </a:pPr>
            <a:endParaRPr lang="tr-TR" sz="2400" b="1" u="sng" dirty="0" smtClean="0">
              <a:solidFill>
                <a:schemeClr val="accent5">
                  <a:lumMod val="75000"/>
                </a:schemeClr>
              </a:solidFill>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Döneme özgü birçok duygusal ve fiziksel değişiklik devam etmekte olduğu için, salgın hastalık ve zorunlu olarak evde kalma birçok soruna neden olabilir. Bazı ergenler böyle bir sorun olduğunu tamamen inkar edebilirler ve hayatlarında hiçbir değişiklik yapmayı kabul etmeyebilirler. </a:t>
            </a:r>
          </a:p>
          <a:p>
            <a:pPr algn="just">
              <a:buNone/>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Uyku ve yeme sorunları, aşırı huzursuzluk, saldırganlık, içe kapanma, üzüntü, yoğun kaygı, fiziksel ağrılar, davranış sorunları, alkol kullanımı gibi riskli davranışlar.</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28</a:t>
            </a:fld>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YAŞA GÖRE GÖRÜLEBİLEN</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RUHSAL BELİRTİLERE KARŞI NE YAPMALI?</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484784"/>
            <a:ext cx="8184486" cy="5072098"/>
          </a:xfrm>
        </p:spPr>
        <p:txBody>
          <a:bodyPr>
            <a:noAutofit/>
          </a:bodyPr>
          <a:lstStyle/>
          <a:p>
            <a:pPr marL="354013" indent="-354013">
              <a:buNone/>
            </a:pPr>
            <a:endParaRPr lang="tr-TR" sz="2400" b="1" dirty="0" smtClean="0">
              <a:solidFill>
                <a:schemeClr val="accent5">
                  <a:lumMod val="75000"/>
                </a:schemeClr>
              </a:solidFill>
              <a:latin typeface="Calibri" panose="020F0502020204030204" pitchFamily="34" charset="0"/>
              <a:cs typeface="Calibri" panose="020F0502020204030204" pitchFamily="34" charset="0"/>
            </a:endParaRPr>
          </a:p>
          <a:p>
            <a:pPr marL="0" indent="0">
              <a:buNone/>
            </a:pPr>
            <a:r>
              <a:rPr lang="tr-TR" sz="2400" b="1" dirty="0" smtClean="0">
                <a:latin typeface="Calibri" panose="020F0502020204030204" pitchFamily="34" charset="0"/>
                <a:cs typeface="Calibri" panose="020F0502020204030204" pitchFamily="34" charset="0"/>
              </a:rPr>
              <a:t>Eğer iki haftadan uzun süren belirtiler varsa, profesyonel destek gerekebilir.</a:t>
            </a:r>
          </a:p>
          <a:p>
            <a:pPr marL="354013" indent="-354013">
              <a:buNone/>
            </a:pPr>
            <a:endParaRPr lang="tr-TR" sz="2400" dirty="0" smtClean="0">
              <a:latin typeface="Calibri" panose="020F0502020204030204" pitchFamily="34" charset="0"/>
              <a:cs typeface="Calibri" panose="020F0502020204030204" pitchFamily="34" charset="0"/>
            </a:endParaRPr>
          </a:p>
          <a:p>
            <a:pPr marL="0" indent="0" algn="just">
              <a:buNone/>
            </a:pPr>
            <a:r>
              <a:rPr lang="tr-TR" sz="2400" dirty="0" smtClean="0">
                <a:latin typeface="Calibri" panose="020F0502020204030204" pitchFamily="34" charset="0"/>
                <a:cs typeface="Calibri" panose="020F0502020204030204" pitchFamily="34" charset="0"/>
              </a:rPr>
              <a:t>Daha önceden psikiyatrik tanı almış olan çocuk ve gençlerin tedavilerinin hekim kontrolünde devamı veya düzenlenmesi çok önemlidir.</a:t>
            </a: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29</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711349"/>
            <a:ext cx="8229600" cy="4525963"/>
          </a:xfrm>
        </p:spPr>
        <p:txBody>
          <a:bodyPr>
            <a:normAutofit/>
          </a:bodyPr>
          <a:lstStyle/>
          <a:p>
            <a:pPr algn="just">
              <a:buNone/>
            </a:pPr>
            <a:r>
              <a:rPr lang="tr-TR" sz="2400" dirty="0" smtClean="0">
                <a:latin typeface="Calibri" pitchFamily="34" charset="0"/>
              </a:rPr>
              <a:t>		</a:t>
            </a:r>
          </a:p>
          <a:p>
            <a:pPr algn="just">
              <a:buNone/>
            </a:pPr>
            <a:r>
              <a:rPr lang="tr-TR" sz="2400" dirty="0" smtClean="0">
                <a:latin typeface="Calibri" pitchFamily="34" charset="0"/>
              </a:rPr>
              <a:t>		Şüphesiz  salgın; ailelerin, yetişkinlerin ve çocukların yaşam rutinlerini değiştirmelerine neden oldu.</a:t>
            </a:r>
          </a:p>
          <a:p>
            <a:pPr>
              <a:buFont typeface="Wingdings" pitchFamily="2" charset="2"/>
              <a:buChar char="v"/>
            </a:pPr>
            <a:endParaRPr lang="tr-TR" sz="2400" dirty="0" smtClean="0">
              <a:latin typeface="Calibri" pitchFamily="34" charset="0"/>
            </a:endParaRPr>
          </a:p>
          <a:p>
            <a:pPr algn="just">
              <a:buNone/>
            </a:pPr>
            <a:r>
              <a:rPr lang="tr-TR" sz="2400" dirty="0" smtClean="0">
                <a:latin typeface="Calibri" pitchFamily="34" charset="0"/>
              </a:rPr>
              <a:t>		Yaşamımıza en çok neşe ve umut veren çocukların gelişimsel dönemlerine bağlı olarak ortaya koyacakları tepkilerde de değişimlerin olabileceğini söyleyebiliriz.</a:t>
            </a: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a:t>
            </a:fld>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669504"/>
            <a:ext cx="8153400" cy="4495800"/>
          </a:xfrm>
        </p:spPr>
        <p:txBody>
          <a:bodyPr>
            <a:normAutofit/>
          </a:bodyPr>
          <a:lstStyle/>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Bazı durumlarda tedavi hekim tarafından sonlandırılabileceği gibi, birçok çocuk ve gençte özellikle kaygı ve depresyon gibi içe yönelim sorunlarında artma olacağı için ilaç dozlarının tekrar düzenlenmesi gerekecektir.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Ayrıca, psikoterapi hizmeti alan danışanların bu tedavilerine uzaktan ve çevrimiçi şekilde de olsa devamı gerekmektedir. </a:t>
            </a: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523056" y="228600"/>
            <a:ext cx="8153400" cy="9906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YAŞA GÖRE GÖRÜLEBİLEN</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RUHSAL BELİRTİLERE KARŞI NE YAPMALI?</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30</a:t>
            </a:fld>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8514" y="-376024"/>
            <a:ext cx="8643966" cy="142876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SALGIN SIRASINDA  YAKINLARINI KAYBEDEN ÇOCUKLARA BİLGİ VE DESTEK </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307032" y="733400"/>
            <a:ext cx="8153400" cy="4495800"/>
          </a:xfrm>
        </p:spPr>
        <p:txBody>
          <a:bodyPr>
            <a:normAutofit/>
          </a:bodyPr>
          <a:lstStyle/>
          <a:p>
            <a:pPr>
              <a:buFont typeface="Wingdings" pitchFamily="2" charset="2"/>
              <a:buChar char="v"/>
            </a:pPr>
            <a:endParaRPr lang="tr-TR" sz="2400" dirty="0" smtClean="0">
              <a:latin typeface="Calibri" panose="020F0502020204030204" pitchFamily="34" charset="0"/>
              <a:cs typeface="Calibri" panose="020F0502020204030204" pitchFamily="34" charset="0"/>
            </a:endParaRPr>
          </a:p>
          <a:p>
            <a:pPr algn="just">
              <a:buNone/>
            </a:pPr>
            <a:endParaRPr lang="tr-TR" sz="2400" dirty="0" smtClean="0">
              <a:latin typeface="Calibri" panose="020F0502020204030204" pitchFamily="34" charset="0"/>
              <a:cs typeface="Calibri" panose="020F0502020204030204" pitchFamily="34" charset="0"/>
            </a:endParaRPr>
          </a:p>
          <a:p>
            <a:pPr algn="just">
              <a:buNone/>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Yakınlarını kaybeden çocuklara yaklaşımda öncelikle bireylerin farklı yas süreçleri olduğu hatırlanmalıdır ve yas sürecindeki kişilere saygılı, özenli ve kapsayıcı yaklaşım önemlidir.</a:t>
            </a:r>
          </a:p>
          <a:p>
            <a:pPr>
              <a:buNone/>
            </a:pPr>
            <a:endParaRPr lang="tr-TR" sz="2400" dirty="0" smtClean="0">
              <a:latin typeface="Calibri" panose="020F0502020204030204" pitchFamily="34" charset="0"/>
              <a:cs typeface="Calibri" panose="020F0502020204030204" pitchFamily="34" charset="0"/>
            </a:endParaRPr>
          </a:p>
          <a:p>
            <a:pPr>
              <a:buNone/>
            </a:pPr>
            <a:endParaRPr lang="tr-TR" sz="2400" dirty="0" smtClean="0">
              <a:latin typeface="Calibri" panose="020F0502020204030204" pitchFamily="34" charset="0"/>
              <a:cs typeface="Calibri" panose="020F0502020204030204" pitchFamily="34" charset="0"/>
            </a:endParaRPr>
          </a:p>
          <a:p>
            <a:pPr>
              <a:buNone/>
            </a:pPr>
            <a:endParaRPr lang="tr-TR" sz="2400" dirty="0" smtClean="0">
              <a:latin typeface="Calibri" panose="020F0502020204030204" pitchFamily="34" charset="0"/>
              <a:cs typeface="Calibri" panose="020F0502020204030204" pitchFamily="34" charset="0"/>
            </a:endParaRPr>
          </a:p>
          <a:p>
            <a:pPr>
              <a:buNone/>
            </a:pP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31</a:t>
            </a:fld>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357166"/>
            <a:ext cx="7772400" cy="846158"/>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SALGINDA DÖNEMİNDE YAS SÜRECİ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467544" y="1813520"/>
            <a:ext cx="8153400" cy="4495800"/>
          </a:xfrm>
        </p:spPr>
        <p:txBody>
          <a:bodyPr>
            <a:normAutofit/>
          </a:bodyPr>
          <a:lstStyle/>
          <a:p>
            <a:pPr algn="just">
              <a:buFont typeface="Wingdings" pitchFamily="2" charset="2"/>
              <a:buChar char="v"/>
            </a:pPr>
            <a:r>
              <a:rPr lang="tr-TR" sz="2400" dirty="0" smtClean="0">
                <a:latin typeface="Calibri" panose="020F0502020204030204" pitchFamily="34" charset="0"/>
                <a:cs typeface="Calibri" panose="020F0502020204030204" pitchFamily="34" charset="0"/>
              </a:rPr>
              <a:t> Yas sürecinin bir “normali” olmadığı çocuğa ve aile üyelerine de vurgulanmalıdır.  </a:t>
            </a:r>
          </a:p>
          <a:p>
            <a:pPr algn="just">
              <a:buNone/>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‘’Bireylere yaşadıkları sürecin normal ve anlaşılır olduğu belirtilmeli, kaybedilen kişiden ismiyle söz etmeli, yalnızlık, üzüntü ve öfkenin devam edebileceği belirtilmeli, belirtilerin uzun süre devam etmesi durumunda bir uzmanla görüşmeleri önerilmelidir.’’</a:t>
            </a:r>
          </a:p>
          <a:p>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32</a:t>
            </a:fld>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927373"/>
            <a:ext cx="8358246" cy="4525963"/>
          </a:xfrm>
        </p:spPr>
        <p:txBody>
          <a:bodyPr>
            <a:noAutofit/>
          </a:bodyPr>
          <a:lstStyle/>
          <a:p>
            <a:pPr algn="just">
              <a:buFont typeface="Wingdings" pitchFamily="2" charset="2"/>
              <a:buChar char="v"/>
            </a:pPr>
            <a:r>
              <a:rPr lang="tr-TR" sz="2400" dirty="0" smtClean="0">
                <a:latin typeface="Calibri" panose="020F0502020204030204" pitchFamily="34" charset="0"/>
                <a:cs typeface="Calibri" panose="020F0502020204030204" pitchFamily="34" charset="0"/>
              </a:rPr>
              <a:t>  Her aile üyesinin yası kendine göre yaşadığını ve ifade ettiğini bilmek önemlidir. </a:t>
            </a:r>
          </a:p>
          <a:p>
            <a:pPr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‘’Bazısı çok ağlar, bazısı hiç ağlamaz. Aile üyeleri bir şeyleri eksik veya yanlış yaptıklarını düşünerek üzülmemelidir. Önemli olan herkesin duygularına saygı göstermek ve gelecek günlerde birbirine yardımcı olmaktır” şeklindedir. </a:t>
            </a:r>
          </a:p>
          <a:p>
            <a:pPr>
              <a:buNone/>
            </a:pPr>
            <a:r>
              <a:rPr lang="tr-TR" sz="2400" dirty="0" smtClean="0">
                <a:latin typeface="Calibri" panose="020F0502020204030204" pitchFamily="34" charset="0"/>
                <a:cs typeface="Calibri" panose="020F0502020204030204" pitchFamily="34" charset="0"/>
              </a:rPr>
              <a:t>	</a:t>
            </a:r>
            <a:endParaRPr lang="tr-TR" sz="2400" dirty="0">
              <a:latin typeface="Calibri" panose="020F0502020204030204" pitchFamily="34" charset="0"/>
              <a:cs typeface="Calibri" panose="020F0502020204030204" pitchFamily="34" charset="0"/>
            </a:endParaRPr>
          </a:p>
        </p:txBody>
      </p:sp>
      <p:sp>
        <p:nvSpPr>
          <p:cNvPr id="5" name="1 Başlık"/>
          <p:cNvSpPr txBox="1">
            <a:spLocks/>
          </p:cNvSpPr>
          <p:nvPr/>
        </p:nvSpPr>
        <p:spPr>
          <a:xfrm>
            <a:off x="857224" y="357166"/>
            <a:ext cx="7772400" cy="84615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SALGINDA DÖNEMİNDE YAS SÜRECİ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33</a:t>
            </a:fld>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09328"/>
            <a:ext cx="8143932" cy="4572000"/>
          </a:xfrm>
        </p:spPr>
        <p:txBody>
          <a:bodyPr>
            <a:normAutofit/>
          </a:bodyPr>
          <a:lstStyle/>
          <a:p>
            <a:pPr marL="176213" indent="266700" algn="just">
              <a:buNone/>
            </a:pPr>
            <a:r>
              <a:rPr lang="tr-TR" sz="2400" dirty="0" smtClean="0">
                <a:latin typeface="Calibri" panose="020F0502020204030204" pitchFamily="34" charset="0"/>
                <a:cs typeface="Calibri" panose="020F0502020204030204" pitchFamily="34" charset="0"/>
              </a:rPr>
              <a:t>“Nasıl hissettiğini biliyorum, şimdi daha iyi bir yerde, onun zamanı gelmişti, en azından çok çekmedi, bununla başa çıkacak kadar güçlüsün, zamanla kendini daha iyi hissedeceksin, senin hayatta kalman önemli, elinden gelen her şeyi yaptın, kader, her şeyin bir nedeni var, artık evin erkeği sensin” gibi ifadelerde bulunulmamalıdır.’’</a:t>
            </a:r>
          </a:p>
          <a:p>
            <a:pPr marL="176213" indent="266700" algn="just">
              <a:buNone/>
            </a:pPr>
            <a:endParaRPr lang="tr-TR" sz="2400" dirty="0" smtClean="0">
              <a:latin typeface="Calibri" panose="020F0502020204030204" pitchFamily="34" charset="0"/>
              <a:cs typeface="Calibri" panose="020F0502020204030204" pitchFamily="34" charset="0"/>
            </a:endParaRPr>
          </a:p>
          <a:p>
            <a:pPr marL="176213" indent="266700" algn="just">
              <a:buNone/>
            </a:pPr>
            <a:r>
              <a:rPr lang="tr-TR" sz="2400" dirty="0" smtClean="0">
                <a:latin typeface="Calibri" panose="020F0502020204030204" pitchFamily="34" charset="0"/>
                <a:cs typeface="Calibri" panose="020F0502020204030204" pitchFamily="34" charset="0"/>
              </a:rPr>
              <a:t> Karşınızdaki bu ifadeleri kullanırsa sizin bunu saygılı bir şekilde karşılamanız ancak sizin bu ifadeleri başlatmamanız önerilmektedir.</a:t>
            </a:r>
          </a:p>
          <a:p>
            <a:endParaRPr lang="tr-TR" sz="2400" dirty="0">
              <a:latin typeface="Calibri" panose="020F0502020204030204" pitchFamily="34" charset="0"/>
              <a:cs typeface="Calibri" panose="020F0502020204030204" pitchFamily="34" charset="0"/>
            </a:endParaRPr>
          </a:p>
        </p:txBody>
      </p:sp>
      <p:sp>
        <p:nvSpPr>
          <p:cNvPr id="5" name="1 Başlık"/>
          <p:cNvSpPr txBox="1">
            <a:spLocks/>
          </p:cNvSpPr>
          <p:nvPr/>
        </p:nvSpPr>
        <p:spPr>
          <a:xfrm>
            <a:off x="857224" y="357166"/>
            <a:ext cx="7772400" cy="84615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SALGINDA DÖNEMİNDE YAS SÜRECİ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34</a:t>
            </a:fld>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88640"/>
            <a:ext cx="8153400" cy="9906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ÇOCUK VE ERGENLERİN ÖLÜME DAİR ANLAYIŞLARI YAŞA VE KÜLTÜRE GÖRE DEĞİŞİR. </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428596" y="1714488"/>
            <a:ext cx="8229600" cy="4525963"/>
          </a:xfrm>
        </p:spPr>
        <p:txBody>
          <a:bodyPr>
            <a:noAutofit/>
          </a:bodyPr>
          <a:lstStyle/>
          <a:p>
            <a:pPr marL="354013" indent="-354013" algn="just">
              <a:buFont typeface="Wingdings" pitchFamily="2" charset="2"/>
              <a:buChar char="v"/>
            </a:pPr>
            <a:r>
              <a:rPr lang="tr-TR" sz="2400" b="1" dirty="0" smtClean="0">
                <a:latin typeface="Calibri" panose="020F0502020204030204" pitchFamily="34" charset="0"/>
                <a:cs typeface="Calibri" panose="020F0502020204030204" pitchFamily="34" charset="0"/>
              </a:rPr>
              <a:t>Okul öncesi çocuklar </a:t>
            </a:r>
            <a:r>
              <a:rPr lang="tr-TR" sz="2400" dirty="0" smtClean="0">
                <a:latin typeface="Calibri" panose="020F0502020204030204" pitchFamily="34" charset="0"/>
                <a:cs typeface="Calibri" panose="020F0502020204030204" pitchFamily="34" charset="0"/>
              </a:rPr>
              <a:t>ölümün daimî olduğunu anlamayabilirler ve ölümün fiziksel gerçekliğini (“artık nefes alamaz, hareket edemez, acı hissetmez”) anlamaları için yardım gerekebilir.</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b="1" dirty="0" smtClean="0">
                <a:latin typeface="Calibri" panose="020F0502020204030204" pitchFamily="34" charset="0"/>
                <a:cs typeface="Calibri" panose="020F0502020204030204" pitchFamily="34" charset="0"/>
              </a:rPr>
              <a:t>Okul çocukları </a:t>
            </a:r>
            <a:r>
              <a:rPr lang="tr-TR" sz="2400" dirty="0" smtClean="0">
                <a:latin typeface="Calibri" panose="020F0502020204030204" pitchFamily="34" charset="0"/>
                <a:cs typeface="Calibri" panose="020F0502020204030204" pitchFamily="34" charset="0"/>
              </a:rPr>
              <a:t>ölen kişinin geri gelmesine dair duydukları istekle “hayalet benzeri” deneyimler yaşayabilirler.</a:t>
            </a:r>
          </a:p>
          <a:p>
            <a:pPr marL="0" indent="0" algn="just">
              <a:buNone/>
            </a:pPr>
            <a:r>
              <a:rPr lang="tr-TR" sz="2400" dirty="0" smtClean="0">
                <a:latin typeface="Calibri" panose="020F0502020204030204" pitchFamily="34" charset="0"/>
                <a:cs typeface="Calibri" panose="020F0502020204030204" pitchFamily="34" charset="0"/>
              </a:rPr>
              <a:t> </a:t>
            </a:r>
          </a:p>
          <a:p>
            <a:pPr marL="354013" indent="-354013" algn="just">
              <a:buFont typeface="Wingdings" pitchFamily="2" charset="2"/>
              <a:buChar char="v"/>
            </a:pPr>
            <a:r>
              <a:rPr lang="tr-TR" sz="2400" b="1" dirty="0" smtClean="0">
                <a:latin typeface="Calibri" panose="020F0502020204030204" pitchFamily="34" charset="0"/>
                <a:cs typeface="Calibri" panose="020F0502020204030204" pitchFamily="34" charset="0"/>
              </a:rPr>
              <a:t>Ergenlerde </a:t>
            </a:r>
            <a:r>
              <a:rPr lang="tr-TR" sz="2400" dirty="0" smtClean="0">
                <a:latin typeface="Calibri" panose="020F0502020204030204" pitchFamily="34" charset="0"/>
                <a:cs typeface="Calibri" panose="020F0502020204030204" pitchFamily="34" charset="0"/>
              </a:rPr>
              <a:t>ölüm</a:t>
            </a:r>
            <a:r>
              <a:rPr lang="tr-TR" sz="2400" b="1" dirty="0" smtClean="0">
                <a:latin typeface="Calibri" panose="020F0502020204030204" pitchFamily="34" charset="0"/>
                <a:cs typeface="Calibri" panose="020F0502020204030204" pitchFamily="34" charset="0"/>
              </a:rPr>
              <a:t> </a:t>
            </a:r>
            <a:r>
              <a:rPr lang="tr-TR" sz="2400" dirty="0" smtClean="0">
                <a:latin typeface="Calibri" panose="020F0502020204030204" pitchFamily="34" charset="0"/>
                <a:cs typeface="Calibri" panose="020F0502020204030204" pitchFamily="34" charset="0"/>
              </a:rPr>
              <a:t>öfke ve dürtüsel hareketleri, okulla ilgili sorunları tetikleyebilir. </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35</a:t>
            </a:fld>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6856" y="188640"/>
            <a:ext cx="8229600" cy="1143000"/>
          </a:xfrm>
        </p:spPr>
        <p:txBody>
          <a:bodyPr>
            <a:no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YAS SÜRECİNDE EBEVEYNİN</a:t>
            </a:r>
            <a:br>
              <a:rPr lang="tr-TR" sz="2800" b="1" dirty="0" smtClean="0">
                <a:solidFill>
                  <a:schemeClr val="accent2">
                    <a:lumMod val="50000"/>
                  </a:schemeClr>
                </a:solidFill>
                <a:latin typeface="Calibri" panose="020F0502020204030204" pitchFamily="34" charset="0"/>
                <a:cs typeface="Calibri" panose="020F0502020204030204" pitchFamily="34" charset="0"/>
              </a:rPr>
            </a:br>
            <a:r>
              <a:rPr lang="tr-TR" sz="2800" b="1" dirty="0" smtClean="0">
                <a:solidFill>
                  <a:schemeClr val="accent2">
                    <a:lumMod val="50000"/>
                  </a:schemeClr>
                </a:solidFill>
                <a:latin typeface="Calibri" panose="020F0502020204030204" pitchFamily="34" charset="0"/>
                <a:cs typeface="Calibri" panose="020F0502020204030204" pitchFamily="34" charset="0"/>
              </a:rPr>
              <a:t>ÇOCUKLARA OLAN YAKLAŞIMI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737320"/>
            <a:ext cx="8043890" cy="4572000"/>
          </a:xfrm>
        </p:spPr>
        <p:txBody>
          <a:bodyPr>
            <a:normAutofit/>
          </a:bodyPr>
          <a:lstStyle/>
          <a:p>
            <a:pPr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Çocuğa sevileceği ve bakılacağına dair güven verme,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Çocuğun olanlarla ilgili konuşmaya hazır olduğunu gösteren işaretlere açık olma, </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Çocuk konuşmak istemiyorsa onu bu konuda utandırmama ve suçlu hissettirmeme, konuşması için ısrar etmeme,  </a:t>
            </a: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36</a:t>
            </a:fld>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1953344"/>
            <a:ext cx="8258204" cy="4572000"/>
          </a:xfrm>
        </p:spPr>
        <p:txBody>
          <a:bodyPr>
            <a:normAutofit/>
          </a:bodyPr>
          <a:lstStyle/>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Sorulara kısa, dürüst ve yaşa uygun yanıtlar verme,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Ölüme onların bir hatasının neden olmadığını veya bunun bir ceza olmadığını açıklama,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Yargılamadan duygularını dinleme,  </a:t>
            </a:r>
          </a:p>
          <a:p>
            <a:endParaRPr lang="tr-TR" sz="2400" dirty="0">
              <a:latin typeface="Calibri" panose="020F0502020204030204" pitchFamily="34" charset="0"/>
              <a:cs typeface="Calibri" panose="020F0502020204030204" pitchFamily="34" charset="0"/>
            </a:endParaRPr>
          </a:p>
        </p:txBody>
      </p:sp>
      <p:sp>
        <p:nvSpPr>
          <p:cNvPr id="5" name="1 Başlık"/>
          <p:cNvSpPr txBox="1">
            <a:spLocks/>
          </p:cNvSpPr>
          <p:nvPr/>
        </p:nvSpPr>
        <p:spPr>
          <a:xfrm>
            <a:off x="446856" y="125760"/>
            <a:ext cx="8229600" cy="11430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YAS SÜRECİNDE EBEVEYNİN</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ÇOCUKLARA OLAN YAKLAŞIMI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37</a:t>
            </a:fld>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85528"/>
            <a:ext cx="8153400" cy="4495800"/>
          </a:xfrm>
        </p:spPr>
        <p:txBody>
          <a:bodyPr>
            <a:normAutofit/>
          </a:bodyPr>
          <a:lstStyle/>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Çocuğun sorularına tekrar tekrar yanıt vermeye hazır olma, </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Eğer bir sorunun yanıtını bilmiyorsa bunu dürüstçe söyleme yer almaktadır. </a:t>
            </a:r>
          </a:p>
          <a:p>
            <a:pPr marL="354013" indent="-354013" algn="just">
              <a:buNone/>
            </a:pPr>
            <a:r>
              <a:rPr lang="tr-TR" sz="2400" dirty="0" smtClean="0">
                <a:latin typeface="Calibri" panose="020F0502020204030204" pitchFamily="34" charset="0"/>
                <a:cs typeface="Calibri" panose="020F0502020204030204" pitchFamily="34" charset="0"/>
              </a:rPr>
              <a:t>	‘’Örneğin şu ifadeler kullanılabilir “Herkesi kurtarmak için elimizden geleni yaptık. Deden hayatta olduğumuzu bilseydi çok sevinirdi. Sen yanlış hiçbir şey yapmadın”. ‘’</a:t>
            </a:r>
          </a:p>
          <a:p>
            <a:endParaRPr lang="tr-TR" sz="2400" dirty="0">
              <a:latin typeface="Calibri" panose="020F0502020204030204" pitchFamily="34" charset="0"/>
              <a:cs typeface="Calibri" panose="020F0502020204030204" pitchFamily="34" charset="0"/>
            </a:endParaRPr>
          </a:p>
        </p:txBody>
      </p:sp>
      <p:sp>
        <p:nvSpPr>
          <p:cNvPr id="5" name="1 Başlık"/>
          <p:cNvSpPr txBox="1">
            <a:spLocks noGrp="1"/>
          </p:cNvSpPr>
          <p:nvPr>
            <p:ph type="title"/>
          </p:nvPr>
        </p:nvSpPr>
        <p:spPr>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YAS SÜRECİNDE EBEVEYNİN</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ÇOCUKLARA OLAN YAKLAŞIMI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38</a:t>
            </a:fld>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496" y="332656"/>
            <a:ext cx="9145016" cy="1428752"/>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SALGIN DÖNEMİNDE YAŞAMI NORMALLEŞTİRME</a:t>
            </a:r>
            <a:br>
              <a:rPr lang="tr-TR" sz="3200" b="1" dirty="0" smtClean="0">
                <a:solidFill>
                  <a:schemeClr val="accent2">
                    <a:lumMod val="50000"/>
                  </a:schemeClr>
                </a:solidFill>
                <a:latin typeface="Calibri" panose="020F0502020204030204" pitchFamily="34" charset="0"/>
                <a:cs typeface="Calibri" panose="020F0502020204030204" pitchFamily="34" charset="0"/>
              </a:rPr>
            </a:b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251520" y="1772816"/>
            <a:ext cx="8496944" cy="4572000"/>
          </a:xfrm>
        </p:spPr>
        <p:txBody>
          <a:bodyPr>
            <a:noAutofit/>
          </a:bodyPr>
          <a:lstStyle/>
          <a:p>
            <a:pPr algn="just">
              <a:buNone/>
            </a:pPr>
            <a:endParaRPr lang="tr-TR" sz="2800" b="1" dirty="0" smtClean="0"/>
          </a:p>
          <a:p>
            <a:pPr algn="just">
              <a:buNone/>
            </a:pPr>
            <a:r>
              <a:rPr lang="tr-TR" sz="2800" b="1" dirty="0" smtClean="0"/>
              <a:t>	UNICEF; </a:t>
            </a:r>
            <a:r>
              <a:rPr lang="tr-TR" sz="2800" dirty="0" smtClean="0"/>
              <a:t>ailelerin geçici de olsa “yeni normale” göre kendilerini tekrar organize etmelerini tavsiye etmektedir.  Bunun için;</a:t>
            </a:r>
          </a:p>
          <a:p>
            <a:pPr algn="just">
              <a:buNone/>
            </a:pPr>
            <a:endParaRPr lang="tr-TR" sz="2800" dirty="0" smtClean="0"/>
          </a:p>
          <a:p>
            <a:pPr marL="530225" indent="0" algn="just">
              <a:buFont typeface="Wingdings" pitchFamily="2" charset="2"/>
              <a:buChar char="Ø"/>
            </a:pPr>
            <a:r>
              <a:rPr lang="tr-TR" sz="2800" dirty="0" smtClean="0"/>
              <a:t>	  ilk adım olarak sakin ve </a:t>
            </a:r>
            <a:r>
              <a:rPr lang="tr-TR" sz="2800" dirty="0" err="1" smtClean="0"/>
              <a:t>proaktif</a:t>
            </a:r>
            <a:r>
              <a:rPr lang="tr-TR" sz="2800" dirty="0" smtClean="0"/>
              <a:t> olmayı,</a:t>
            </a:r>
          </a:p>
          <a:p>
            <a:pPr marL="530225" indent="0">
              <a:buFont typeface="Wingdings" pitchFamily="2" charset="2"/>
              <a:buChar char="Ø"/>
            </a:pPr>
            <a:r>
              <a:rPr lang="tr-TR" sz="2800" dirty="0" smtClean="0"/>
              <a:t>   </a:t>
            </a:r>
            <a:r>
              <a:rPr lang="tr-TR" sz="2800" dirty="0"/>
              <a:t> </a:t>
            </a:r>
            <a:r>
              <a:rPr lang="tr-TR" sz="2800" dirty="0" smtClean="0"/>
              <a:t>ikinci adım olarak rutinleri oturtmayı önermektedir. </a:t>
            </a:r>
          </a:p>
          <a:p>
            <a:pPr algn="just">
              <a:buNone/>
            </a:pPr>
            <a:endParaRPr lang="tr-TR" sz="2800" dirty="0" smtClean="0"/>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39</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811576"/>
            <a:ext cx="8229600" cy="4857784"/>
          </a:xfrm>
        </p:spPr>
        <p:txBody>
          <a:bodyPr>
            <a:normAutofit/>
          </a:bodyPr>
          <a:lstStyle/>
          <a:p>
            <a:pPr marL="633413" indent="-368300" algn="just">
              <a:buFont typeface="Wingdings" pitchFamily="2" charset="2"/>
              <a:buChar char="§"/>
            </a:pPr>
            <a:r>
              <a:rPr lang="tr-TR" sz="2400" dirty="0" smtClean="0">
                <a:latin typeface="Calibri" pitchFamily="34" charset="0"/>
              </a:rPr>
              <a:t>Sosyal mesafeyi arttırmak ve sosyal izolasyon gerektiği için çocuklar arkadaşları ve akrabaları ile görüşemiyor.</a:t>
            </a:r>
          </a:p>
          <a:p>
            <a:pPr marL="633413" indent="-368300">
              <a:buFont typeface="Wingdings" pitchFamily="2" charset="2"/>
              <a:buChar char="§"/>
            </a:pPr>
            <a:endParaRPr lang="tr-TR" sz="2400" dirty="0" smtClean="0">
              <a:latin typeface="Calibri" pitchFamily="34" charset="0"/>
            </a:endParaRPr>
          </a:p>
          <a:p>
            <a:pPr marL="633413" indent="-368300" algn="just">
              <a:buFont typeface="Wingdings" pitchFamily="2" charset="2"/>
              <a:buChar char="§"/>
            </a:pPr>
            <a:r>
              <a:rPr lang="tr-TR" sz="2400" dirty="0" smtClean="0">
                <a:latin typeface="Calibri" pitchFamily="34" charset="0"/>
              </a:rPr>
              <a:t>Aile üyelerine ve diğer ilişkilerine yakın temasta bulunamıyor.</a:t>
            </a:r>
          </a:p>
          <a:p>
            <a:pPr marL="633413" indent="-368300">
              <a:buFont typeface="Wingdings" pitchFamily="2" charset="2"/>
              <a:buChar char="§"/>
            </a:pPr>
            <a:endParaRPr lang="tr-TR" sz="2400" dirty="0" smtClean="0">
              <a:latin typeface="Calibri" pitchFamily="34" charset="0"/>
            </a:endParaRPr>
          </a:p>
          <a:p>
            <a:pPr marL="633413" indent="-368300" algn="just">
              <a:buFont typeface="Wingdings" pitchFamily="2" charset="2"/>
              <a:buChar char="§"/>
            </a:pPr>
            <a:r>
              <a:rPr lang="tr-TR" sz="2400" dirty="0" smtClean="0">
                <a:latin typeface="Calibri" pitchFamily="34" charset="0"/>
              </a:rPr>
              <a:t>Belirli  rutinlerin yeri ve şekli değiştiğinden yeni olana alışmakta zorluklar yaşıyorlar. </a:t>
            </a: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a:t>
            </a:fld>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08912"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UNİCEF’İN ‘’YENİ NORMELE’’ ORGANİZE OLMA</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467544" y="1593304"/>
            <a:ext cx="8115328" cy="4572000"/>
          </a:xfrm>
        </p:spPr>
        <p:txBody>
          <a:bodyPr>
            <a:normAutofit/>
          </a:bodyPr>
          <a:lstStyle/>
          <a:p>
            <a:pPr>
              <a:buNone/>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Evde çocuklarla beraber vakit geçirmek zorunda olan anne babalar;</a:t>
            </a:r>
          </a:p>
          <a:p>
            <a:pPr indent="11113" algn="just">
              <a:buFont typeface="Wingdings" pitchFamily="2" charset="2"/>
              <a:buChar char="Ø"/>
            </a:pPr>
            <a:r>
              <a:rPr lang="tr-TR" sz="2400" dirty="0" smtClean="0">
                <a:latin typeface="Calibri" panose="020F0502020204030204" pitchFamily="34" charset="0"/>
                <a:cs typeface="Calibri" panose="020F0502020204030204" pitchFamily="34" charset="0"/>
              </a:rPr>
              <a:t> günlerini çocukla oynanacak zamana</a:t>
            </a:r>
          </a:p>
          <a:p>
            <a:pPr indent="11113" algn="just">
              <a:buFont typeface="Wingdings" pitchFamily="2" charset="2"/>
              <a:buChar char="Ø"/>
            </a:pPr>
            <a:r>
              <a:rPr lang="tr-TR" sz="2400" dirty="0" smtClean="0">
                <a:latin typeface="Calibri" panose="020F0502020204030204" pitchFamily="34" charset="0"/>
                <a:cs typeface="Calibri" panose="020F0502020204030204" pitchFamily="34" charset="0"/>
              </a:rPr>
              <a:t> kendi sosyalleşmeleri için gerekli zamana</a:t>
            </a:r>
          </a:p>
          <a:p>
            <a:pPr indent="11113" algn="just">
              <a:buFont typeface="Wingdings" pitchFamily="2" charset="2"/>
              <a:buChar char="Ø"/>
            </a:pPr>
            <a:r>
              <a:rPr lang="tr-TR" sz="2400" dirty="0" smtClean="0">
                <a:latin typeface="Calibri" panose="020F0502020204030204" pitchFamily="34" charset="0"/>
                <a:cs typeface="Calibri" panose="020F0502020204030204" pitchFamily="34" charset="0"/>
              </a:rPr>
              <a:t> kendi iş ve uğraşlarını kapsayacak zaman ayıracak şekilde düzenlemelidirler.</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40</a:t>
            </a:fld>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1447800"/>
            <a:ext cx="8043890" cy="4572000"/>
          </a:xfrm>
        </p:spPr>
        <p:txBody>
          <a:bodyPr/>
          <a:lstStyle/>
          <a:p>
            <a:pPr>
              <a:buNone/>
            </a:pPr>
            <a:endParaRPr lang="tr-TR" sz="2400" dirty="0" smtClean="0"/>
          </a:p>
          <a:p>
            <a:pPr>
              <a:buNone/>
            </a:pPr>
            <a:endParaRPr lang="tr-TR" sz="2400" dirty="0" smtClean="0"/>
          </a:p>
          <a:p>
            <a:pPr>
              <a:buNone/>
            </a:pPr>
            <a:endParaRPr lang="tr-TR" sz="2400" dirty="0" smtClean="0"/>
          </a:p>
          <a:p>
            <a:pPr algn="ctr">
              <a:buNone/>
            </a:pPr>
            <a:r>
              <a:rPr lang="tr-TR" sz="2800" dirty="0" smtClean="0">
                <a:latin typeface="Calibri" panose="020F0502020204030204" pitchFamily="34" charset="0"/>
                <a:cs typeface="Calibri" panose="020F0502020204030204" pitchFamily="34" charset="0"/>
              </a:rPr>
              <a:t>Çocuklar her zaman için iyi ve tutarlı olarak yapılandırılmış ortamlarda daha az kaygılı olurlar ve daha iyi işlevsellik gösterirler.</a:t>
            </a:r>
          </a:p>
          <a:p>
            <a:endParaRPr lang="tr-TR" dirty="0"/>
          </a:p>
        </p:txBody>
      </p:sp>
      <p:pic>
        <p:nvPicPr>
          <p:cNvPr id="1030" name="Picture 6" descr="C:\Users\aidata\Desktop\covid 19\OIP1XC01KSL.jpg"/>
          <p:cNvPicPr>
            <a:picLocks noChangeAspect="1" noChangeArrowheads="1"/>
          </p:cNvPicPr>
          <p:nvPr/>
        </p:nvPicPr>
        <p:blipFill>
          <a:blip r:embed="rId2" cstate="print"/>
          <a:srcRect/>
          <a:stretch>
            <a:fillRect/>
          </a:stretch>
        </p:blipFill>
        <p:spPr bwMode="auto">
          <a:xfrm>
            <a:off x="5521929" y="500041"/>
            <a:ext cx="3226535" cy="2052000"/>
          </a:xfrm>
          <a:prstGeom prst="rect">
            <a:avLst/>
          </a:prstGeom>
          <a:noFill/>
          <a:scene3d>
            <a:camera prst="orthographicFront"/>
            <a:lightRig rig="threePt" dir="t"/>
          </a:scene3d>
          <a:sp3d>
            <a:bevelT w="114300"/>
          </a:sp3d>
        </p:spPr>
      </p:pic>
      <p:pic>
        <p:nvPicPr>
          <p:cNvPr id="1031" name="Picture 7" descr="C:\Users\aidata\Desktop\covid 19\OIPQMS8U4TI.jpg"/>
          <p:cNvPicPr>
            <a:picLocks noChangeAspect="1" noChangeArrowheads="1"/>
          </p:cNvPicPr>
          <p:nvPr/>
        </p:nvPicPr>
        <p:blipFill>
          <a:blip r:embed="rId3" cstate="print"/>
          <a:srcRect/>
          <a:stretch>
            <a:fillRect/>
          </a:stretch>
        </p:blipFill>
        <p:spPr bwMode="auto">
          <a:xfrm>
            <a:off x="642910" y="4500570"/>
            <a:ext cx="2975466" cy="1980000"/>
          </a:xfrm>
          <a:prstGeom prst="rect">
            <a:avLst/>
          </a:prstGeom>
          <a:noFill/>
          <a:scene3d>
            <a:camera prst="orthographicFront"/>
            <a:lightRig rig="threePt" dir="t"/>
          </a:scene3d>
          <a:sp3d>
            <a:bevelT w="88900"/>
          </a:sp3d>
        </p:spPr>
      </p:pic>
      <p:pic>
        <p:nvPicPr>
          <p:cNvPr id="1032" name="Picture 8" descr="C:\Users\aidata\Desktop\covid 19\OIP6X4IPMW8.jpg"/>
          <p:cNvPicPr>
            <a:picLocks noChangeAspect="1" noChangeArrowheads="1"/>
          </p:cNvPicPr>
          <p:nvPr/>
        </p:nvPicPr>
        <p:blipFill>
          <a:blip r:embed="rId4" cstate="print"/>
          <a:srcRect/>
          <a:stretch>
            <a:fillRect/>
          </a:stretch>
        </p:blipFill>
        <p:spPr bwMode="auto">
          <a:xfrm>
            <a:off x="539552" y="428605"/>
            <a:ext cx="2952000" cy="2143139"/>
          </a:xfrm>
          <a:prstGeom prst="rect">
            <a:avLst/>
          </a:prstGeom>
          <a:noFill/>
          <a:scene3d>
            <a:camera prst="orthographicFront"/>
            <a:lightRig rig="threePt" dir="t"/>
          </a:scene3d>
          <a:sp3d>
            <a:bevelT w="101600"/>
          </a:sp3d>
        </p:spPr>
      </p:pic>
      <p:pic>
        <p:nvPicPr>
          <p:cNvPr id="1033" name="Picture 9" descr="C:\Users\aidata\Desktop\covid 19\OIP78GGBM59.jpg"/>
          <p:cNvPicPr>
            <a:picLocks noChangeAspect="1" noChangeArrowheads="1"/>
          </p:cNvPicPr>
          <p:nvPr/>
        </p:nvPicPr>
        <p:blipFill>
          <a:blip r:embed="rId5" cstate="print"/>
          <a:srcRect/>
          <a:stretch>
            <a:fillRect/>
          </a:stretch>
        </p:blipFill>
        <p:spPr bwMode="auto">
          <a:xfrm>
            <a:off x="5572132" y="4357694"/>
            <a:ext cx="3166069" cy="2085189"/>
          </a:xfrm>
          <a:prstGeom prst="rect">
            <a:avLst/>
          </a:prstGeom>
          <a:noFill/>
          <a:scene3d>
            <a:camera prst="orthographicFront"/>
            <a:lightRig rig="threePt" dir="t"/>
          </a:scene3d>
          <a:sp3d>
            <a:bevelT w="127000"/>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41</a:t>
            </a:fld>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16632"/>
            <a:ext cx="7772400"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UNİCEF’İN ‘’YENİ NORMELE’’</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ORGANİZE OLMADA YAŞIN ÖNEMİ</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71472" y="1447800"/>
            <a:ext cx="8115328" cy="4572000"/>
          </a:xfrm>
        </p:spPr>
        <p:txBody>
          <a:bodyPr>
            <a:normAutofit/>
          </a:bodyPr>
          <a:lstStyle/>
          <a:p>
            <a:pPr>
              <a:buNone/>
            </a:pPr>
            <a:endParaRPr lang="tr-TR" sz="2400" dirty="0" smtClean="0">
              <a:latin typeface="Calibri" panose="020F0502020204030204" pitchFamily="34" charset="0"/>
              <a:cs typeface="Calibri" panose="020F0502020204030204" pitchFamily="34" charset="0"/>
            </a:endParaRPr>
          </a:p>
          <a:p>
            <a:pPr algn="just">
              <a:buNone/>
            </a:pPr>
            <a:r>
              <a:rPr lang="tr-TR" sz="2400" dirty="0" smtClean="0">
                <a:latin typeface="Calibri" panose="020F0502020204030204" pitchFamily="34" charset="0"/>
                <a:cs typeface="Calibri" panose="020F0502020204030204" pitchFamily="34" charset="0"/>
              </a:rPr>
              <a:t>	    Yaşa göre farklılıklar olacaktır.</a:t>
            </a:r>
          </a:p>
          <a:p>
            <a:pPr algn="just">
              <a:buNone/>
            </a:pPr>
            <a:endParaRPr lang="tr-TR" sz="2400" dirty="0" smtClean="0">
              <a:latin typeface="Calibri" panose="020F0502020204030204" pitchFamily="34" charset="0"/>
              <a:cs typeface="Calibri" panose="020F0502020204030204" pitchFamily="34" charset="0"/>
            </a:endParaRPr>
          </a:p>
          <a:p>
            <a:pPr marL="530225" indent="-265113" algn="just">
              <a:buFont typeface="Wingdings" pitchFamily="2" charset="2"/>
              <a:buChar char="Ø"/>
            </a:pPr>
            <a:r>
              <a:rPr lang="tr-TR" sz="2400" dirty="0" smtClean="0">
                <a:latin typeface="Calibri" panose="020F0502020204030204" pitchFamily="34" charset="0"/>
                <a:cs typeface="Calibri" panose="020F0502020204030204" pitchFamily="34" charset="0"/>
              </a:rPr>
              <a:t> Okul çağı çocuklarında, önce çocuğun ders ve diğer sorumluluklarını yerine getirmesi, sonra diğer aktivitelere geçilmesi önerilmektedir.</a:t>
            </a:r>
          </a:p>
          <a:p>
            <a:pPr marL="530225" indent="-265113" algn="just">
              <a:buNone/>
            </a:pPr>
            <a:endParaRPr lang="tr-TR" sz="2400" dirty="0" smtClean="0">
              <a:latin typeface="Calibri" panose="020F0502020204030204" pitchFamily="34" charset="0"/>
              <a:cs typeface="Calibri" panose="020F0502020204030204" pitchFamily="34" charset="0"/>
            </a:endParaRPr>
          </a:p>
          <a:p>
            <a:pPr marL="530225" indent="-265113" algn="just">
              <a:buFont typeface="Wingdings" pitchFamily="2" charset="2"/>
              <a:buChar char="Ø"/>
            </a:pPr>
            <a:r>
              <a:rPr lang="tr-TR" sz="2400" dirty="0" smtClean="0">
                <a:latin typeface="Calibri" panose="020F0502020204030204" pitchFamily="34" charset="0"/>
                <a:cs typeface="Calibri" panose="020F0502020204030204" pitchFamily="34" charset="0"/>
              </a:rPr>
              <a:t> 10-11 yaş ve üzerindeki çocuk ve ergenler de rutinlerin oluşturulmasına katılmalıdırlar.</a:t>
            </a: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42</a:t>
            </a:fld>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571612"/>
            <a:ext cx="8286808" cy="4572000"/>
          </a:xfrm>
        </p:spPr>
        <p:txBody>
          <a:bodyPr>
            <a:normAutofit/>
          </a:bodyPr>
          <a:lstStyle/>
          <a:p>
            <a:pPr marL="354013" indent="-69850" algn="just">
              <a:buNone/>
            </a:pPr>
            <a:endParaRPr lang="tr-TR" sz="2400" dirty="0" smtClean="0">
              <a:latin typeface="Calibri" panose="020F0502020204030204" pitchFamily="34" charset="0"/>
              <a:cs typeface="Calibri" panose="020F0502020204030204" pitchFamily="34" charset="0"/>
            </a:endParaRPr>
          </a:p>
          <a:p>
            <a:pPr marL="354013" indent="-69850" algn="just">
              <a:buFont typeface="Wingdings" pitchFamily="2" charset="2"/>
              <a:buChar char="Ø"/>
            </a:pPr>
            <a:r>
              <a:rPr lang="tr-TR" sz="2400" dirty="0" smtClean="0">
                <a:latin typeface="Calibri" panose="020F0502020204030204" pitchFamily="34" charset="0"/>
                <a:cs typeface="Calibri" panose="020F0502020204030204" pitchFamily="34" charset="0"/>
              </a:rPr>
              <a:t>  Özellikle ergenlerde okul yaşamının kaybı çok önemlidir. Okul ortamının kaybolması ergenlerin sosyal hayatını çok olumsuz şekilde etkileyebilir. Genç kendisini mutsuz ve kaygılı hissedebilir. Bu hisleri ifade etmesi desteklenmeli ve bu duygular normalleştirilmelidir.</a:t>
            </a:r>
          </a:p>
          <a:p>
            <a:pPr marL="354013" indent="-69850" algn="just">
              <a:buNone/>
            </a:pPr>
            <a:endParaRPr lang="tr-TR" sz="2400" dirty="0" smtClean="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755576" y="116632"/>
            <a:ext cx="7772400"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UNİCEF’İN ‘’YENİ NORMELE’’</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ORGANİZE OLMADA YAŞIN ÖNEMİ</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43</a:t>
            </a:fld>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aidata\Desktop\covid 19\6-274.jpg"/>
          <p:cNvPicPr>
            <a:picLocks noChangeAspect="1" noChangeArrowheads="1"/>
          </p:cNvPicPr>
          <p:nvPr/>
        </p:nvPicPr>
        <p:blipFill>
          <a:blip r:embed="rId2" cstate="print"/>
          <a:srcRect/>
          <a:stretch>
            <a:fillRect/>
          </a:stretch>
        </p:blipFill>
        <p:spPr bwMode="auto">
          <a:xfrm>
            <a:off x="573182" y="594818"/>
            <a:ext cx="3566770" cy="2834182"/>
          </a:xfrm>
          <a:prstGeom prst="rect">
            <a:avLst/>
          </a:prstGeom>
          <a:noFill/>
          <a:ln cap="rnd">
            <a:gradFill>
              <a:gsLst>
                <a:gs pos="0">
                  <a:schemeClr val="tx2">
                    <a:alpha val="90000"/>
                  </a:schemeClr>
                </a:gs>
                <a:gs pos="50000">
                  <a:schemeClr val="accent1">
                    <a:tint val="44500"/>
                    <a:satMod val="160000"/>
                  </a:schemeClr>
                </a:gs>
                <a:gs pos="100000">
                  <a:schemeClr val="accent1">
                    <a:tint val="23500"/>
                    <a:satMod val="160000"/>
                  </a:schemeClr>
                </a:gs>
              </a:gsLst>
              <a:lin ang="5400000" scaled="0"/>
            </a:gradFill>
            <a:prstDash val="dash"/>
          </a:ln>
          <a:effectLst>
            <a:outerShdw blurRad="50800" dist="50800" dir="5400000" algn="ctr" rotWithShape="0">
              <a:schemeClr val="bg1"/>
            </a:outerShdw>
          </a:effectLst>
          <a:scene3d>
            <a:camera prst="orthographicFront"/>
            <a:lightRig rig="threePt" dir="t"/>
          </a:scene3d>
          <a:sp3d>
            <a:bevelT w="107950" prst="relaxedInset"/>
            <a:bevelB w="127000" h="25400" prst="convex"/>
          </a:sp3d>
        </p:spPr>
      </p:pic>
      <p:pic>
        <p:nvPicPr>
          <p:cNvPr id="7172" name="Picture 4" descr="C:\Users\aidata\Desktop\covid 19\oyun-oynayan-bir-aile.jpg"/>
          <p:cNvPicPr>
            <a:picLocks noChangeAspect="1" noChangeArrowheads="1"/>
          </p:cNvPicPr>
          <p:nvPr/>
        </p:nvPicPr>
        <p:blipFill>
          <a:blip r:embed="rId3" cstate="print"/>
          <a:srcRect/>
          <a:stretch>
            <a:fillRect/>
          </a:stretch>
        </p:blipFill>
        <p:spPr bwMode="auto">
          <a:xfrm>
            <a:off x="4644008" y="620688"/>
            <a:ext cx="3996562" cy="2761846"/>
          </a:xfrm>
          <a:prstGeom prst="rect">
            <a:avLst/>
          </a:prstGeom>
          <a:gradFill>
            <a:gsLst>
              <a:gs pos="0">
                <a:schemeClr val="tx2">
                  <a:alpha val="90000"/>
                </a:schemeClr>
              </a:gs>
              <a:gs pos="50000">
                <a:schemeClr val="accent1">
                  <a:tint val="44500"/>
                  <a:satMod val="160000"/>
                </a:schemeClr>
              </a:gs>
              <a:gs pos="100000">
                <a:schemeClr val="accent1">
                  <a:tint val="23500"/>
                  <a:satMod val="160000"/>
                </a:schemeClr>
              </a:gs>
            </a:gsLst>
            <a:lin ang="5400000" scaled="0"/>
          </a:gradFill>
          <a:ln cap="rnd">
            <a:gradFill>
              <a:gsLst>
                <a:gs pos="0">
                  <a:schemeClr val="tx2"/>
                </a:gs>
                <a:gs pos="50000">
                  <a:schemeClr val="accent1">
                    <a:tint val="44500"/>
                    <a:satMod val="160000"/>
                  </a:schemeClr>
                </a:gs>
                <a:gs pos="100000">
                  <a:schemeClr val="accent1">
                    <a:tint val="23500"/>
                    <a:satMod val="160000"/>
                  </a:schemeClr>
                </a:gs>
              </a:gsLst>
              <a:lin ang="5400000" scaled="0"/>
            </a:gradFill>
          </a:ln>
          <a:effectLst>
            <a:innerShdw dir="14700000">
              <a:schemeClr val="tx2">
                <a:alpha val="50000"/>
              </a:schemeClr>
            </a:innerShdw>
          </a:effectLst>
          <a:scene3d>
            <a:camera prst="orthographicFront"/>
            <a:lightRig rig="threePt" dir="t"/>
          </a:scene3d>
          <a:sp3d>
            <a:bevelT w="88900" prst="convex"/>
            <a:bevelB w="88900" h="196850" prst="slope"/>
          </a:sp3d>
        </p:spPr>
      </p:pic>
      <p:pic>
        <p:nvPicPr>
          <p:cNvPr id="7173" name="Picture 5" descr="C:\Users\aidata\Desktop\covid 19\video-oyunu-oynayan-bir-aile.jpg"/>
          <p:cNvPicPr>
            <a:picLocks noChangeAspect="1" noChangeArrowheads="1"/>
          </p:cNvPicPr>
          <p:nvPr/>
        </p:nvPicPr>
        <p:blipFill>
          <a:blip r:embed="rId4" cstate="print"/>
          <a:srcRect/>
          <a:stretch>
            <a:fillRect/>
          </a:stretch>
        </p:blipFill>
        <p:spPr bwMode="auto">
          <a:xfrm>
            <a:off x="611561" y="3861048"/>
            <a:ext cx="3528392" cy="2567208"/>
          </a:xfrm>
          <a:prstGeom prst="rect">
            <a:avLst/>
          </a:prstGeom>
          <a:gradFill>
            <a:gsLst>
              <a:gs pos="0">
                <a:schemeClr val="tx2">
                  <a:alpha val="90000"/>
                </a:schemeClr>
              </a:gs>
              <a:gs pos="50000">
                <a:schemeClr val="accent1">
                  <a:tint val="44500"/>
                  <a:satMod val="160000"/>
                </a:schemeClr>
              </a:gs>
              <a:gs pos="100000">
                <a:schemeClr val="accent1">
                  <a:tint val="23500"/>
                  <a:satMod val="160000"/>
                </a:schemeClr>
              </a:gs>
            </a:gsLst>
            <a:lin ang="5400000" scaled="0"/>
          </a:gradFill>
          <a:ln cap="rnd">
            <a:solidFill>
              <a:schemeClr val="tx1"/>
            </a:solidFill>
          </a:ln>
          <a:scene3d>
            <a:camera prst="orthographicFront"/>
            <a:lightRig rig="threePt" dir="t"/>
          </a:scene3d>
          <a:sp3d>
            <a:bevelT w="152400" prst="riblet"/>
            <a:bevelB w="190500" h="241300" prst="artDeco"/>
          </a:sp3d>
        </p:spPr>
      </p:pic>
      <p:pic>
        <p:nvPicPr>
          <p:cNvPr id="7174" name="Picture 6" descr="C:\Users\aidata\Desktop\covid 19\kek-yapan-bir-aile.jpg"/>
          <p:cNvPicPr>
            <a:picLocks noChangeAspect="1" noChangeArrowheads="1"/>
          </p:cNvPicPr>
          <p:nvPr/>
        </p:nvPicPr>
        <p:blipFill>
          <a:blip r:embed="rId5" cstate="print"/>
          <a:srcRect/>
          <a:stretch>
            <a:fillRect/>
          </a:stretch>
        </p:blipFill>
        <p:spPr bwMode="auto">
          <a:xfrm>
            <a:off x="4644009" y="3861048"/>
            <a:ext cx="3996562" cy="2595763"/>
          </a:xfrm>
          <a:prstGeom prst="rect">
            <a:avLst/>
          </a:prstGeom>
          <a:gradFill>
            <a:gsLst>
              <a:gs pos="0">
                <a:schemeClr val="tx2">
                  <a:alpha val="90000"/>
                </a:schemeClr>
              </a:gs>
              <a:gs pos="50000">
                <a:schemeClr val="accent1">
                  <a:tint val="44500"/>
                  <a:satMod val="160000"/>
                </a:schemeClr>
              </a:gs>
              <a:gs pos="100000">
                <a:schemeClr val="accent1">
                  <a:tint val="23500"/>
                  <a:satMod val="160000"/>
                </a:schemeClr>
              </a:gs>
            </a:gsLst>
            <a:lin ang="5400000" scaled="0"/>
          </a:gradFill>
          <a:ln cap="rnd">
            <a:gradFill>
              <a:gsLst>
                <a:gs pos="0">
                  <a:schemeClr val="tx2"/>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52400"/>
            <a:bevelB w="114300" h="254000" prst="artDeco"/>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44</a:t>
            </a:fld>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8160"/>
            <a:ext cx="8153400" cy="9906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EVDEN ÇIKAMAYAN ÇOCUKLAR İÇİN ÖNERİLER</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357158" y="1884724"/>
            <a:ext cx="8372476" cy="5000660"/>
          </a:xfrm>
        </p:spPr>
        <p:txBody>
          <a:bodyPr>
            <a:noAutofit/>
          </a:bodyPr>
          <a:lstStyle/>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Ailelerin birlikte bir plan yapması, uygun olduğu durumlarda çocukların da planlama aşamasında katılım sağlaması</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Evde yapılabilecek fiziksel aktivitelerin planlanması</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Sağlıklı diyet, uyku düzeni, uygun hijyenik uygulamalar</a:t>
            </a: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45</a:t>
            </a:fld>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85528"/>
            <a:ext cx="8153400" cy="4495800"/>
          </a:xfrm>
        </p:spPr>
        <p:txBody>
          <a:bodyPr>
            <a:normAutofit/>
          </a:bodyPr>
          <a:lstStyle/>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Yemek, yatma zamanı, çalışma ve egzersiz için rutinleri oluşturmak ve bunlara uymak </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Evde gerekli gıda maddeleri ve ilaçların bulunması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Çocukların ev işlerine katılımı ile yeterlilik hislerinin arttırılması</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Oyunlar, filmler gibi eğlenceli aktivitelerin planlanması</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539552" y="278160"/>
            <a:ext cx="8153400" cy="9906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EVDEN ÇIKAMAYAN ÇOCUKLAR İÇİN ÖNERİLER</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46</a:t>
            </a:fld>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1812716"/>
            <a:ext cx="8072494" cy="5000660"/>
          </a:xfrm>
        </p:spPr>
        <p:txBody>
          <a:bodyPr>
            <a:normAutofit/>
          </a:bodyPr>
          <a:lstStyle/>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Olumlu bir duygulanımın sürdürülmesi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Anne babanın sabırlı ve toleranslı tutumları ile model olmaları </a:t>
            </a:r>
          </a:p>
          <a:p>
            <a:pPr marL="354013" indent="-354013" algn="just">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Gevşeme egzersizleri </a:t>
            </a:r>
          </a:p>
          <a:p>
            <a:pPr marL="354013" indent="-354013" algn="just">
              <a:buNone/>
            </a:pPr>
            <a:endParaRPr lang="tr-TR" sz="2400" dirty="0" smtClean="0">
              <a:latin typeface="Calibri" panose="020F0502020204030204" pitchFamily="34" charset="0"/>
              <a:cs typeface="Calibri" panose="020F0502020204030204" pitchFamily="34" charset="0"/>
            </a:endParaRPr>
          </a:p>
          <a:p>
            <a:pPr marL="354013" indent="-354013" algn="just">
              <a:buFont typeface="Wingdings" pitchFamily="2" charset="2"/>
              <a:buChar char="v"/>
            </a:pPr>
            <a:r>
              <a:rPr lang="tr-TR" sz="2400" dirty="0" smtClean="0">
                <a:latin typeface="Calibri" panose="020F0502020204030204" pitchFamily="34" charset="0"/>
                <a:cs typeface="Calibri" panose="020F0502020204030204" pitchFamily="34" charset="0"/>
              </a:rPr>
              <a:t> Eğer önceden var olan bir aktivite ise dini aktivitelerin çevrimiçi yöntemlerle devamı</a:t>
            </a:r>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539552" y="278160"/>
            <a:ext cx="8153400" cy="9906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EVDEN ÇIKAMAYAN ÇOCUKLAR İÇİN ÖNERİLER</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47</a:t>
            </a:fld>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56968"/>
            <a:ext cx="8229600" cy="939784"/>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ÖZETLEYECEK OLURSAK;</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90872" y="1340768"/>
            <a:ext cx="8229600" cy="5425298"/>
          </a:xfrm>
        </p:spPr>
        <p:txBody>
          <a:bodyPr>
            <a:normAutofit/>
          </a:bodyPr>
          <a:lstStyle/>
          <a:p>
            <a:pPr>
              <a:buNone/>
            </a:pPr>
            <a:endParaRPr lang="tr-TR" sz="2400" dirty="0" smtClean="0">
              <a:latin typeface="Calibri" panose="020F0502020204030204" pitchFamily="34" charset="0"/>
              <a:cs typeface="Calibri" panose="020F0502020204030204" pitchFamily="34" charset="0"/>
            </a:endParaRPr>
          </a:p>
          <a:p>
            <a:pPr>
              <a:buNone/>
            </a:pPr>
            <a:r>
              <a:rPr lang="tr-TR" sz="2400" dirty="0" smtClean="0">
                <a:latin typeface="Calibri" panose="020F0502020204030204" pitchFamily="34" charset="0"/>
                <a:cs typeface="Calibri" panose="020F0502020204030204" pitchFamily="34" charset="0"/>
              </a:rPr>
              <a:t>Çocukların ve gençlerin korunması için;</a:t>
            </a:r>
          </a:p>
          <a:p>
            <a:pPr>
              <a:buNone/>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Bilgilendirme</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Dürüst ve açık olma </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Bilgi kaynaklarını kontrol etme</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Rutinlerin oluşturulması</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48</a:t>
            </a:fld>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857224" y="1579940"/>
            <a:ext cx="7772400" cy="5305444"/>
          </a:xfrm>
        </p:spPr>
        <p:txBody>
          <a:bodyPr>
            <a:noAutofit/>
          </a:bodyPr>
          <a:lstStyle/>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a:latin typeface="Calibri" panose="020F0502020204030204" pitchFamily="34" charset="0"/>
                <a:cs typeface="Calibri" panose="020F0502020204030204" pitchFamily="34" charset="0"/>
              </a:rPr>
              <a:t>Sağlıklı yaşam alışkanlıklarının devamı</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Anne ve babanın model olması </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Sosyal ilişkilerin telefon veya internet aracılığıyla da olsa devamı </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smtClean="0">
                <a:latin typeface="Calibri" panose="020F0502020204030204" pitchFamily="34" charset="0"/>
                <a:cs typeface="Calibri" panose="020F0502020204030204" pitchFamily="34" charset="0"/>
              </a:rPr>
              <a:t>Duyguları dinleme </a:t>
            </a:r>
          </a:p>
          <a:p>
            <a:pPr marL="354013" indent="-354013">
              <a:buFont typeface="Wingdings" pitchFamily="2" charset="2"/>
              <a:buChar char="v"/>
            </a:pPr>
            <a:endParaRPr lang="tr-TR" sz="2400" dirty="0" smtClean="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467544" y="256968"/>
            <a:ext cx="8229600" cy="939784"/>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ÖZETLEYECEK OLURSAK;</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49</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30832" y="1556792"/>
            <a:ext cx="8229600" cy="4740277"/>
          </a:xfrm>
        </p:spPr>
        <p:txBody>
          <a:bodyPr>
            <a:noAutofit/>
          </a:bodyPr>
          <a:lstStyle/>
          <a:p>
            <a:pPr>
              <a:buFont typeface="Wingdings" pitchFamily="2" charset="2"/>
              <a:buChar char="§"/>
            </a:pPr>
            <a:endParaRPr lang="tr-TR" sz="2400" dirty="0" smtClean="0">
              <a:latin typeface="Calibri" pitchFamily="34" charset="0"/>
            </a:endParaRPr>
          </a:p>
          <a:p>
            <a:pPr marL="273050" indent="-7938" algn="just">
              <a:buFont typeface="Wingdings" pitchFamily="2" charset="2"/>
              <a:buChar char="§"/>
            </a:pPr>
            <a:r>
              <a:rPr lang="tr-TR" sz="2400" dirty="0" smtClean="0">
                <a:latin typeface="Calibri" pitchFamily="34" charset="0"/>
              </a:rPr>
              <a:t> 	Çocukların psikolojik sağlıklarının korunmasının hem 	kendileri hem de aileleri için son derece önemli olduğu 	açıktır.</a:t>
            </a:r>
          </a:p>
          <a:p>
            <a:pPr marL="273050" indent="257175">
              <a:buFont typeface="Wingdings" pitchFamily="2" charset="2"/>
              <a:buChar char="§"/>
            </a:pPr>
            <a:endParaRPr lang="tr-TR" sz="2400" dirty="0" smtClean="0">
              <a:latin typeface="Calibri" pitchFamily="34" charset="0"/>
            </a:endParaRPr>
          </a:p>
          <a:p>
            <a:pPr marL="273050" indent="257175">
              <a:buFont typeface="Wingdings" pitchFamily="2" charset="2"/>
              <a:buChar char="§"/>
            </a:pPr>
            <a:endParaRPr lang="tr-TR" sz="2400" dirty="0" smtClean="0">
              <a:latin typeface="Calibri" pitchFamily="34" charset="0"/>
            </a:endParaRPr>
          </a:p>
          <a:p>
            <a:pPr marL="273050" indent="360363" algn="just">
              <a:buFont typeface="Wingdings" pitchFamily="2" charset="2"/>
              <a:buChar char="§"/>
            </a:pPr>
            <a:r>
              <a:rPr lang="tr-TR" sz="2400" dirty="0" smtClean="0">
                <a:latin typeface="Calibri" pitchFamily="34" charset="0"/>
              </a:rPr>
              <a:t> 	Bunu sağlamak için, mümkün olduğu kadar belirsizliği 	azaltmak ve yeterlilik algısını arttırmak gerekir.</a:t>
            </a:r>
            <a:endParaRPr lang="tr-TR" sz="2400" dirty="0">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5</a:t>
            </a:fld>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741512"/>
            <a:ext cx="8153400" cy="4495800"/>
          </a:xfrm>
        </p:spPr>
        <p:txBody>
          <a:bodyPr>
            <a:normAutofit/>
          </a:bodyPr>
          <a:lstStyle/>
          <a:p>
            <a:pPr marL="354013" indent="-354013">
              <a:buFont typeface="Wingdings" pitchFamily="2" charset="2"/>
              <a:buChar char="v"/>
            </a:pPr>
            <a:r>
              <a:rPr lang="tr-TR" sz="2400" dirty="0">
                <a:latin typeface="Calibri" panose="020F0502020204030204" pitchFamily="34" charset="0"/>
                <a:cs typeface="Calibri" panose="020F0502020204030204" pitchFamily="34" charset="0"/>
              </a:rPr>
              <a:t>Anlamlandırma ve destekleme </a:t>
            </a:r>
          </a:p>
          <a:p>
            <a:pPr marL="354013" indent="-354013">
              <a:buFont typeface="Wingdings" pitchFamily="2" charset="2"/>
              <a:buChar char="v"/>
            </a:pPr>
            <a:endParaRPr lang="tr-TR" sz="2400" dirty="0">
              <a:latin typeface="Calibri" panose="020F0502020204030204" pitchFamily="34" charset="0"/>
              <a:cs typeface="Calibri" panose="020F0502020204030204" pitchFamily="34" charset="0"/>
            </a:endParaRPr>
          </a:p>
          <a:p>
            <a:pPr marL="354013" indent="-354013">
              <a:buFont typeface="Wingdings" pitchFamily="2" charset="2"/>
              <a:buChar char="v"/>
            </a:pPr>
            <a:r>
              <a:rPr lang="tr-TR" sz="2400" dirty="0">
                <a:latin typeface="Calibri" panose="020F0502020204030204" pitchFamily="34" charset="0"/>
                <a:cs typeface="Calibri" panose="020F0502020204030204" pitchFamily="34" charset="0"/>
              </a:rPr>
              <a:t>Olası ruhsal bozukluk gelişimine karşı uyanık olunması ve daha önceden var olan sorunlar için tedavilerin devamının sağlanması olarak özetlenebilir.  </a:t>
            </a:r>
          </a:p>
          <a:p>
            <a:endParaRPr lang="tr-TR" sz="2400" dirty="0"/>
          </a:p>
        </p:txBody>
      </p:sp>
      <p:sp>
        <p:nvSpPr>
          <p:cNvPr id="4" name="1 Başlık"/>
          <p:cNvSpPr txBox="1">
            <a:spLocks/>
          </p:cNvSpPr>
          <p:nvPr/>
        </p:nvSpPr>
        <p:spPr>
          <a:xfrm>
            <a:off x="467544" y="256968"/>
            <a:ext cx="8229600" cy="939784"/>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ÖZETLEYECEK OLURSAK;</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50</a:t>
            </a:fld>
            <a:endParaRPr lang="tr-TR" dirty="0"/>
          </a:p>
        </p:txBody>
      </p:sp>
      <p:sp>
        <p:nvSpPr>
          <p:cNvPr id="5" name="2 Alt Başlık"/>
          <p:cNvSpPr txBox="1">
            <a:spLocks/>
          </p:cNvSpPr>
          <p:nvPr/>
        </p:nvSpPr>
        <p:spPr>
          <a:xfrm>
            <a:off x="1643042" y="5643578"/>
            <a:ext cx="6705600" cy="685800"/>
          </a:xfrm>
          <a:prstGeom prst="rect">
            <a:avLst/>
          </a:prstGeom>
        </p:spPr>
        <p:txBody>
          <a:bodyPr vert="horz">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Alt Başlık"/>
          <p:cNvSpPr txBox="1">
            <a:spLocks/>
          </p:cNvSpPr>
          <p:nvPr/>
        </p:nvSpPr>
        <p:spPr>
          <a:xfrm>
            <a:off x="857224" y="6000768"/>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58303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44624"/>
            <a:ext cx="7772400" cy="1143000"/>
          </a:xfrm>
        </p:spPr>
        <p:txBody>
          <a:bodyPr>
            <a:no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ÇOCUKLARIN RUH SAĞLIĞINI</a:t>
            </a:r>
            <a:br>
              <a:rPr lang="tr-TR" sz="3200" b="1" dirty="0" smtClean="0">
                <a:solidFill>
                  <a:schemeClr val="accent2">
                    <a:lumMod val="50000"/>
                  </a:schemeClr>
                </a:solidFill>
                <a:latin typeface="Calibri" panose="020F0502020204030204" pitchFamily="34" charset="0"/>
                <a:cs typeface="Calibri" panose="020F0502020204030204" pitchFamily="34" charset="0"/>
              </a:rPr>
            </a:br>
            <a:r>
              <a:rPr lang="tr-TR" sz="3200" b="1" dirty="0" smtClean="0">
                <a:solidFill>
                  <a:schemeClr val="accent2">
                    <a:lumMod val="50000"/>
                  </a:schemeClr>
                </a:solidFill>
                <a:latin typeface="Calibri" panose="020F0502020204030204" pitchFamily="34" charset="0"/>
                <a:cs typeface="Calibri" panose="020F0502020204030204" pitchFamily="34" charset="0"/>
              </a:rPr>
              <a:t>KORUMAK İÇİN YAPILACAKLAR!</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00604" y="1768156"/>
            <a:ext cx="8391876" cy="4829196"/>
          </a:xfrm>
        </p:spPr>
        <p:txBody>
          <a:bodyPr>
            <a:normAutofit/>
          </a:bodyPr>
          <a:lstStyle/>
          <a:p>
            <a:pPr marL="442913" lvl="1" indent="-442913">
              <a:buNone/>
            </a:pPr>
            <a:r>
              <a:rPr lang="tr-TR" sz="2400" b="1" u="sng" dirty="0" smtClean="0">
                <a:latin typeface="Calibri" pitchFamily="34" charset="0"/>
              </a:rPr>
              <a:t>Bilgilendirme</a:t>
            </a:r>
            <a:r>
              <a:rPr lang="tr-TR" sz="2400" b="1" dirty="0" smtClean="0">
                <a:latin typeface="Calibri" pitchFamily="34" charset="0"/>
              </a:rPr>
              <a:t> </a:t>
            </a:r>
            <a:r>
              <a:rPr lang="tr-TR" sz="2400" dirty="0" smtClean="0">
                <a:latin typeface="Calibri" pitchFamily="34" charset="0"/>
              </a:rPr>
              <a:t> </a:t>
            </a:r>
          </a:p>
          <a:p>
            <a:pPr marL="442913" lvl="1" indent="-442913">
              <a:buNone/>
            </a:pPr>
            <a:endParaRPr lang="tr-TR" sz="2400" dirty="0" smtClean="0">
              <a:latin typeface="Calibri" pitchFamily="34" charset="0"/>
            </a:endParaRPr>
          </a:p>
          <a:p>
            <a:pPr marL="442913" lvl="1" indent="-442913">
              <a:buClr>
                <a:schemeClr val="accent2">
                  <a:lumMod val="50000"/>
                </a:schemeClr>
              </a:buClr>
              <a:buNone/>
            </a:pPr>
            <a:r>
              <a:rPr lang="tr-TR" sz="2400" dirty="0" smtClean="0">
                <a:latin typeface="Calibri" pitchFamily="34" charset="0"/>
              </a:rPr>
              <a:t>	Salgın, travma gibi durumlarda çocuklarla konuşmanın belli prensipleri vardır ;</a:t>
            </a:r>
          </a:p>
          <a:p>
            <a:pPr marL="442913" lvl="1" indent="-442913">
              <a:buClr>
                <a:schemeClr val="accent2">
                  <a:lumMod val="50000"/>
                </a:schemeClr>
              </a:buClr>
              <a:buNone/>
            </a:pPr>
            <a:endParaRPr lang="tr-TR" sz="2400" dirty="0" smtClean="0">
              <a:latin typeface="Calibri" pitchFamily="34" charset="0"/>
            </a:endParaRPr>
          </a:p>
          <a:p>
            <a:pPr marL="442913" lvl="1" indent="-442913">
              <a:buClr>
                <a:schemeClr val="accent2">
                  <a:lumMod val="50000"/>
                </a:schemeClr>
              </a:buClr>
              <a:buNone/>
            </a:pPr>
            <a:r>
              <a:rPr lang="tr-TR" sz="2400" dirty="0" smtClean="0">
                <a:latin typeface="Calibri" pitchFamily="34" charset="0"/>
              </a:rPr>
              <a:t>İlk olarak çocuğun soru sorabileceği bir ortam Sağlanmalıdır. </a:t>
            </a:r>
          </a:p>
          <a:p>
            <a:pPr indent="11113">
              <a:buFont typeface="Wingdings" pitchFamily="2" charset="2"/>
              <a:buChar char="Ø"/>
            </a:pPr>
            <a:endParaRPr lang="tr-TR" sz="2400" dirty="0" smtClean="0">
              <a:latin typeface="Calibri" pitchFamily="34" charset="0"/>
            </a:endParaRPr>
          </a:p>
        </p:txBody>
      </p:sp>
      <p:pic>
        <p:nvPicPr>
          <p:cNvPr id="1028" name="Picture 4" descr="C:\Users\aidata\Desktop\covid 19\cocuklari-ile-konusan-anne-ve-baba.jpg"/>
          <p:cNvPicPr>
            <a:picLocks noChangeAspect="1" noChangeArrowheads="1"/>
          </p:cNvPicPr>
          <p:nvPr/>
        </p:nvPicPr>
        <p:blipFill>
          <a:blip r:embed="rId2" cstate="print"/>
          <a:srcRect/>
          <a:stretch>
            <a:fillRect/>
          </a:stretch>
        </p:blipFill>
        <p:spPr bwMode="auto">
          <a:xfrm>
            <a:off x="5580112" y="4434753"/>
            <a:ext cx="3349605" cy="2234243"/>
          </a:xfrm>
          <a:prstGeom prst="rect">
            <a:avLst/>
          </a:prstGeom>
          <a:noFill/>
          <a:scene3d>
            <a:camera prst="orthographicFront"/>
            <a:lightRig rig="threePt" dir="t"/>
          </a:scene3d>
          <a:sp3d>
            <a:bevelT w="165100" prst="relaxedInset"/>
          </a:sp3d>
        </p:spPr>
      </p:pic>
      <p:sp>
        <p:nvSpPr>
          <p:cNvPr id="4" name="Slayt Numarası Yer Tutucusu 3"/>
          <p:cNvSpPr>
            <a:spLocks noGrp="1"/>
          </p:cNvSpPr>
          <p:nvPr>
            <p:ph type="sldNum" sz="quarter" idx="12"/>
          </p:nvPr>
        </p:nvSpPr>
        <p:spPr/>
        <p:txBody>
          <a:bodyPr>
            <a:normAutofit fontScale="85000" lnSpcReduction="20000"/>
          </a:bodyPr>
          <a:lstStyle/>
          <a:p>
            <a:fld id="{2B2EB710-B124-4AD6-97CB-69C28391747D}" type="slidenum">
              <a:rPr lang="tr-TR" smtClean="0"/>
              <a:pPr/>
              <a:t>6</a:t>
            </a:fld>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21836"/>
            <a:ext cx="8229600" cy="6143668"/>
          </a:xfrm>
        </p:spPr>
        <p:txBody>
          <a:bodyPr>
            <a:normAutofit/>
          </a:bodyPr>
          <a:lstStyle/>
          <a:p>
            <a:pPr indent="11113">
              <a:buNone/>
            </a:pPr>
            <a:r>
              <a:rPr lang="tr-TR" sz="2400" dirty="0" smtClean="0">
                <a:latin typeface="Calibri" pitchFamily="34" charset="0"/>
              </a:rPr>
              <a:t>Sorular dürüstçe ve çocuğun anlayabileceği bir şekilde cevaplanmalıdır:</a:t>
            </a:r>
          </a:p>
          <a:p>
            <a:pPr indent="11113">
              <a:buNone/>
            </a:pPr>
            <a:endParaRPr lang="tr-TR" sz="2400" dirty="0" smtClean="0">
              <a:latin typeface="Calibri" pitchFamily="34" charset="0"/>
            </a:endParaRPr>
          </a:p>
          <a:p>
            <a:pPr indent="11113">
              <a:buNone/>
            </a:pPr>
            <a:r>
              <a:rPr lang="tr-TR" sz="2400" dirty="0" err="1" smtClean="0">
                <a:latin typeface="Calibri" pitchFamily="34" charset="0"/>
              </a:rPr>
              <a:t>Koronavirüsün</a:t>
            </a:r>
            <a:r>
              <a:rPr lang="tr-TR" sz="2400" dirty="0" smtClean="0">
                <a:latin typeface="Calibri" pitchFamily="34" charset="0"/>
              </a:rPr>
              <a:t> yeni bir virüs olduğu, yaptığı hastalığın adının COVİD-19 olduğu, doktorların bununla ilgili bilgileri edinmeye devam ettiği,birçok kişinin hastalandığı ama çoğunun durumunun iyi olduğu, </a:t>
            </a:r>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7</a:t>
            </a:fld>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939410"/>
            <a:ext cx="8856984" cy="5234006"/>
          </a:xfrm>
        </p:spPr>
        <p:txBody>
          <a:bodyPr>
            <a:normAutofit/>
          </a:bodyPr>
          <a:lstStyle/>
          <a:p>
            <a:pPr marL="722313" indent="-192088" algn="just">
              <a:buNone/>
            </a:pPr>
            <a:r>
              <a:rPr lang="tr-TR" sz="2400" dirty="0" smtClean="0">
                <a:latin typeface="Calibri" pitchFamily="34" charset="0"/>
              </a:rPr>
              <a:t>Her “hasta” olanın bu virüsü taşımadığı ve belirtilerin başka</a:t>
            </a:r>
          </a:p>
          <a:p>
            <a:pPr marL="722313" indent="-192088" algn="just">
              <a:buNone/>
            </a:pPr>
            <a:r>
              <a:rPr lang="tr-TR" sz="2400" dirty="0" smtClean="0">
                <a:latin typeface="Calibri" pitchFamily="34" charset="0"/>
              </a:rPr>
              <a:t>hastalıklarla da ilişkili olabileceği, çocukların nadiren hasta</a:t>
            </a:r>
          </a:p>
          <a:p>
            <a:pPr marL="722313" indent="-192088" algn="just">
              <a:buNone/>
            </a:pPr>
            <a:r>
              <a:rPr lang="tr-TR" sz="2400" dirty="0" smtClean="0">
                <a:latin typeface="Calibri" pitchFamily="34" charset="0"/>
              </a:rPr>
              <a:t>oldukları ve hasta olurlarsa da çok hafif geçirdikleri, hijyene</a:t>
            </a:r>
          </a:p>
          <a:p>
            <a:pPr marL="722313" indent="-192088" algn="just">
              <a:buNone/>
            </a:pPr>
            <a:r>
              <a:rPr lang="tr-TR" sz="2400" dirty="0" smtClean="0">
                <a:latin typeface="Calibri" pitchFamily="34" charset="0"/>
              </a:rPr>
              <a:t>ve sosyal mesafeye dikkat edilmesinin önemli olduğu</a:t>
            </a:r>
          </a:p>
          <a:p>
            <a:pPr marL="722313" indent="-192088" algn="just">
              <a:buNone/>
            </a:pPr>
            <a:r>
              <a:rPr lang="tr-TR" sz="2400" dirty="0" smtClean="0">
                <a:latin typeface="Calibri" pitchFamily="34" charset="0"/>
              </a:rPr>
              <a:t>Belirtilmelidir. Çocuğun aynı soruları tekrar tekrar sorabileceği</a:t>
            </a:r>
          </a:p>
          <a:p>
            <a:pPr marL="722313" indent="-192088" algn="just">
              <a:buNone/>
            </a:pPr>
            <a:r>
              <a:rPr lang="tr-TR" sz="2400" dirty="0" smtClean="0">
                <a:latin typeface="Calibri" pitchFamily="34" charset="0"/>
              </a:rPr>
              <a:t>bilinmelidir.</a:t>
            </a:r>
            <a:endParaRPr lang="tr-TR" sz="2400" u="sng" dirty="0" smtClean="0">
              <a:latin typeface="Calibri" pitchFamily="34" charset="0"/>
            </a:endParaRPr>
          </a:p>
          <a:p>
            <a:pPr algn="just"/>
            <a:endParaRPr lang="tr-TR" sz="2800" dirty="0" smtClean="0"/>
          </a:p>
          <a:p>
            <a:pPr algn="just"/>
            <a:endParaRPr lang="tr-TR" dirty="0"/>
          </a:p>
        </p:txBody>
      </p:sp>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8</a:t>
            </a:fld>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189097"/>
            <a:ext cx="8358246" cy="4840303"/>
          </a:xfrm>
        </p:spPr>
        <p:txBody>
          <a:bodyPr>
            <a:normAutofit/>
          </a:bodyPr>
          <a:lstStyle/>
          <a:p>
            <a:pPr>
              <a:buNone/>
            </a:pPr>
            <a:r>
              <a:rPr lang="tr-TR" sz="2400" b="1" u="sng" dirty="0" smtClean="0">
                <a:latin typeface="Calibri" pitchFamily="34" charset="0"/>
              </a:rPr>
              <a:t>Dürüst ve açık olma</a:t>
            </a:r>
          </a:p>
          <a:p>
            <a:pPr>
              <a:buNone/>
            </a:pPr>
            <a:r>
              <a:rPr lang="tr-TR" sz="2400" dirty="0" smtClean="0">
                <a:latin typeface="Calibri" pitchFamily="34" charset="0"/>
              </a:rPr>
              <a:t>Çocuklar daha çok kendileri ve sevdikleri ile ilgilenirler.</a:t>
            </a:r>
          </a:p>
          <a:p>
            <a:pPr>
              <a:buNone/>
            </a:pPr>
            <a:r>
              <a:rPr lang="tr-TR" sz="2400" dirty="0" smtClean="0">
                <a:latin typeface="Calibri" pitchFamily="34" charset="0"/>
              </a:rPr>
              <a:t>Bu yüzden sevdiklerinin durumu ile ilgili de bilgi verilmelidir. </a:t>
            </a:r>
          </a:p>
          <a:p>
            <a:pPr>
              <a:buNone/>
            </a:pPr>
            <a:endParaRPr lang="tr-TR" sz="2400" dirty="0" smtClean="0">
              <a:latin typeface="Calibri" pitchFamily="34" charset="0"/>
            </a:endParaRPr>
          </a:p>
          <a:p>
            <a:pPr>
              <a:buNone/>
            </a:pPr>
            <a:r>
              <a:rPr lang="tr-TR" sz="2400" dirty="0" smtClean="0">
                <a:latin typeface="Calibri" pitchFamily="34" charset="0"/>
              </a:rPr>
              <a:t>‘’ Bu dönemde ev dışında çalışmak zorunda kalan anne ve babalar</a:t>
            </a:r>
          </a:p>
          <a:p>
            <a:pPr>
              <a:buNone/>
            </a:pPr>
            <a:r>
              <a:rPr lang="tr-TR" sz="2400" dirty="0" smtClean="0">
                <a:latin typeface="Calibri" pitchFamily="34" charset="0"/>
              </a:rPr>
              <a:t>işten geldiklerinde hijyen kuralları nedeniyle çocuklarına</a:t>
            </a:r>
          </a:p>
          <a:p>
            <a:pPr>
              <a:buNone/>
            </a:pPr>
            <a:r>
              <a:rPr lang="tr-TR" sz="2400" dirty="0" smtClean="0">
                <a:latin typeface="Calibri" pitchFamily="34" charset="0"/>
              </a:rPr>
              <a:t>sarılmamaları ve öpmemelerini gerekçeleriyle  anlatmalıdır.</a:t>
            </a:r>
          </a:p>
          <a:p>
            <a:pPr indent="11113" algn="just">
              <a:buNone/>
            </a:pPr>
            <a:r>
              <a:rPr lang="tr-TR" sz="2400" dirty="0" smtClean="0">
                <a:latin typeface="Calibri" pitchFamily="34" charset="0"/>
              </a:rPr>
              <a:t> </a:t>
            </a:r>
          </a:p>
          <a:p>
            <a:pPr indent="11113">
              <a:buNone/>
            </a:pPr>
            <a:endParaRPr lang="tr-TR" sz="2400" dirty="0" smtClean="0">
              <a:latin typeface="Calibri" pitchFamily="34" charset="0"/>
            </a:endParaRPr>
          </a:p>
          <a:p>
            <a:endParaRPr lang="tr-TR" sz="2400" dirty="0">
              <a:latin typeface="Calibri" pitchFamily="34" charset="0"/>
            </a:endParaRPr>
          </a:p>
        </p:txBody>
      </p:sp>
      <p:pic>
        <p:nvPicPr>
          <p:cNvPr id="2050" name="Picture 2" descr="C:\Users\aidata\Desktop\covid 19\1070194_620x360.jpg"/>
          <p:cNvPicPr>
            <a:picLocks noChangeAspect="1" noChangeArrowheads="1"/>
          </p:cNvPicPr>
          <p:nvPr/>
        </p:nvPicPr>
        <p:blipFill>
          <a:blip r:embed="rId2" cstate="print"/>
          <a:srcRect/>
          <a:stretch>
            <a:fillRect/>
          </a:stretch>
        </p:blipFill>
        <p:spPr bwMode="auto">
          <a:xfrm>
            <a:off x="4683961" y="332656"/>
            <a:ext cx="4034371" cy="2016224"/>
          </a:xfrm>
          <a:prstGeom prst="rect">
            <a:avLst/>
          </a:prstGeom>
          <a:noFill/>
          <a:scene3d>
            <a:camera prst="isometricOffAxis2Left">
              <a:rot lat="21480000" lon="1560001" rev="0"/>
            </a:camera>
            <a:lightRig rig="threePt" dir="t"/>
          </a:scene3d>
          <a:sp3d>
            <a:bevelT w="82550" prst="relaxedInset"/>
          </a:sp3d>
        </p:spPr>
      </p:pic>
      <p:sp>
        <p:nvSpPr>
          <p:cNvPr id="2" name="Slayt Numarası Yer Tutucusu 1"/>
          <p:cNvSpPr>
            <a:spLocks noGrp="1"/>
          </p:cNvSpPr>
          <p:nvPr>
            <p:ph type="sldNum" sz="quarter" idx="12"/>
          </p:nvPr>
        </p:nvSpPr>
        <p:spPr/>
        <p:txBody>
          <a:bodyPr>
            <a:normAutofit fontScale="85000" lnSpcReduction="20000"/>
          </a:bodyPr>
          <a:lstStyle/>
          <a:p>
            <a:fld id="{2B2EB710-B124-4AD6-97CB-69C28391747D}" type="slidenum">
              <a:rPr lang="tr-TR" smtClean="0"/>
              <a:pPr/>
              <a:t>9</a:t>
            </a:fld>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575</TotalTime>
  <Words>1310</Words>
  <Application>Microsoft Office PowerPoint</Application>
  <PresentationFormat>Ekran Gösterisi (4:3)</PresentationFormat>
  <Paragraphs>325</Paragraphs>
  <Slides>50</Slides>
  <Notes>2</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Ortalama</vt:lpstr>
      <vt:lpstr>Covİd-19 Pandemİsİnde  ÇocuklarIn Ruhsal Durumu</vt:lpstr>
      <vt:lpstr>Slayt 2</vt:lpstr>
      <vt:lpstr>Slayt 3</vt:lpstr>
      <vt:lpstr>Slayt 4</vt:lpstr>
      <vt:lpstr>Slayt 5</vt:lpstr>
      <vt:lpstr>ÇOCUKLARIN RUH SAĞLIĞINI KORUMAK İÇİN YAPILACAKLAR!</vt:lpstr>
      <vt:lpstr>Slayt 7</vt:lpstr>
      <vt:lpstr>Slayt 8</vt:lpstr>
      <vt:lpstr>Slayt 9</vt:lpstr>
      <vt:lpstr>Slayt 10</vt:lpstr>
      <vt:lpstr>Slayt 11</vt:lpstr>
      <vt:lpstr>Slayt 12</vt:lpstr>
      <vt:lpstr>ÇOCUK VE ERGENLERLE İLETİŞİM KURARKEN;</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YAŞA GÖRE GÖRÜLEBİLEN RUHSAL BELİRTİLER</vt:lpstr>
      <vt:lpstr>YAŞA GÖRE GÖRÜLEBİLEN RUHSAL BELİRTİLER</vt:lpstr>
      <vt:lpstr>YAŞA GÖRE GÖRÜLEBİLEN RUHSAL BELİRTİLER</vt:lpstr>
      <vt:lpstr>YAŞA GÖRE GÖRÜLEBİLEN RUHSAL BELİRTİLERE KARŞI NE YAPMALI?</vt:lpstr>
      <vt:lpstr>YAŞA GÖRE GÖRÜLEBİLEN RUHSAL BELİRTİLERE KARŞI NE YAPMALI?</vt:lpstr>
      <vt:lpstr> SALGIN SIRASINDA  YAKINLARINI KAYBEDEN ÇOCUKLARA BİLGİ VE DESTEK </vt:lpstr>
      <vt:lpstr>SALGINDA DÖNEMİNDE YAS SÜRECİ</vt:lpstr>
      <vt:lpstr>Slayt 33</vt:lpstr>
      <vt:lpstr>Slayt 34</vt:lpstr>
      <vt:lpstr>ÇOCUK VE ERGENLERİN ÖLÜME DAİR ANLAYIŞLARI YAŞA VE KÜLTÜRE GÖRE DEĞİŞİR. </vt:lpstr>
      <vt:lpstr>YAS SÜRECİNDE EBEVEYNİN ÇOCUKLARA OLAN YAKLAŞIMI</vt:lpstr>
      <vt:lpstr>Slayt 37</vt:lpstr>
      <vt:lpstr>YAS SÜRECİNDE EBEVEYNİN ÇOCUKLARA OLAN YAKLAŞIMI</vt:lpstr>
      <vt:lpstr>SALGIN DÖNEMİNDE YAŞAMI NORMALLEŞTİRME </vt:lpstr>
      <vt:lpstr>UNİCEF’İN ‘’YENİ NORMELE’’ ORGANİZE OLMA</vt:lpstr>
      <vt:lpstr>Slayt 41</vt:lpstr>
      <vt:lpstr>UNİCEF’İN ‘’YENİ NORMELE’’ ORGANİZE OLMADA YAŞIN ÖNEMİ</vt:lpstr>
      <vt:lpstr>UNİCEF’İN ‘’YENİ NORMELE’’ ORGANİZE OLMADA YAŞIN ÖNEMİ</vt:lpstr>
      <vt:lpstr>Slayt 44</vt:lpstr>
      <vt:lpstr>EVDEN ÇIKAMAYAN ÇOCUKLAR İÇİN ÖNERİLER</vt:lpstr>
      <vt:lpstr>EVDEN ÇIKAMAYAN ÇOCUKLAR İÇİN ÖNERİLER</vt:lpstr>
      <vt:lpstr>EVDEN ÇIKAMAYAN ÇOCUKLAR İÇİN ÖNERİLER</vt:lpstr>
      <vt:lpstr>ÖZETLEYECEK OLURSAK;</vt:lpstr>
      <vt:lpstr>ÖZETLEYECEK OLURSAK;</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aidata</dc:creator>
  <cp:lastModifiedBy>NERMIN GOZTAS</cp:lastModifiedBy>
  <cp:revision>193</cp:revision>
  <dcterms:created xsi:type="dcterms:W3CDTF">2020-04-04T20:38:09Z</dcterms:created>
  <dcterms:modified xsi:type="dcterms:W3CDTF">2020-05-07T15:41:41Z</dcterms:modified>
</cp:coreProperties>
</file>