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360" r:id="rId2"/>
    <p:sldId id="392" r:id="rId3"/>
    <p:sldId id="393" r:id="rId4"/>
    <p:sldId id="427" r:id="rId5"/>
    <p:sldId id="394" r:id="rId6"/>
    <p:sldId id="428" r:id="rId7"/>
    <p:sldId id="429" r:id="rId8"/>
    <p:sldId id="430" r:id="rId9"/>
    <p:sldId id="431" r:id="rId10"/>
    <p:sldId id="434" r:id="rId11"/>
    <p:sldId id="432" r:id="rId12"/>
    <p:sldId id="433" r:id="rId13"/>
    <p:sldId id="435" r:id="rId14"/>
    <p:sldId id="436" r:id="rId15"/>
    <p:sldId id="437" r:id="rId16"/>
    <p:sldId id="438" r:id="rId17"/>
    <p:sldId id="439" r:id="rId18"/>
    <p:sldId id="440" r:id="rId19"/>
    <p:sldId id="441" r:id="rId20"/>
    <p:sldId id="450" r:id="rId21"/>
    <p:sldId id="454" r:id="rId22"/>
    <p:sldId id="459" r:id="rId23"/>
    <p:sldId id="443" r:id="rId24"/>
    <p:sldId id="458" r:id="rId25"/>
    <p:sldId id="455" r:id="rId26"/>
    <p:sldId id="456" r:id="rId27"/>
    <p:sldId id="449" r:id="rId28"/>
    <p:sldId id="457" r:id="rId29"/>
    <p:sldId id="335" r:id="rId30"/>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per" initials="C" lastIdx="1" clrIdx="0">
    <p:extLst>
      <p:ext uri="{19B8F6BF-5375-455C-9EA6-DF929625EA0E}">
        <p15:presenceInfo xmlns:p15="http://schemas.microsoft.com/office/powerpoint/2012/main" userId="Casp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9E7"/>
    <a:srgbClr val="FFD1D1"/>
    <a:srgbClr val="000066"/>
    <a:srgbClr val="FF8B8B"/>
    <a:srgbClr val="FFA7A7"/>
    <a:srgbClr val="F2D6E4"/>
    <a:srgbClr val="E4AEC9"/>
    <a:srgbClr val="FFBC8F"/>
    <a:srgbClr val="FFDCC5"/>
    <a:srgbClr val="D8D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595" autoAdjust="0"/>
  </p:normalViewPr>
  <p:slideViewPr>
    <p:cSldViewPr snapToGrid="0">
      <p:cViewPr varScale="1">
        <p:scale>
          <a:sx n="116" d="100"/>
          <a:sy n="116" d="100"/>
        </p:scale>
        <p:origin x="750" y="108"/>
      </p:cViewPr>
      <p:guideLst>
        <p:guide orient="horz" pos="2115"/>
        <p:guide pos="3840"/>
      </p:guideLst>
    </p:cSldViewPr>
  </p:slideViewPr>
  <p:notesTextViewPr>
    <p:cViewPr>
      <p:scale>
        <a:sx n="3" d="2"/>
        <a:sy n="3" d="2"/>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048524A6-CE3F-4A90-AF45-FC2B647196E7}" type="datetimeFigureOut">
              <a:rPr lang="tr-TR" smtClean="0"/>
              <a:t>31.03.2021</a:t>
            </a:fld>
            <a:endParaRPr lang="tr-TR"/>
          </a:p>
        </p:txBody>
      </p:sp>
      <p:sp>
        <p:nvSpPr>
          <p:cNvPr id="4" name="Altbilgi Yer Tutucusu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BC212B49-2AA9-4769-BFF0-38AE2E5D13D4}" type="slidenum">
              <a:rPr lang="tr-TR" smtClean="0"/>
              <a:t>‹#›</a:t>
            </a:fld>
            <a:endParaRPr lang="tr-T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3BB384BF-8403-4CF2-BA85-C831FD6A52F0}" type="datetimeFigureOut">
              <a:rPr lang="tr-TR" smtClean="0"/>
              <a:t>31.03.2021</a:t>
            </a:fld>
            <a:endParaRPr lang="tr-TR"/>
          </a:p>
        </p:txBody>
      </p:sp>
      <p:sp>
        <p:nvSpPr>
          <p:cNvPr id="4" name="Slayt Görüntüsü Yer Tutucus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3070D695-6253-43A2-ABD5-115974ABEBE7}" type="slidenum">
              <a:rPr lang="tr-TR" smtClean="0"/>
              <a:t>‹#›</a:t>
            </a:fld>
            <a:endParaRPr lang="tr-TR"/>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B777E53-4368-40D5-B568-F2DADAB6B3D9}" type="slidenum">
              <a:rPr lang="tr-TR" smtClean="0"/>
              <a:t>2</a:t>
            </a:fld>
            <a:endParaRPr lang="tr-TR" dirty="0"/>
          </a:p>
        </p:txBody>
      </p:sp>
    </p:spTree>
    <p:extLst>
      <p:ext uri="{BB962C8B-B14F-4D97-AF65-F5344CB8AC3E}">
        <p14:creationId xmlns:p14="http://schemas.microsoft.com/office/powerpoint/2010/main" val="100029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11</a:t>
            </a:fld>
            <a:endParaRPr lang="tr-TR"/>
          </a:p>
        </p:txBody>
      </p:sp>
    </p:spTree>
    <p:extLst>
      <p:ext uri="{BB962C8B-B14F-4D97-AF65-F5344CB8AC3E}">
        <p14:creationId xmlns:p14="http://schemas.microsoft.com/office/powerpoint/2010/main" val="135209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12</a:t>
            </a:fld>
            <a:endParaRPr lang="tr-TR"/>
          </a:p>
        </p:txBody>
      </p:sp>
    </p:spTree>
    <p:extLst>
      <p:ext uri="{BB962C8B-B14F-4D97-AF65-F5344CB8AC3E}">
        <p14:creationId xmlns:p14="http://schemas.microsoft.com/office/powerpoint/2010/main" val="86168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13</a:t>
            </a:fld>
            <a:endParaRPr lang="tr-TR"/>
          </a:p>
        </p:txBody>
      </p:sp>
    </p:spTree>
    <p:extLst>
      <p:ext uri="{BB962C8B-B14F-4D97-AF65-F5344CB8AC3E}">
        <p14:creationId xmlns:p14="http://schemas.microsoft.com/office/powerpoint/2010/main" val="292606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14</a:t>
            </a:fld>
            <a:endParaRPr lang="tr-TR"/>
          </a:p>
        </p:txBody>
      </p:sp>
    </p:spTree>
    <p:extLst>
      <p:ext uri="{BB962C8B-B14F-4D97-AF65-F5344CB8AC3E}">
        <p14:creationId xmlns:p14="http://schemas.microsoft.com/office/powerpoint/2010/main" val="421174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15</a:t>
            </a:fld>
            <a:endParaRPr lang="tr-TR"/>
          </a:p>
        </p:txBody>
      </p:sp>
    </p:spTree>
    <p:extLst>
      <p:ext uri="{BB962C8B-B14F-4D97-AF65-F5344CB8AC3E}">
        <p14:creationId xmlns:p14="http://schemas.microsoft.com/office/powerpoint/2010/main" val="359748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16</a:t>
            </a:fld>
            <a:endParaRPr lang="tr-TR"/>
          </a:p>
        </p:txBody>
      </p:sp>
    </p:spTree>
    <p:extLst>
      <p:ext uri="{BB962C8B-B14F-4D97-AF65-F5344CB8AC3E}">
        <p14:creationId xmlns:p14="http://schemas.microsoft.com/office/powerpoint/2010/main" val="74905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17</a:t>
            </a:fld>
            <a:endParaRPr lang="tr-TR"/>
          </a:p>
        </p:txBody>
      </p:sp>
    </p:spTree>
    <p:extLst>
      <p:ext uri="{BB962C8B-B14F-4D97-AF65-F5344CB8AC3E}">
        <p14:creationId xmlns:p14="http://schemas.microsoft.com/office/powerpoint/2010/main" val="2455271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18</a:t>
            </a:fld>
            <a:endParaRPr lang="tr-TR"/>
          </a:p>
        </p:txBody>
      </p:sp>
    </p:spTree>
    <p:extLst>
      <p:ext uri="{BB962C8B-B14F-4D97-AF65-F5344CB8AC3E}">
        <p14:creationId xmlns:p14="http://schemas.microsoft.com/office/powerpoint/2010/main" val="379469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19</a:t>
            </a:fld>
            <a:endParaRPr lang="tr-TR"/>
          </a:p>
        </p:txBody>
      </p:sp>
    </p:spTree>
    <p:extLst>
      <p:ext uri="{BB962C8B-B14F-4D97-AF65-F5344CB8AC3E}">
        <p14:creationId xmlns:p14="http://schemas.microsoft.com/office/powerpoint/2010/main" val="3024104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23</a:t>
            </a:fld>
            <a:endParaRPr lang="tr-TR"/>
          </a:p>
        </p:txBody>
      </p:sp>
    </p:spTree>
    <p:extLst>
      <p:ext uri="{BB962C8B-B14F-4D97-AF65-F5344CB8AC3E}">
        <p14:creationId xmlns:p14="http://schemas.microsoft.com/office/powerpoint/2010/main" val="311800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3</a:t>
            </a:fld>
            <a:endParaRPr lang="tr-TR"/>
          </a:p>
        </p:txBody>
      </p:sp>
    </p:spTree>
    <p:extLst>
      <p:ext uri="{BB962C8B-B14F-4D97-AF65-F5344CB8AC3E}">
        <p14:creationId xmlns:p14="http://schemas.microsoft.com/office/powerpoint/2010/main" val="47220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27</a:t>
            </a:fld>
            <a:endParaRPr lang="tr-TR"/>
          </a:p>
        </p:txBody>
      </p:sp>
    </p:spTree>
    <p:extLst>
      <p:ext uri="{BB962C8B-B14F-4D97-AF65-F5344CB8AC3E}">
        <p14:creationId xmlns:p14="http://schemas.microsoft.com/office/powerpoint/2010/main" val="159880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4</a:t>
            </a:fld>
            <a:endParaRPr lang="tr-TR"/>
          </a:p>
        </p:txBody>
      </p:sp>
    </p:spTree>
    <p:extLst>
      <p:ext uri="{BB962C8B-B14F-4D97-AF65-F5344CB8AC3E}">
        <p14:creationId xmlns:p14="http://schemas.microsoft.com/office/powerpoint/2010/main" val="163177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5</a:t>
            </a:fld>
            <a:endParaRPr lang="tr-TR"/>
          </a:p>
        </p:txBody>
      </p:sp>
    </p:spTree>
    <p:extLst>
      <p:ext uri="{BB962C8B-B14F-4D97-AF65-F5344CB8AC3E}">
        <p14:creationId xmlns:p14="http://schemas.microsoft.com/office/powerpoint/2010/main" val="188808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6</a:t>
            </a:fld>
            <a:endParaRPr lang="tr-TR"/>
          </a:p>
        </p:txBody>
      </p:sp>
    </p:spTree>
    <p:extLst>
      <p:ext uri="{BB962C8B-B14F-4D97-AF65-F5344CB8AC3E}">
        <p14:creationId xmlns:p14="http://schemas.microsoft.com/office/powerpoint/2010/main" val="265542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7</a:t>
            </a:fld>
            <a:endParaRPr lang="tr-TR"/>
          </a:p>
        </p:txBody>
      </p:sp>
    </p:spTree>
    <p:extLst>
      <p:ext uri="{BB962C8B-B14F-4D97-AF65-F5344CB8AC3E}">
        <p14:creationId xmlns:p14="http://schemas.microsoft.com/office/powerpoint/2010/main" val="368417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8</a:t>
            </a:fld>
            <a:endParaRPr lang="tr-TR"/>
          </a:p>
        </p:txBody>
      </p:sp>
    </p:spTree>
    <p:extLst>
      <p:ext uri="{BB962C8B-B14F-4D97-AF65-F5344CB8AC3E}">
        <p14:creationId xmlns:p14="http://schemas.microsoft.com/office/powerpoint/2010/main" val="176204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9</a:t>
            </a:fld>
            <a:endParaRPr lang="tr-TR"/>
          </a:p>
        </p:txBody>
      </p:sp>
    </p:spTree>
    <p:extLst>
      <p:ext uri="{BB962C8B-B14F-4D97-AF65-F5344CB8AC3E}">
        <p14:creationId xmlns:p14="http://schemas.microsoft.com/office/powerpoint/2010/main" val="130789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777E53-4368-40D5-B568-F2DADAB6B3D9}" type="slidenum">
              <a:rPr lang="tr-TR" smtClean="0"/>
              <a:t>10</a:t>
            </a:fld>
            <a:endParaRPr lang="tr-TR"/>
          </a:p>
        </p:txBody>
      </p:sp>
    </p:spTree>
    <p:extLst>
      <p:ext uri="{BB962C8B-B14F-4D97-AF65-F5344CB8AC3E}">
        <p14:creationId xmlns:p14="http://schemas.microsoft.com/office/powerpoint/2010/main" val="1393375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5"/>
            <a:ext cx="4690792" cy="646331"/>
          </a:xfrm>
          <a:prstGeom prst="rect">
            <a:avLst/>
          </a:prstGeom>
          <a:noFill/>
        </p:spPr>
        <p:txBody>
          <a:bodyPr wrap="square" rtlCol="0">
            <a:spAutoFit/>
          </a:bodyPr>
          <a:lstStyle/>
          <a:p>
            <a:pPr algn="ctr"/>
            <a:r>
              <a:rPr lang="tr-TR" dirty="0">
                <a:solidFill>
                  <a:schemeClr val="bg1"/>
                </a:solidFill>
              </a:rPr>
              <a:t>T.C.SAĞLIK BAKANLIĞI</a:t>
            </a:r>
          </a:p>
          <a:p>
            <a:pPr algn="ctr"/>
            <a:r>
              <a:rPr lang="tr-TR" dirty="0">
                <a:solidFill>
                  <a:schemeClr val="bg1"/>
                </a:solidFill>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39"/>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899"/>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1855167"/>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2"/>
            <a:ext cx="1002512" cy="1004162"/>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308134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994105"/>
            <a:ext cx="1925638" cy="114300"/>
          </a:xfrm>
          <a:prstGeom prst="rect">
            <a:avLst/>
          </a:prstGeom>
          <a:solidFill>
            <a:srgbClr val="DC0C15"/>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a:solidFill>
                <a:schemeClr val="bg1"/>
              </a:solidFill>
            </a:endParaRPr>
          </a:p>
        </p:txBody>
      </p:sp>
      <p:sp>
        <p:nvSpPr>
          <p:cNvPr id="7" name="Metin kutusu 6"/>
          <p:cNvSpPr txBox="1">
            <a:spLocks noChangeArrowheads="1"/>
          </p:cNvSpPr>
          <p:nvPr userDrawn="1"/>
        </p:nvSpPr>
        <p:spPr bwMode="auto">
          <a:xfrm>
            <a:off x="2011363" y="99410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a:solidFill>
                <a:schemeClr val="bg1"/>
              </a:solidFill>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468" y="42041"/>
            <a:ext cx="914400" cy="914400"/>
          </a:xfrm>
          <a:prstGeom prst="rect">
            <a:avLst/>
          </a:prstGeom>
        </p:spPr>
      </p:pic>
      <p:sp>
        <p:nvSpPr>
          <p:cNvPr id="10" name="Slayt Numarası Yer Tutucusu 12"/>
          <p:cNvSpPr>
            <a:spLocks noGrp="1"/>
          </p:cNvSpPr>
          <p:nvPr>
            <p:ph type="sldNum" sz="quarter" idx="10"/>
          </p:nvPr>
        </p:nvSpPr>
        <p:spPr>
          <a:xfrm>
            <a:off x="11204575" y="6394450"/>
            <a:ext cx="825500" cy="365125"/>
          </a:xfrm>
        </p:spPr>
        <p:txBody>
          <a:bodyPr/>
          <a:lstStyle>
            <a:lvl1pPr>
              <a:defRPr sz="1600">
                <a:solidFill>
                  <a:srgbClr val="C00000"/>
                </a:solidFill>
              </a:defRPr>
            </a:lvl1pPr>
          </a:lstStyle>
          <a:p>
            <a:pPr>
              <a:defRPr/>
            </a:pPr>
            <a:fld id="{104204BE-466C-4FCD-980B-D321A1B2D829}" type="slidenum">
              <a:rPr lang="tr-TR"/>
              <a:pPr>
                <a:defRPr/>
              </a:pPr>
              <a:t>‹#›</a:t>
            </a:fld>
            <a:endParaRPr lang="tr-TR" dirty="0"/>
          </a:p>
        </p:txBody>
      </p:sp>
      <p:sp>
        <p:nvSpPr>
          <p:cNvPr id="11" name="İçerik Yer Tutucusu 2"/>
          <p:cNvSpPr>
            <a:spLocks noGrp="1"/>
          </p:cNvSpPr>
          <p:nvPr>
            <p:ph idx="1"/>
          </p:nvPr>
        </p:nvSpPr>
        <p:spPr>
          <a:xfrm>
            <a:off x="165035" y="1334814"/>
            <a:ext cx="11865197" cy="5021536"/>
          </a:xfrm>
        </p:spPr>
        <p:txBody>
          <a:bodyPr>
            <a:normAutofit/>
          </a:bodyPr>
          <a:lstStyle>
            <a:lvl1pPr>
              <a:defRPr sz="3200"/>
            </a:lvl1pPr>
            <a:lvl2pPr>
              <a:defRPr sz="2800"/>
            </a:lvl2pPr>
            <a:lvl3pPr>
              <a:defRPr sz="2400"/>
            </a:lvl3pPr>
            <a:lvl4pPr>
              <a:defRPr sz="2000"/>
            </a:lvl4pPr>
            <a:lvl5pPr>
              <a:defRPr sz="20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a:xfrm>
            <a:off x="1043867" y="128361"/>
            <a:ext cx="10986207" cy="728889"/>
          </a:xfrm>
        </p:spPr>
        <p:txBody>
          <a:bodyPr>
            <a:normAutofit/>
          </a:bodyPr>
          <a:lstStyle>
            <a:lvl1pPr>
              <a:defRPr sz="3200">
                <a:solidFill>
                  <a:srgbClr val="DC0C15"/>
                </a:solidFill>
              </a:defRPr>
            </a:lvl1pPr>
          </a:lstStyle>
          <a:p>
            <a:r>
              <a:rPr lang="tr-TR"/>
              <a:t>Asıl başlık stili için tıklatın</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F41AAC5-9689-1844-94F8-374E25585964}"/>
              </a:ext>
            </a:extLst>
          </p:cNvPr>
          <p:cNvSpPr>
            <a:spLocks noGrp="1"/>
          </p:cNvSpPr>
          <p:nvPr>
            <p:ph type="title"/>
          </p:nvPr>
        </p:nvSpPr>
        <p:spPr/>
        <p:txBody>
          <a:bodyPr/>
          <a:lstStyle/>
          <a:p>
            <a:r>
              <a:rPr lang="tr-TR"/>
              <a:t>Asıl başlık stilini düzenlemek için tıklayın</a:t>
            </a:r>
          </a:p>
        </p:txBody>
      </p:sp>
      <p:sp>
        <p:nvSpPr>
          <p:cNvPr id="3" name="Slayt Numarası Yer Tutucusu 2">
            <a:extLst>
              <a:ext uri="{FF2B5EF4-FFF2-40B4-BE49-F238E27FC236}">
                <a16:creationId xmlns="" xmlns:a16="http://schemas.microsoft.com/office/drawing/2014/main" id="{040926A1-2049-B94E-AB2D-A5A3F5949F62}"/>
              </a:ext>
            </a:extLst>
          </p:cNvPr>
          <p:cNvSpPr>
            <a:spLocks noGrp="1"/>
          </p:cNvSpPr>
          <p:nvPr>
            <p:ph type="sldNum" sz="quarter" idx="10"/>
          </p:nvPr>
        </p:nvSpPr>
        <p:spPr/>
        <p:txBody>
          <a:bodyPr/>
          <a:lstStyle/>
          <a:p>
            <a:fld id="{355FEEFD-3B84-5E40-B880-6D259D79DEE1}" type="slidenum">
              <a:rPr lang="tr-TR" smtClean="0"/>
              <a:pPr/>
              <a:t>‹#›</a:t>
            </a:fld>
            <a:endParaRPr lang="tr-TR" dirty="0"/>
          </a:p>
        </p:txBody>
      </p:sp>
    </p:spTree>
    <p:extLst>
      <p:ext uri="{BB962C8B-B14F-4D97-AF65-F5344CB8AC3E}">
        <p14:creationId xmlns:p14="http://schemas.microsoft.com/office/powerpoint/2010/main" val="195412311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142EA3-4281-4D36-A0A4-1D47DE556F8E}" type="datetimeFigureOut">
              <a:rPr lang="tr-TR" smtClean="0"/>
              <a:t>31.03.2021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41023DB-B10D-4432-ADF1-E5A75562FF5B}" type="slidenum">
              <a:rPr lang="tr-TR" smtClean="0"/>
              <a:t>‹#›</a:t>
            </a:fld>
            <a:endParaRPr lang="tr-TR"/>
          </a:p>
        </p:txBody>
      </p:sp>
    </p:spTree>
    <p:extLst>
      <p:ext uri="{BB962C8B-B14F-4D97-AF65-F5344CB8AC3E}">
        <p14:creationId xmlns:p14="http://schemas.microsoft.com/office/powerpoint/2010/main" val="222679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56EDF3C1-8E23-4A12-B85D-7F7F384C8C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240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DF3C1-8E23-4A12-B85D-7F7F384C8C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6" r:id="rId5"/>
    <p:sldLayoutId id="2147483667" r:id="rId6"/>
    <p:sldLayoutId id="214748366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asan/1-Hedefler%20ve%20diren&#231;ler%20(2.18).m2ts" TargetMode="External"/><Relationship Id="rId1" Type="http://schemas.openxmlformats.org/officeDocument/2006/relationships/slideLayout" Target="../slideLayouts/slideLayout4.xml"/><Relationship Id="rId5" Type="http://schemas.openxmlformats.org/officeDocument/2006/relationships/hyperlink" Target="Hasan/3-&#304;&#351;%20Plan&#305;%20ve%20S&#252;re&#231;ler%20(2.05).m2ts" TargetMode="External"/><Relationship Id="rId4" Type="http://schemas.openxmlformats.org/officeDocument/2006/relationships/hyperlink" Target="Hasan/2-ekip%20ve%20beyin%20f&#305;rt&#305;nas&#305;%20(2.14).m2t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mersin.ickontrol@saglik.gov.tr"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 xmlns:a16="http://schemas.microsoft.com/office/drawing/2014/main" id="{60A8A587-E2FE-CC4C-A2E1-789A183BF66B}"/>
              </a:ext>
            </a:extLst>
          </p:cNvPr>
          <p:cNvPicPr>
            <a:picLocks noChangeAspect="1"/>
          </p:cNvPicPr>
          <p:nvPr/>
        </p:nvPicPr>
        <p:blipFill>
          <a:blip r:embed="rId2"/>
          <a:stretch>
            <a:fillRect/>
          </a:stretch>
        </p:blipFill>
        <p:spPr>
          <a:xfrm>
            <a:off x="0" y="8389"/>
            <a:ext cx="12192000" cy="6858000"/>
          </a:xfrm>
          <a:prstGeom prst="rect">
            <a:avLst/>
          </a:prstGeom>
        </p:spPr>
      </p:pic>
      <p:sp>
        <p:nvSpPr>
          <p:cNvPr id="4" name="Alt Başlık 2">
            <a:extLst>
              <a:ext uri="{FF2B5EF4-FFF2-40B4-BE49-F238E27FC236}">
                <a16:creationId xmlns="" xmlns:a16="http://schemas.microsoft.com/office/drawing/2014/main" id="{4B47418F-2317-974E-9869-E21C8FECB8DB}"/>
              </a:ext>
            </a:extLst>
          </p:cNvPr>
          <p:cNvSpPr txBox="1">
            <a:spLocks/>
          </p:cNvSpPr>
          <p:nvPr/>
        </p:nvSpPr>
        <p:spPr>
          <a:xfrm>
            <a:off x="4689362" y="3566216"/>
            <a:ext cx="6963664" cy="2694541"/>
          </a:xfrm>
          <a:prstGeom prst="rect">
            <a:avLst/>
          </a:prstGeom>
          <a:effectLst>
            <a:outerShdw blurRad="50800" dist="38100" dir="2700000" algn="tl" rotWithShape="0">
              <a:prstClr val="black">
                <a:alpha val="64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None/>
            </a:pPr>
            <a:endParaRPr lang="tr-TR" altLang="tr-TR" b="1" dirty="0">
              <a:solidFill>
                <a:schemeClr val="bg1"/>
              </a:solidFill>
            </a:endParaRPr>
          </a:p>
          <a:p>
            <a:pPr algn="ctr">
              <a:lnSpc>
                <a:spcPct val="100000"/>
              </a:lnSpc>
              <a:buNone/>
            </a:pPr>
            <a:r>
              <a:rPr lang="tr-TR" altLang="tr-TR" b="1" dirty="0" smtClean="0">
                <a:solidFill>
                  <a:schemeClr val="bg1"/>
                </a:solidFill>
              </a:rPr>
              <a:t>İç </a:t>
            </a:r>
            <a:r>
              <a:rPr lang="tr-TR" altLang="tr-TR" b="1" dirty="0" smtClean="0">
                <a:solidFill>
                  <a:schemeClr val="bg1"/>
                </a:solidFill>
              </a:rPr>
              <a:t>Kontrol Yönetim </a:t>
            </a:r>
            <a:r>
              <a:rPr lang="tr-TR" altLang="tr-TR" b="1" dirty="0" smtClean="0">
                <a:solidFill>
                  <a:schemeClr val="bg1"/>
                </a:solidFill>
              </a:rPr>
              <a:t>Sistemi</a:t>
            </a:r>
            <a:r>
              <a:rPr lang="tr-TR" altLang="tr-TR" b="1" dirty="0">
                <a:solidFill>
                  <a:schemeClr val="bg1"/>
                </a:solidFill>
              </a:rPr>
              <a:t/>
            </a:r>
            <a:br>
              <a:rPr lang="tr-TR" altLang="tr-TR" b="1" dirty="0">
                <a:solidFill>
                  <a:schemeClr val="bg1"/>
                </a:solidFill>
              </a:rPr>
            </a:br>
            <a:endParaRPr lang="tr-TR" altLang="tr-TR" b="1" dirty="0">
              <a:solidFill>
                <a:schemeClr val="bg1"/>
              </a:solidFill>
            </a:endParaRPr>
          </a:p>
        </p:txBody>
      </p:sp>
      <p:sp>
        <p:nvSpPr>
          <p:cNvPr id="6" name="Metin kutusu 5"/>
          <p:cNvSpPr txBox="1"/>
          <p:nvPr/>
        </p:nvSpPr>
        <p:spPr>
          <a:xfrm>
            <a:off x="5719999" y="1961570"/>
            <a:ext cx="4690792" cy="1477328"/>
          </a:xfrm>
          <a:prstGeom prst="rect">
            <a:avLst/>
          </a:prstGeom>
          <a:noFill/>
        </p:spPr>
        <p:txBody>
          <a:bodyPr wrap="square" rtlCol="0">
            <a:spAutoFit/>
          </a:bodyPr>
          <a:lstStyle/>
          <a:p>
            <a:pPr algn="ctr"/>
            <a:r>
              <a:rPr lang="tr-TR" dirty="0">
                <a:solidFill>
                  <a:schemeClr val="bg1"/>
                </a:solidFill>
              </a:rPr>
              <a:t>T.C.</a:t>
            </a:r>
          </a:p>
          <a:p>
            <a:pPr algn="ctr"/>
            <a:r>
              <a:rPr lang="tr-TR" dirty="0">
                <a:solidFill>
                  <a:schemeClr val="bg1"/>
                </a:solidFill>
              </a:rPr>
              <a:t>SAĞLIK BAKANLIĞI</a:t>
            </a:r>
          </a:p>
          <a:p>
            <a:pPr algn="ctr"/>
            <a:r>
              <a:rPr lang="tr-TR" dirty="0" smtClean="0">
                <a:solidFill>
                  <a:schemeClr val="bg1"/>
                </a:solidFill>
              </a:rPr>
              <a:t>MERSİN </a:t>
            </a:r>
            <a:r>
              <a:rPr lang="tr-TR" dirty="0">
                <a:solidFill>
                  <a:schemeClr val="bg1"/>
                </a:solidFill>
              </a:rPr>
              <a:t>İL SAĞLIK MÜDÜRLÜĞÜ</a:t>
            </a:r>
          </a:p>
          <a:p>
            <a:pPr algn="ctr"/>
            <a:endParaRPr lang="tr-TR" dirty="0">
              <a:solidFill>
                <a:schemeClr val="bg1"/>
              </a:solidFill>
            </a:endParaRPr>
          </a:p>
          <a:p>
            <a:pPr algn="ctr"/>
            <a:endParaRPr lang="tr-TR" dirty="0">
              <a:solidFill>
                <a:schemeClr val="bg1"/>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534" y="407294"/>
            <a:ext cx="1551722" cy="1554276"/>
          </a:xfrm>
          <a:prstGeom prst="rect">
            <a:avLst/>
          </a:prstGeom>
        </p:spPr>
      </p:pic>
    </p:spTree>
    <p:extLst>
      <p:ext uri="{BB962C8B-B14F-4D97-AF65-F5344CB8AC3E}">
        <p14:creationId xmlns:p14="http://schemas.microsoft.com/office/powerpoint/2010/main" val="214923384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b="1" dirty="0">
                <a:solidFill>
                  <a:srgbClr val="C00000"/>
                </a:solidFill>
                <a:latin typeface="Times New Roman" panose="02020603050405020304" pitchFamily="18" charset="0"/>
                <a:cs typeface="Times New Roman" panose="02020603050405020304" pitchFamily="18" charset="0"/>
              </a:rPr>
              <a:t>İÇ KONTROL SİSTEMİ MEVZUATI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cxnSp>
        <p:nvCxnSpPr>
          <p:cNvPr id="42" name="Dirsek Bağlayıcısı 38">
            <a:extLst>
              <a:ext uri="{FF2B5EF4-FFF2-40B4-BE49-F238E27FC236}">
                <a16:creationId xmlns="" xmlns:a16="http://schemas.microsoft.com/office/drawing/2014/main" id="{4667BDBB-9D23-418A-8FC4-E6898AF7F582}"/>
              </a:ext>
            </a:extLst>
          </p:cNvPr>
          <p:cNvCxnSpPr/>
          <p:nvPr/>
        </p:nvCxnSpPr>
        <p:spPr>
          <a:xfrm>
            <a:off x="9350519" y="5632255"/>
            <a:ext cx="859956" cy="368352"/>
          </a:xfrm>
          <a:prstGeom prst="bentConnector3">
            <a:avLst>
              <a:gd name="adj1" fmla="val 46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Dirsek Bağlayıcısı 36">
            <a:extLst>
              <a:ext uri="{FF2B5EF4-FFF2-40B4-BE49-F238E27FC236}">
                <a16:creationId xmlns="" xmlns:a16="http://schemas.microsoft.com/office/drawing/2014/main" id="{34304092-66D3-4069-BB8F-3A714BD031F3}"/>
              </a:ext>
            </a:extLst>
          </p:cNvPr>
          <p:cNvCxnSpPr/>
          <p:nvPr/>
        </p:nvCxnSpPr>
        <p:spPr>
          <a:xfrm>
            <a:off x="5933984" y="4700014"/>
            <a:ext cx="916327" cy="360521"/>
          </a:xfrm>
          <a:prstGeom prst="bentConnector3">
            <a:avLst>
              <a:gd name="adj1" fmla="val 2143"/>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Dirsek Bağlayıcısı 33">
            <a:extLst>
              <a:ext uri="{FF2B5EF4-FFF2-40B4-BE49-F238E27FC236}">
                <a16:creationId xmlns="" xmlns:a16="http://schemas.microsoft.com/office/drawing/2014/main" id="{E6EBEF10-7CF7-4295-A73E-C8CA75AB349B}"/>
              </a:ext>
            </a:extLst>
          </p:cNvPr>
          <p:cNvCxnSpPr/>
          <p:nvPr/>
        </p:nvCxnSpPr>
        <p:spPr>
          <a:xfrm rot="16200000" flipH="1">
            <a:off x="2696868" y="3444423"/>
            <a:ext cx="421373" cy="1106176"/>
          </a:xfrm>
          <a:prstGeom prst="bentConnector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up 44">
            <a:extLst>
              <a:ext uri="{FF2B5EF4-FFF2-40B4-BE49-F238E27FC236}">
                <a16:creationId xmlns="" xmlns:a16="http://schemas.microsoft.com/office/drawing/2014/main" id="{59EA1015-6D53-4326-9B64-14D205751D65}"/>
              </a:ext>
            </a:extLst>
          </p:cNvPr>
          <p:cNvGrpSpPr/>
          <p:nvPr/>
        </p:nvGrpSpPr>
        <p:grpSpPr>
          <a:xfrm>
            <a:off x="1863433" y="2042024"/>
            <a:ext cx="1432043" cy="1806772"/>
            <a:chOff x="1380066" y="1961352"/>
            <a:chExt cx="2016000" cy="2047629"/>
          </a:xfrm>
        </p:grpSpPr>
        <p:sp>
          <p:nvSpPr>
            <p:cNvPr id="46" name="Dikdörtgen 45">
              <a:extLst>
                <a:ext uri="{FF2B5EF4-FFF2-40B4-BE49-F238E27FC236}">
                  <a16:creationId xmlns="" xmlns:a16="http://schemas.microsoft.com/office/drawing/2014/main" id="{D4FBA1E6-A1A1-4A98-A323-A12DB17A7D2E}"/>
                </a:ext>
              </a:extLst>
            </p:cNvPr>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solidFill>
                  <a:schemeClr val="tx1"/>
                </a:solidFill>
              </a:endParaRPr>
            </a:p>
          </p:txBody>
        </p:sp>
        <p:sp>
          <p:nvSpPr>
            <p:cNvPr id="47" name="Yamuk 46">
              <a:extLst>
                <a:ext uri="{FF2B5EF4-FFF2-40B4-BE49-F238E27FC236}">
                  <a16:creationId xmlns="" xmlns:a16="http://schemas.microsoft.com/office/drawing/2014/main" id="{529CA39B-9EF8-4FF3-BB2A-AA7DADB20891}"/>
                </a:ext>
              </a:extLst>
            </p:cNvPr>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solidFill>
                  <a:schemeClr val="tx1"/>
                </a:solidFill>
              </a:endParaRPr>
            </a:p>
          </p:txBody>
        </p:sp>
        <p:sp>
          <p:nvSpPr>
            <p:cNvPr id="48" name="Dikdörtgen 47">
              <a:extLst>
                <a:ext uri="{FF2B5EF4-FFF2-40B4-BE49-F238E27FC236}">
                  <a16:creationId xmlns="" xmlns:a16="http://schemas.microsoft.com/office/drawing/2014/main" id="{97D91488-263F-47A3-88A1-5315D8B0B958}"/>
                </a:ext>
              </a:extLst>
            </p:cNvPr>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solidFill>
                  <a:schemeClr val="tx1"/>
                </a:solidFill>
              </a:endParaRPr>
            </a:p>
          </p:txBody>
        </p:sp>
      </p:grpSp>
      <p:sp>
        <p:nvSpPr>
          <p:cNvPr id="49" name="Metin kutusu 48">
            <a:extLst>
              <a:ext uri="{FF2B5EF4-FFF2-40B4-BE49-F238E27FC236}">
                <a16:creationId xmlns="" xmlns:a16="http://schemas.microsoft.com/office/drawing/2014/main" id="{AB3BD1F0-2AFE-4EE7-B93B-A5054BD09B28}"/>
              </a:ext>
            </a:extLst>
          </p:cNvPr>
          <p:cNvSpPr txBox="1"/>
          <p:nvPr/>
        </p:nvSpPr>
        <p:spPr>
          <a:xfrm>
            <a:off x="1967419" y="2152520"/>
            <a:ext cx="1266223" cy="1307409"/>
          </a:xfrm>
          <a:prstGeom prst="rect">
            <a:avLst/>
          </a:prstGeom>
          <a:noFill/>
        </p:spPr>
        <p:txBody>
          <a:bodyPr wrap="square" rtlCol="0">
            <a:spAutoFit/>
          </a:bodyPr>
          <a:lstStyle/>
          <a:p>
            <a:pPr algn="ctr"/>
            <a:r>
              <a:rPr lang="tr-TR" sz="1579" dirty="0">
                <a:solidFill>
                  <a:schemeClr val="bg1"/>
                </a:solidFill>
              </a:rPr>
              <a:t>5018 sayılı Kamu Mali Yönetim ve Kontrol Kanunu</a:t>
            </a:r>
          </a:p>
        </p:txBody>
      </p:sp>
      <p:grpSp>
        <p:nvGrpSpPr>
          <p:cNvPr id="50" name="Grup 49">
            <a:extLst>
              <a:ext uri="{FF2B5EF4-FFF2-40B4-BE49-F238E27FC236}">
                <a16:creationId xmlns="" xmlns:a16="http://schemas.microsoft.com/office/drawing/2014/main" id="{D1E7F30D-336E-4DFF-A112-1307B3B19197}"/>
              </a:ext>
            </a:extLst>
          </p:cNvPr>
          <p:cNvGrpSpPr/>
          <p:nvPr/>
        </p:nvGrpSpPr>
        <p:grpSpPr>
          <a:xfrm>
            <a:off x="3522748" y="2513093"/>
            <a:ext cx="1482449" cy="1806772"/>
            <a:chOff x="1380066" y="1961352"/>
            <a:chExt cx="2016000" cy="2047629"/>
          </a:xfrm>
        </p:grpSpPr>
        <p:sp>
          <p:nvSpPr>
            <p:cNvPr id="51" name="Dikdörtgen 50">
              <a:extLst>
                <a:ext uri="{FF2B5EF4-FFF2-40B4-BE49-F238E27FC236}">
                  <a16:creationId xmlns="" xmlns:a16="http://schemas.microsoft.com/office/drawing/2014/main" id="{AB8F3D72-D86C-4AD2-82CC-CA7FDB181E37}"/>
                </a:ext>
              </a:extLst>
            </p:cNvPr>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52" name="Yamuk 51">
              <a:extLst>
                <a:ext uri="{FF2B5EF4-FFF2-40B4-BE49-F238E27FC236}">
                  <a16:creationId xmlns="" xmlns:a16="http://schemas.microsoft.com/office/drawing/2014/main" id="{FB13BC2A-85DE-4A76-AF20-8D0C4CBC09A0}"/>
                </a:ext>
              </a:extLst>
            </p:cNvPr>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53" name="Dikdörtgen 52">
              <a:extLst>
                <a:ext uri="{FF2B5EF4-FFF2-40B4-BE49-F238E27FC236}">
                  <a16:creationId xmlns="" xmlns:a16="http://schemas.microsoft.com/office/drawing/2014/main" id="{551B6CED-4FB0-4D37-95AF-2F0D146E2D72}"/>
                </a:ext>
              </a:extLst>
            </p:cNvPr>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grpSp>
      <p:grpSp>
        <p:nvGrpSpPr>
          <p:cNvPr id="54" name="Grup 53">
            <a:extLst>
              <a:ext uri="{FF2B5EF4-FFF2-40B4-BE49-F238E27FC236}">
                <a16:creationId xmlns="" xmlns:a16="http://schemas.microsoft.com/office/drawing/2014/main" id="{023F5F5C-1911-4F92-A5F6-42831B9F7D20}"/>
              </a:ext>
            </a:extLst>
          </p:cNvPr>
          <p:cNvGrpSpPr/>
          <p:nvPr/>
        </p:nvGrpSpPr>
        <p:grpSpPr>
          <a:xfrm>
            <a:off x="5244707" y="2963693"/>
            <a:ext cx="1380851" cy="1806772"/>
            <a:chOff x="1380066" y="1961352"/>
            <a:chExt cx="2016000" cy="2047629"/>
          </a:xfrm>
        </p:grpSpPr>
        <p:sp>
          <p:nvSpPr>
            <p:cNvPr id="55" name="Dikdörtgen 54">
              <a:extLst>
                <a:ext uri="{FF2B5EF4-FFF2-40B4-BE49-F238E27FC236}">
                  <a16:creationId xmlns="" xmlns:a16="http://schemas.microsoft.com/office/drawing/2014/main" id="{9F52AE56-BF29-4B79-BB97-C3334EB78702}"/>
                </a:ext>
              </a:extLst>
            </p:cNvPr>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56" name="Yamuk 55">
              <a:extLst>
                <a:ext uri="{FF2B5EF4-FFF2-40B4-BE49-F238E27FC236}">
                  <a16:creationId xmlns="" xmlns:a16="http://schemas.microsoft.com/office/drawing/2014/main" id="{9E94627F-52E9-4F56-8838-EDA61C089B25}"/>
                </a:ext>
              </a:extLst>
            </p:cNvPr>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57" name="Dikdörtgen 56">
              <a:extLst>
                <a:ext uri="{FF2B5EF4-FFF2-40B4-BE49-F238E27FC236}">
                  <a16:creationId xmlns="" xmlns:a16="http://schemas.microsoft.com/office/drawing/2014/main" id="{FE25BFDE-1E87-41A1-96B3-4B0806C14057}"/>
                </a:ext>
              </a:extLst>
            </p:cNvPr>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grpSp>
      <p:grpSp>
        <p:nvGrpSpPr>
          <p:cNvPr id="58" name="Grup 57">
            <a:extLst>
              <a:ext uri="{FF2B5EF4-FFF2-40B4-BE49-F238E27FC236}">
                <a16:creationId xmlns="" xmlns:a16="http://schemas.microsoft.com/office/drawing/2014/main" id="{88F8C282-F16B-4BCC-91FB-E217304E3F76}"/>
              </a:ext>
            </a:extLst>
          </p:cNvPr>
          <p:cNvGrpSpPr/>
          <p:nvPr/>
        </p:nvGrpSpPr>
        <p:grpSpPr>
          <a:xfrm>
            <a:off x="6878971" y="3373736"/>
            <a:ext cx="1490667" cy="1806772"/>
            <a:chOff x="1380066" y="1961352"/>
            <a:chExt cx="2016000" cy="2047629"/>
          </a:xfrm>
        </p:grpSpPr>
        <p:sp>
          <p:nvSpPr>
            <p:cNvPr id="59" name="Dikdörtgen 58">
              <a:extLst>
                <a:ext uri="{FF2B5EF4-FFF2-40B4-BE49-F238E27FC236}">
                  <a16:creationId xmlns="" xmlns:a16="http://schemas.microsoft.com/office/drawing/2014/main" id="{42C85E43-36A9-4F4E-93FB-9F5864C7C9F8}"/>
                </a:ext>
              </a:extLst>
            </p:cNvPr>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60" name="Yamuk 59">
              <a:extLst>
                <a:ext uri="{FF2B5EF4-FFF2-40B4-BE49-F238E27FC236}">
                  <a16:creationId xmlns="" xmlns:a16="http://schemas.microsoft.com/office/drawing/2014/main" id="{F32D65AA-ACF9-410D-9CCA-25A14745E347}"/>
                </a:ext>
              </a:extLst>
            </p:cNvPr>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61" name="Dikdörtgen 60">
              <a:extLst>
                <a:ext uri="{FF2B5EF4-FFF2-40B4-BE49-F238E27FC236}">
                  <a16:creationId xmlns="" xmlns:a16="http://schemas.microsoft.com/office/drawing/2014/main" id="{DC356CF1-889D-4DD0-A648-B96BC505BAAE}"/>
                </a:ext>
              </a:extLst>
            </p:cNvPr>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grpSp>
      <p:grpSp>
        <p:nvGrpSpPr>
          <p:cNvPr id="62" name="Grup 61">
            <a:extLst>
              <a:ext uri="{FF2B5EF4-FFF2-40B4-BE49-F238E27FC236}">
                <a16:creationId xmlns="" xmlns:a16="http://schemas.microsoft.com/office/drawing/2014/main" id="{1CDBB342-3099-41A1-B45F-11DEAD9CDA29}"/>
              </a:ext>
            </a:extLst>
          </p:cNvPr>
          <p:cNvGrpSpPr/>
          <p:nvPr/>
        </p:nvGrpSpPr>
        <p:grpSpPr>
          <a:xfrm>
            <a:off x="8587556" y="3840849"/>
            <a:ext cx="1402963" cy="1806772"/>
            <a:chOff x="1380066" y="1961352"/>
            <a:chExt cx="2016000" cy="2047629"/>
          </a:xfrm>
        </p:grpSpPr>
        <p:sp>
          <p:nvSpPr>
            <p:cNvPr id="63" name="Dikdörtgen 62">
              <a:extLst>
                <a:ext uri="{FF2B5EF4-FFF2-40B4-BE49-F238E27FC236}">
                  <a16:creationId xmlns="" xmlns:a16="http://schemas.microsoft.com/office/drawing/2014/main" id="{1CBA088C-975E-4953-802A-3AE5C2B6B222}"/>
                </a:ext>
              </a:extLst>
            </p:cNvPr>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64" name="Yamuk 63">
              <a:extLst>
                <a:ext uri="{FF2B5EF4-FFF2-40B4-BE49-F238E27FC236}">
                  <a16:creationId xmlns="" xmlns:a16="http://schemas.microsoft.com/office/drawing/2014/main" id="{8159F11D-B21C-400E-91AE-0E9AABC9B88A}"/>
                </a:ext>
              </a:extLst>
            </p:cNvPr>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65" name="Dikdörtgen 64">
              <a:extLst>
                <a:ext uri="{FF2B5EF4-FFF2-40B4-BE49-F238E27FC236}">
                  <a16:creationId xmlns="" xmlns:a16="http://schemas.microsoft.com/office/drawing/2014/main" id="{4DC54E4E-E568-4A15-921C-8015873C108F}"/>
                </a:ext>
              </a:extLst>
            </p:cNvPr>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grpSp>
      <p:sp>
        <p:nvSpPr>
          <p:cNvPr id="66" name="Metin kutusu 65">
            <a:extLst>
              <a:ext uri="{FF2B5EF4-FFF2-40B4-BE49-F238E27FC236}">
                <a16:creationId xmlns="" xmlns:a16="http://schemas.microsoft.com/office/drawing/2014/main" id="{B8BA7B08-41D3-4B22-B011-B4A01F77D25A}"/>
              </a:ext>
            </a:extLst>
          </p:cNvPr>
          <p:cNvSpPr txBox="1"/>
          <p:nvPr/>
        </p:nvSpPr>
        <p:spPr>
          <a:xfrm>
            <a:off x="3723769" y="2593540"/>
            <a:ext cx="1155846" cy="1307409"/>
          </a:xfrm>
          <a:prstGeom prst="rect">
            <a:avLst/>
          </a:prstGeom>
          <a:noFill/>
        </p:spPr>
        <p:txBody>
          <a:bodyPr wrap="square" rtlCol="0">
            <a:spAutoFit/>
          </a:bodyPr>
          <a:lstStyle/>
          <a:p>
            <a:pPr algn="ctr"/>
            <a:r>
              <a:rPr lang="tr-TR" sz="1579" dirty="0">
                <a:solidFill>
                  <a:schemeClr val="bg1"/>
                </a:solidFill>
              </a:rPr>
              <a:t>İç Kontrol ve Ön Mali Kontrole İlişkin Usul ve Esaslar</a:t>
            </a:r>
          </a:p>
        </p:txBody>
      </p:sp>
      <p:sp>
        <p:nvSpPr>
          <p:cNvPr id="67" name="Metin kutusu 66">
            <a:extLst>
              <a:ext uri="{FF2B5EF4-FFF2-40B4-BE49-F238E27FC236}">
                <a16:creationId xmlns="" xmlns:a16="http://schemas.microsoft.com/office/drawing/2014/main" id="{03BEE6B8-B1DD-40BD-80D6-C20B7F341B98}"/>
              </a:ext>
            </a:extLst>
          </p:cNvPr>
          <p:cNvSpPr txBox="1"/>
          <p:nvPr/>
        </p:nvSpPr>
        <p:spPr>
          <a:xfrm>
            <a:off x="5288177" y="3143293"/>
            <a:ext cx="1286429" cy="1064394"/>
          </a:xfrm>
          <a:prstGeom prst="rect">
            <a:avLst/>
          </a:prstGeom>
          <a:noFill/>
        </p:spPr>
        <p:txBody>
          <a:bodyPr wrap="square" rtlCol="0">
            <a:spAutoFit/>
          </a:bodyPr>
          <a:lstStyle/>
          <a:p>
            <a:pPr algn="ctr"/>
            <a:r>
              <a:rPr lang="tr-TR" sz="1579" dirty="0">
                <a:solidFill>
                  <a:schemeClr val="bg1"/>
                </a:solidFill>
              </a:rPr>
              <a:t>Kamu İç Kontrol Standartları Tebliğ</a:t>
            </a:r>
          </a:p>
        </p:txBody>
      </p:sp>
      <p:sp>
        <p:nvSpPr>
          <p:cNvPr id="68" name="Metin kutusu 67">
            <a:extLst>
              <a:ext uri="{FF2B5EF4-FFF2-40B4-BE49-F238E27FC236}">
                <a16:creationId xmlns="" xmlns:a16="http://schemas.microsoft.com/office/drawing/2014/main" id="{B3065974-CA94-4EC2-92CE-01ACD49C513E}"/>
              </a:ext>
            </a:extLst>
          </p:cNvPr>
          <p:cNvSpPr txBox="1"/>
          <p:nvPr/>
        </p:nvSpPr>
        <p:spPr>
          <a:xfrm>
            <a:off x="6942184" y="3485101"/>
            <a:ext cx="1322787" cy="1307409"/>
          </a:xfrm>
          <a:prstGeom prst="rect">
            <a:avLst/>
          </a:prstGeom>
          <a:noFill/>
        </p:spPr>
        <p:txBody>
          <a:bodyPr wrap="square" rtlCol="0">
            <a:spAutoFit/>
          </a:bodyPr>
          <a:lstStyle/>
          <a:p>
            <a:pPr algn="ctr"/>
            <a:r>
              <a:rPr lang="tr-TR" sz="1579" dirty="0">
                <a:solidFill>
                  <a:schemeClr val="bg1"/>
                </a:solidFill>
                <a:latin typeface="Times New Roman" panose="02020603050405020304" pitchFamily="18" charset="0"/>
                <a:cs typeface="Times New Roman" panose="02020603050405020304" pitchFamily="18" charset="0"/>
              </a:rPr>
              <a:t>Kamu İç Kontrol Standartlarına Uyum Eylem Planı Rehberi</a:t>
            </a:r>
          </a:p>
        </p:txBody>
      </p:sp>
      <p:sp>
        <p:nvSpPr>
          <p:cNvPr id="69" name="Metin kutusu 68">
            <a:extLst>
              <a:ext uri="{FF2B5EF4-FFF2-40B4-BE49-F238E27FC236}">
                <a16:creationId xmlns="" xmlns:a16="http://schemas.microsoft.com/office/drawing/2014/main" id="{BDA412B2-F802-4EFE-8F3A-F8099AAEC46F}"/>
              </a:ext>
            </a:extLst>
          </p:cNvPr>
          <p:cNvSpPr txBox="1"/>
          <p:nvPr/>
        </p:nvSpPr>
        <p:spPr>
          <a:xfrm>
            <a:off x="10298480" y="4245914"/>
            <a:ext cx="1296666" cy="1387688"/>
          </a:xfrm>
          <a:prstGeom prst="rect">
            <a:avLst/>
          </a:prstGeom>
          <a:noFill/>
        </p:spPr>
        <p:txBody>
          <a:bodyPr wrap="square" rtlCol="0">
            <a:spAutoFit/>
          </a:bodyPr>
          <a:lstStyle/>
          <a:p>
            <a:pPr algn="ctr"/>
            <a:r>
              <a:rPr lang="tr-TR" sz="1403" dirty="0">
                <a:solidFill>
                  <a:schemeClr val="bg1"/>
                </a:solidFill>
              </a:rPr>
              <a:t>Maliye Bakanlığı Kamu İç Kontrol Standartlarına Uyum Genelgesi</a:t>
            </a:r>
          </a:p>
        </p:txBody>
      </p:sp>
      <p:sp>
        <p:nvSpPr>
          <p:cNvPr id="70" name="Metin kutusu 69">
            <a:extLst>
              <a:ext uri="{FF2B5EF4-FFF2-40B4-BE49-F238E27FC236}">
                <a16:creationId xmlns="" xmlns:a16="http://schemas.microsoft.com/office/drawing/2014/main" id="{D11500C9-5FDE-4638-8CEC-A81BA28093C4}"/>
              </a:ext>
            </a:extLst>
          </p:cNvPr>
          <p:cNvSpPr txBox="1"/>
          <p:nvPr/>
        </p:nvSpPr>
        <p:spPr>
          <a:xfrm>
            <a:off x="10254236" y="5630196"/>
            <a:ext cx="1364912" cy="335348"/>
          </a:xfrm>
          <a:prstGeom prst="rect">
            <a:avLst/>
          </a:prstGeom>
          <a:noFill/>
        </p:spPr>
        <p:txBody>
          <a:bodyPr wrap="square" rtlCol="0">
            <a:spAutoFit/>
          </a:bodyPr>
          <a:lstStyle/>
          <a:p>
            <a:r>
              <a:rPr lang="tr-TR" sz="1579" dirty="0">
                <a:solidFill>
                  <a:schemeClr val="bg1"/>
                </a:solidFill>
              </a:rPr>
              <a:t>  02.12.2013</a:t>
            </a:r>
          </a:p>
        </p:txBody>
      </p:sp>
      <p:grpSp>
        <p:nvGrpSpPr>
          <p:cNvPr id="71" name="Grup 70">
            <a:extLst>
              <a:ext uri="{FF2B5EF4-FFF2-40B4-BE49-F238E27FC236}">
                <a16:creationId xmlns="" xmlns:a16="http://schemas.microsoft.com/office/drawing/2014/main" id="{E5CEC5B6-11E0-49DA-8845-7E4654277682}"/>
              </a:ext>
            </a:extLst>
          </p:cNvPr>
          <p:cNvGrpSpPr/>
          <p:nvPr/>
        </p:nvGrpSpPr>
        <p:grpSpPr>
          <a:xfrm>
            <a:off x="10258150" y="4363173"/>
            <a:ext cx="1459814" cy="1806772"/>
            <a:chOff x="1380066" y="1961352"/>
            <a:chExt cx="2016000" cy="2047629"/>
          </a:xfrm>
        </p:grpSpPr>
        <p:sp>
          <p:nvSpPr>
            <p:cNvPr id="72" name="Dikdörtgen 71">
              <a:extLst>
                <a:ext uri="{FF2B5EF4-FFF2-40B4-BE49-F238E27FC236}">
                  <a16:creationId xmlns="" xmlns:a16="http://schemas.microsoft.com/office/drawing/2014/main" id="{1FFEC9D6-DDB1-4DB4-A020-D4D1CB350DB5}"/>
                </a:ext>
              </a:extLst>
            </p:cNvPr>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73" name="Yamuk 72">
              <a:extLst>
                <a:ext uri="{FF2B5EF4-FFF2-40B4-BE49-F238E27FC236}">
                  <a16:creationId xmlns="" xmlns:a16="http://schemas.microsoft.com/office/drawing/2014/main" id="{BE08AFF9-B67A-4F55-80B9-01C8AAF458AC}"/>
                </a:ext>
              </a:extLst>
            </p:cNvPr>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sp>
          <p:nvSpPr>
            <p:cNvPr id="74" name="Dikdörtgen 73">
              <a:extLst>
                <a:ext uri="{FF2B5EF4-FFF2-40B4-BE49-F238E27FC236}">
                  <a16:creationId xmlns="" xmlns:a16="http://schemas.microsoft.com/office/drawing/2014/main" id="{8ED484DC-52FF-4680-AF4F-5D25CE184FFB}"/>
                </a:ext>
              </a:extLst>
            </p:cNvPr>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p>
          </p:txBody>
        </p:sp>
      </p:grpSp>
      <p:cxnSp>
        <p:nvCxnSpPr>
          <p:cNvPr id="75" name="Dirsek Bağlayıcısı 54">
            <a:extLst>
              <a:ext uri="{FF2B5EF4-FFF2-40B4-BE49-F238E27FC236}">
                <a16:creationId xmlns="" xmlns:a16="http://schemas.microsoft.com/office/drawing/2014/main" id="{D0963867-2092-4519-9B03-3DCE8E95816F}"/>
              </a:ext>
            </a:extLst>
          </p:cNvPr>
          <p:cNvCxnSpPr>
            <a:stCxn id="51" idx="2"/>
          </p:cNvCxnSpPr>
          <p:nvPr/>
        </p:nvCxnSpPr>
        <p:spPr>
          <a:xfrm rot="16200000" flipH="1">
            <a:off x="4558840" y="4024998"/>
            <a:ext cx="343230" cy="932964"/>
          </a:xfrm>
          <a:prstGeom prst="bentConnector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Dirsek Bağlayıcısı 60">
            <a:extLst>
              <a:ext uri="{FF2B5EF4-FFF2-40B4-BE49-F238E27FC236}">
                <a16:creationId xmlns="" xmlns:a16="http://schemas.microsoft.com/office/drawing/2014/main" id="{37F9AF15-BA42-4C31-92A3-C60AD2912B7E}"/>
              </a:ext>
            </a:extLst>
          </p:cNvPr>
          <p:cNvCxnSpPr/>
          <p:nvPr/>
        </p:nvCxnSpPr>
        <p:spPr>
          <a:xfrm>
            <a:off x="7656446" y="5167250"/>
            <a:ext cx="859956" cy="368352"/>
          </a:xfrm>
          <a:prstGeom prst="bentConnector3">
            <a:avLst>
              <a:gd name="adj1" fmla="val 46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Metin kutusu 76">
            <a:extLst>
              <a:ext uri="{FF2B5EF4-FFF2-40B4-BE49-F238E27FC236}">
                <a16:creationId xmlns="" xmlns:a16="http://schemas.microsoft.com/office/drawing/2014/main" id="{2C218C59-5B5E-421E-8F91-FEE0053B81D4}"/>
              </a:ext>
            </a:extLst>
          </p:cNvPr>
          <p:cNvSpPr txBox="1"/>
          <p:nvPr/>
        </p:nvSpPr>
        <p:spPr>
          <a:xfrm>
            <a:off x="10599662" y="4855717"/>
            <a:ext cx="952242" cy="1064394"/>
          </a:xfrm>
          <a:prstGeom prst="rect">
            <a:avLst/>
          </a:prstGeom>
          <a:noFill/>
        </p:spPr>
        <p:txBody>
          <a:bodyPr wrap="square" rtlCol="0">
            <a:spAutoFit/>
          </a:bodyPr>
          <a:lstStyle/>
          <a:p>
            <a:r>
              <a:rPr lang="tr-TR" sz="1579" dirty="0">
                <a:solidFill>
                  <a:schemeClr val="bg1"/>
                </a:solidFill>
                <a:latin typeface="Times New Roman" panose="02020603050405020304" pitchFamily="18" charset="0"/>
                <a:cs typeface="Times New Roman" panose="02020603050405020304" pitchFamily="18" charset="0"/>
              </a:rPr>
              <a:t>Kamu İç Kontrol Rehberi</a:t>
            </a:r>
          </a:p>
          <a:p>
            <a:endParaRPr lang="tr-TR" sz="1579" dirty="0"/>
          </a:p>
        </p:txBody>
      </p:sp>
      <p:sp>
        <p:nvSpPr>
          <p:cNvPr id="78" name="Metin kutusu 77">
            <a:extLst>
              <a:ext uri="{FF2B5EF4-FFF2-40B4-BE49-F238E27FC236}">
                <a16:creationId xmlns="" xmlns:a16="http://schemas.microsoft.com/office/drawing/2014/main" id="{6C82BD4B-BCE1-4DEE-9B7C-C4F05D88F6E7}"/>
              </a:ext>
            </a:extLst>
          </p:cNvPr>
          <p:cNvSpPr txBox="1"/>
          <p:nvPr/>
        </p:nvSpPr>
        <p:spPr>
          <a:xfrm>
            <a:off x="2035119" y="3527351"/>
            <a:ext cx="1259693" cy="335348"/>
          </a:xfrm>
          <a:prstGeom prst="rect">
            <a:avLst/>
          </a:prstGeom>
          <a:noFill/>
        </p:spPr>
        <p:txBody>
          <a:bodyPr wrap="square" rtlCol="0">
            <a:spAutoFit/>
          </a:bodyPr>
          <a:lstStyle/>
          <a:p>
            <a:r>
              <a:rPr lang="tr-TR" sz="1579" dirty="0">
                <a:solidFill>
                  <a:schemeClr val="bg1"/>
                </a:solidFill>
              </a:rPr>
              <a:t>10.12.2003</a:t>
            </a:r>
          </a:p>
        </p:txBody>
      </p:sp>
      <p:sp>
        <p:nvSpPr>
          <p:cNvPr id="79" name="Metin kutusu 78">
            <a:extLst>
              <a:ext uri="{FF2B5EF4-FFF2-40B4-BE49-F238E27FC236}">
                <a16:creationId xmlns="" xmlns:a16="http://schemas.microsoft.com/office/drawing/2014/main" id="{0DE3A79C-1170-4B10-AF18-7B1BA77371B2}"/>
              </a:ext>
            </a:extLst>
          </p:cNvPr>
          <p:cNvSpPr txBox="1"/>
          <p:nvPr/>
        </p:nvSpPr>
        <p:spPr>
          <a:xfrm>
            <a:off x="3723217" y="3998419"/>
            <a:ext cx="1330726" cy="335348"/>
          </a:xfrm>
          <a:prstGeom prst="rect">
            <a:avLst/>
          </a:prstGeom>
          <a:noFill/>
        </p:spPr>
        <p:txBody>
          <a:bodyPr wrap="square" rtlCol="0">
            <a:spAutoFit/>
          </a:bodyPr>
          <a:lstStyle/>
          <a:p>
            <a:r>
              <a:rPr lang="tr-TR" sz="1579" dirty="0">
                <a:solidFill>
                  <a:schemeClr val="bg1"/>
                </a:solidFill>
              </a:rPr>
              <a:t>31.12.2005</a:t>
            </a:r>
          </a:p>
        </p:txBody>
      </p:sp>
      <p:sp>
        <p:nvSpPr>
          <p:cNvPr id="80" name="Metin kutusu 79">
            <a:extLst>
              <a:ext uri="{FF2B5EF4-FFF2-40B4-BE49-F238E27FC236}">
                <a16:creationId xmlns="" xmlns:a16="http://schemas.microsoft.com/office/drawing/2014/main" id="{E5B03D43-3EBC-4B5B-AD1C-46F0C9A8F801}"/>
              </a:ext>
            </a:extLst>
          </p:cNvPr>
          <p:cNvSpPr txBox="1"/>
          <p:nvPr/>
        </p:nvSpPr>
        <p:spPr>
          <a:xfrm>
            <a:off x="5436447" y="4439228"/>
            <a:ext cx="1399282" cy="335348"/>
          </a:xfrm>
          <a:prstGeom prst="rect">
            <a:avLst/>
          </a:prstGeom>
          <a:noFill/>
        </p:spPr>
        <p:txBody>
          <a:bodyPr wrap="square" rtlCol="0">
            <a:spAutoFit/>
          </a:bodyPr>
          <a:lstStyle/>
          <a:p>
            <a:r>
              <a:rPr lang="tr-TR" sz="1579" dirty="0">
                <a:solidFill>
                  <a:schemeClr val="bg1"/>
                </a:solidFill>
              </a:rPr>
              <a:t>26.12.2007</a:t>
            </a:r>
          </a:p>
        </p:txBody>
      </p:sp>
      <p:sp>
        <p:nvSpPr>
          <p:cNvPr id="81" name="Metin kutusu 80">
            <a:extLst>
              <a:ext uri="{FF2B5EF4-FFF2-40B4-BE49-F238E27FC236}">
                <a16:creationId xmlns="" xmlns:a16="http://schemas.microsoft.com/office/drawing/2014/main" id="{07FBF7C0-1621-4B8D-AC30-AC0C908A78D8}"/>
              </a:ext>
            </a:extLst>
          </p:cNvPr>
          <p:cNvSpPr txBox="1"/>
          <p:nvPr/>
        </p:nvSpPr>
        <p:spPr>
          <a:xfrm>
            <a:off x="7009702" y="4850349"/>
            <a:ext cx="1255270" cy="335348"/>
          </a:xfrm>
          <a:prstGeom prst="rect">
            <a:avLst/>
          </a:prstGeom>
          <a:noFill/>
        </p:spPr>
        <p:txBody>
          <a:bodyPr wrap="square" rtlCol="0">
            <a:spAutoFit/>
          </a:bodyPr>
          <a:lstStyle/>
          <a:p>
            <a:r>
              <a:rPr lang="tr-TR" sz="1579" dirty="0">
                <a:solidFill>
                  <a:schemeClr val="bg1"/>
                </a:solidFill>
              </a:rPr>
              <a:t>  04.02.2009</a:t>
            </a:r>
          </a:p>
        </p:txBody>
      </p:sp>
      <p:sp>
        <p:nvSpPr>
          <p:cNvPr id="82" name="Metin kutusu 81">
            <a:extLst>
              <a:ext uri="{FF2B5EF4-FFF2-40B4-BE49-F238E27FC236}">
                <a16:creationId xmlns="" xmlns:a16="http://schemas.microsoft.com/office/drawing/2014/main" id="{A7A647A6-9802-46CA-858D-328164618235}"/>
              </a:ext>
            </a:extLst>
          </p:cNvPr>
          <p:cNvSpPr txBox="1"/>
          <p:nvPr/>
        </p:nvSpPr>
        <p:spPr>
          <a:xfrm>
            <a:off x="10356817" y="5841615"/>
            <a:ext cx="1341762" cy="335348"/>
          </a:xfrm>
          <a:prstGeom prst="rect">
            <a:avLst/>
          </a:prstGeom>
          <a:noFill/>
        </p:spPr>
        <p:txBody>
          <a:bodyPr wrap="square" rtlCol="0">
            <a:spAutoFit/>
          </a:bodyPr>
          <a:lstStyle/>
          <a:p>
            <a:r>
              <a:rPr lang="tr-TR" sz="1579" dirty="0"/>
              <a:t>  </a:t>
            </a:r>
            <a:r>
              <a:rPr lang="tr-TR" sz="1579" dirty="0">
                <a:solidFill>
                  <a:schemeClr val="bg1"/>
                </a:solidFill>
              </a:rPr>
              <a:t>07.02.2014</a:t>
            </a:r>
          </a:p>
        </p:txBody>
      </p:sp>
      <p:sp>
        <p:nvSpPr>
          <p:cNvPr id="83" name="Metin kutusu 82">
            <a:extLst>
              <a:ext uri="{FF2B5EF4-FFF2-40B4-BE49-F238E27FC236}">
                <a16:creationId xmlns="" xmlns:a16="http://schemas.microsoft.com/office/drawing/2014/main" id="{982AB672-46A5-4243-A647-31B9F79FEAEB}"/>
              </a:ext>
            </a:extLst>
          </p:cNvPr>
          <p:cNvSpPr txBox="1"/>
          <p:nvPr/>
        </p:nvSpPr>
        <p:spPr>
          <a:xfrm>
            <a:off x="8630822" y="3936282"/>
            <a:ext cx="1399378" cy="1387688"/>
          </a:xfrm>
          <a:prstGeom prst="rect">
            <a:avLst/>
          </a:prstGeom>
          <a:noFill/>
        </p:spPr>
        <p:txBody>
          <a:bodyPr wrap="square" rtlCol="0">
            <a:spAutoFit/>
          </a:bodyPr>
          <a:lstStyle/>
          <a:p>
            <a:pPr algn="ctr"/>
            <a:r>
              <a:rPr lang="tr-TR" sz="1403" dirty="0">
                <a:solidFill>
                  <a:schemeClr val="bg1"/>
                </a:solidFill>
              </a:rPr>
              <a:t>Maliye Bakanlığı Kamu İç Kontrol Standartlarına Uyum Genelgesi</a:t>
            </a:r>
          </a:p>
        </p:txBody>
      </p:sp>
      <p:sp>
        <p:nvSpPr>
          <p:cNvPr id="84" name="Metin kutusu 83">
            <a:extLst>
              <a:ext uri="{FF2B5EF4-FFF2-40B4-BE49-F238E27FC236}">
                <a16:creationId xmlns="" xmlns:a16="http://schemas.microsoft.com/office/drawing/2014/main" id="{1A691829-8DD6-420C-BFC8-7326E059D30C}"/>
              </a:ext>
            </a:extLst>
          </p:cNvPr>
          <p:cNvSpPr txBox="1"/>
          <p:nvPr/>
        </p:nvSpPr>
        <p:spPr>
          <a:xfrm>
            <a:off x="8668568" y="5318671"/>
            <a:ext cx="1362169" cy="335348"/>
          </a:xfrm>
          <a:prstGeom prst="rect">
            <a:avLst/>
          </a:prstGeom>
          <a:noFill/>
        </p:spPr>
        <p:txBody>
          <a:bodyPr wrap="square" rtlCol="0">
            <a:spAutoFit/>
          </a:bodyPr>
          <a:lstStyle/>
          <a:p>
            <a:r>
              <a:rPr lang="tr-TR" sz="1579" dirty="0">
                <a:solidFill>
                  <a:schemeClr val="bg1"/>
                </a:solidFill>
              </a:rPr>
              <a:t>  02.12.2013  </a:t>
            </a:r>
          </a:p>
        </p:txBody>
      </p:sp>
      <p:sp>
        <p:nvSpPr>
          <p:cNvPr id="85" name="object 2">
            <a:extLst>
              <a:ext uri="{FF2B5EF4-FFF2-40B4-BE49-F238E27FC236}">
                <a16:creationId xmlns="" xmlns:a16="http://schemas.microsoft.com/office/drawing/2014/main" id="{413C878B-DDE8-4A9C-A5AE-93051474DB74}"/>
              </a:ext>
            </a:extLst>
          </p:cNvPr>
          <p:cNvSpPr/>
          <p:nvPr/>
        </p:nvSpPr>
        <p:spPr>
          <a:xfrm>
            <a:off x="10380013" y="1295425"/>
            <a:ext cx="1391539" cy="2123708"/>
          </a:xfrm>
          <a:prstGeom prst="rect">
            <a:avLst/>
          </a:prstGeom>
          <a:blipFill>
            <a:blip r:embed="rId3"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1816973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TANIMI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7">
            <a:extLst>
              <a:ext uri="{FF2B5EF4-FFF2-40B4-BE49-F238E27FC236}">
                <a16:creationId xmlns="" xmlns:a16="http://schemas.microsoft.com/office/drawing/2014/main" id="{1DE71EC1-E07B-4AB6-8007-B1EB99BD13AF}"/>
              </a:ext>
            </a:extLst>
          </p:cNvPr>
          <p:cNvSpPr txBox="1"/>
          <p:nvPr/>
        </p:nvSpPr>
        <p:spPr>
          <a:xfrm>
            <a:off x="1064207" y="1996611"/>
            <a:ext cx="10077925" cy="3972395"/>
          </a:xfrm>
          <a:prstGeom prst="rect">
            <a:avLst/>
          </a:prstGeom>
        </p:spPr>
        <p:txBody>
          <a:bodyPr vert="horz" wrap="square" lIns="0" tIns="11137" rIns="0" bIns="0" rtlCol="0">
            <a:spAutoFit/>
          </a:bodyPr>
          <a:lstStyle/>
          <a:p>
            <a:pPr marL="11138">
              <a:lnSpc>
                <a:spcPct val="150000"/>
              </a:lnSpc>
              <a:tabLst>
                <a:tab pos="5656383" algn="l"/>
              </a:tabLst>
            </a:pPr>
            <a:r>
              <a:rPr lang="tr-TR" sz="2200" b="1" dirty="0">
                <a:latin typeface="Times New Roman" panose="02020603050405020304" pitchFamily="18" charset="0"/>
                <a:cs typeface="Times New Roman" panose="02020603050405020304" pitchFamily="18" charset="0"/>
              </a:rPr>
              <a:t>5018 </a:t>
            </a:r>
            <a:r>
              <a:rPr lang="tr-TR" sz="2200" b="1" dirty="0" err="1">
                <a:latin typeface="Times New Roman" panose="02020603050405020304" pitchFamily="18" charset="0"/>
                <a:cs typeface="Times New Roman" panose="02020603050405020304" pitchFamily="18" charset="0"/>
              </a:rPr>
              <a:t>nolu</a:t>
            </a:r>
            <a:r>
              <a:rPr lang="tr-TR" sz="2200" b="1" dirty="0">
                <a:latin typeface="Times New Roman" panose="02020603050405020304" pitchFamily="18" charset="0"/>
                <a:cs typeface="Times New Roman" panose="02020603050405020304" pitchFamily="18" charset="0"/>
              </a:rPr>
              <a:t> Kamu Malî Yönetimi ve Kontrol Kanunu </a:t>
            </a:r>
          </a:p>
          <a:p>
            <a:pPr marL="11138" algn="just">
              <a:lnSpc>
                <a:spcPct val="150000"/>
              </a:lnSpc>
              <a:tabLst>
                <a:tab pos="5656383" algn="l"/>
              </a:tabLst>
            </a:pPr>
            <a:r>
              <a:rPr lang="tr-TR" sz="2100" b="1" dirty="0">
                <a:latin typeface="Times New Roman" panose="02020603050405020304" pitchFamily="18" charset="0"/>
                <a:cs typeface="Times New Roman" panose="02020603050405020304" pitchFamily="18" charset="0"/>
              </a:rPr>
              <a:t>Madde 55- </a:t>
            </a:r>
            <a:r>
              <a:rPr lang="tr-TR" sz="2100" dirty="0">
                <a:latin typeface="Times New Roman" panose="02020603050405020304" pitchFamily="18" charset="0"/>
                <a:cs typeface="Times New Roman" panose="02020603050405020304" pitchFamily="18" charset="0"/>
              </a:rPr>
              <a:t>İç 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p>
          <a:p>
            <a:pPr marL="11138">
              <a:lnSpc>
                <a:spcPct val="150000"/>
              </a:lnSpc>
              <a:tabLst>
                <a:tab pos="5656383" algn="l"/>
              </a:tabLst>
            </a:pP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089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AMACI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7">
            <a:extLst>
              <a:ext uri="{FF2B5EF4-FFF2-40B4-BE49-F238E27FC236}">
                <a16:creationId xmlns="" xmlns:a16="http://schemas.microsoft.com/office/drawing/2014/main" id="{2A45A61B-7C50-42C6-B1AC-D9F7667B2D2A}"/>
              </a:ext>
            </a:extLst>
          </p:cNvPr>
          <p:cNvSpPr txBox="1"/>
          <p:nvPr/>
        </p:nvSpPr>
        <p:spPr>
          <a:xfrm>
            <a:off x="1069553" y="2001042"/>
            <a:ext cx="10826113" cy="4520942"/>
          </a:xfrm>
          <a:prstGeom prst="rect">
            <a:avLst/>
          </a:prstGeom>
        </p:spPr>
        <p:txBody>
          <a:bodyPr vert="horz" wrap="square" lIns="0" tIns="11137" rIns="0" bIns="0" rtlCol="0">
            <a:spAutoFit/>
          </a:bodyPr>
          <a:lstStyle/>
          <a:p>
            <a:pPr marL="11138" algn="just">
              <a:lnSpc>
                <a:spcPct val="150000"/>
              </a:lnSpc>
              <a:tabLst>
                <a:tab pos="5656383" algn="l"/>
              </a:tabLst>
            </a:pPr>
            <a:r>
              <a:rPr lang="tr-TR" sz="2200" b="1" dirty="0">
                <a:latin typeface="Times New Roman" panose="02020603050405020304" pitchFamily="18" charset="0"/>
                <a:cs typeface="Times New Roman" panose="02020603050405020304" pitchFamily="18" charset="0"/>
              </a:rPr>
              <a:t>5018 </a:t>
            </a:r>
            <a:r>
              <a:rPr lang="tr-TR" sz="2200" b="1" dirty="0" err="1">
                <a:latin typeface="Times New Roman" panose="02020603050405020304" pitchFamily="18" charset="0"/>
                <a:cs typeface="Times New Roman" panose="02020603050405020304" pitchFamily="18" charset="0"/>
              </a:rPr>
              <a:t>nolu</a:t>
            </a:r>
            <a:r>
              <a:rPr lang="tr-TR" sz="2200" b="1" dirty="0">
                <a:latin typeface="Times New Roman" panose="02020603050405020304" pitchFamily="18" charset="0"/>
                <a:cs typeface="Times New Roman" panose="02020603050405020304" pitchFamily="18" charset="0"/>
              </a:rPr>
              <a:t> Kamu Malî Yönetimi ve Kontrol Kanunu </a:t>
            </a:r>
          </a:p>
          <a:p>
            <a:pPr marL="11138" algn="just">
              <a:lnSpc>
                <a:spcPct val="150000"/>
              </a:lnSpc>
              <a:tabLst>
                <a:tab pos="5656383" algn="l"/>
              </a:tabLst>
            </a:pPr>
            <a:r>
              <a:rPr lang="tr-TR" sz="2100" b="1" dirty="0">
                <a:latin typeface="Times New Roman" panose="02020603050405020304" pitchFamily="18" charset="0"/>
                <a:cs typeface="Times New Roman" panose="02020603050405020304" pitchFamily="18" charset="0"/>
              </a:rPr>
              <a:t>Madde 56- </a:t>
            </a:r>
            <a:r>
              <a:rPr lang="tr-TR" sz="2100" dirty="0">
                <a:latin typeface="Times New Roman" panose="02020603050405020304" pitchFamily="18" charset="0"/>
                <a:cs typeface="Times New Roman" panose="02020603050405020304" pitchFamily="18" charset="0"/>
              </a:rPr>
              <a:t>İç kontrolün amacı;</a:t>
            </a:r>
          </a:p>
          <a:p>
            <a:pPr marL="11138" algn="just">
              <a:lnSpc>
                <a:spcPct val="150000"/>
              </a:lnSpc>
              <a:tabLst>
                <a:tab pos="5656383" algn="l"/>
              </a:tabLst>
            </a:pPr>
            <a:r>
              <a:rPr lang="tr-TR" sz="2100" dirty="0">
                <a:latin typeface="Times New Roman" panose="02020603050405020304" pitchFamily="18" charset="0"/>
                <a:cs typeface="Times New Roman" panose="02020603050405020304" pitchFamily="18" charset="0"/>
              </a:rPr>
              <a:t>a) Kamu gelir, gider, varlık ve yükümlülüklerinin etkili, ekonomik ve verimli bir </a:t>
            </a:r>
            <a:r>
              <a:rPr lang="tr-TR" sz="2100" dirty="0" smtClean="0">
                <a:latin typeface="Times New Roman" panose="02020603050405020304" pitchFamily="18" charset="0"/>
                <a:cs typeface="Times New Roman" panose="02020603050405020304" pitchFamily="18" charset="0"/>
              </a:rPr>
              <a:t>şekilde yönetilmesini</a:t>
            </a:r>
            <a:r>
              <a:rPr lang="tr-TR" sz="2100" dirty="0">
                <a:latin typeface="Times New Roman" panose="02020603050405020304" pitchFamily="18" charset="0"/>
                <a:cs typeface="Times New Roman" panose="02020603050405020304" pitchFamily="18" charset="0"/>
              </a:rPr>
              <a:t>,</a:t>
            </a:r>
          </a:p>
          <a:p>
            <a:pPr marL="11138" algn="just">
              <a:lnSpc>
                <a:spcPct val="150000"/>
              </a:lnSpc>
              <a:tabLst>
                <a:tab pos="5656383" algn="l"/>
              </a:tabLst>
            </a:pPr>
            <a:r>
              <a:rPr lang="tr-TR" sz="2100" dirty="0">
                <a:latin typeface="Times New Roman" panose="02020603050405020304" pitchFamily="18" charset="0"/>
                <a:cs typeface="Times New Roman" panose="02020603050405020304" pitchFamily="18" charset="0"/>
              </a:rPr>
              <a:t>b) Kamu idarelerinin kanunlara ve diğer düzenlemelere uygun olarak </a:t>
            </a:r>
            <a:r>
              <a:rPr lang="tr-TR" sz="2100" dirty="0" smtClean="0">
                <a:latin typeface="Times New Roman" panose="02020603050405020304" pitchFamily="18" charset="0"/>
                <a:cs typeface="Times New Roman" panose="02020603050405020304" pitchFamily="18" charset="0"/>
              </a:rPr>
              <a:t>faaliyet göstermesini</a:t>
            </a:r>
            <a:r>
              <a:rPr lang="tr-TR" sz="2100" dirty="0">
                <a:latin typeface="Times New Roman" panose="02020603050405020304" pitchFamily="18" charset="0"/>
                <a:cs typeface="Times New Roman" panose="02020603050405020304" pitchFamily="18" charset="0"/>
              </a:rPr>
              <a:t>,</a:t>
            </a:r>
          </a:p>
          <a:p>
            <a:pPr marL="11138" algn="just">
              <a:lnSpc>
                <a:spcPct val="150000"/>
              </a:lnSpc>
              <a:tabLst>
                <a:tab pos="5656383" algn="l"/>
              </a:tabLst>
            </a:pPr>
            <a:r>
              <a:rPr lang="tr-TR" sz="2100" dirty="0">
                <a:latin typeface="Times New Roman" panose="02020603050405020304" pitchFamily="18" charset="0"/>
                <a:cs typeface="Times New Roman" panose="02020603050405020304" pitchFamily="18" charset="0"/>
              </a:rPr>
              <a:t>c) Her türlü malî karar ve işlemlerde usulsüzlük ve yolsuzluğun önlenmesini,</a:t>
            </a:r>
          </a:p>
          <a:p>
            <a:pPr marL="11138" algn="just">
              <a:lnSpc>
                <a:spcPct val="150000"/>
              </a:lnSpc>
              <a:tabLst>
                <a:tab pos="5656383" algn="l"/>
              </a:tabLst>
            </a:pPr>
            <a:r>
              <a:rPr lang="tr-TR" sz="2100" dirty="0">
                <a:latin typeface="Times New Roman" panose="02020603050405020304" pitchFamily="18" charset="0"/>
                <a:cs typeface="Times New Roman" panose="02020603050405020304" pitchFamily="18" charset="0"/>
              </a:rPr>
              <a:t>d) Karar oluşturmak ve izlemek için düzenli, zamanında ve güvenilir rapor ve </a:t>
            </a:r>
            <a:r>
              <a:rPr lang="tr-TR" sz="2100" dirty="0" smtClean="0">
                <a:latin typeface="Times New Roman" panose="02020603050405020304" pitchFamily="18" charset="0"/>
                <a:cs typeface="Times New Roman" panose="02020603050405020304" pitchFamily="18" charset="0"/>
              </a:rPr>
              <a:t>bilgi edinilmesini</a:t>
            </a:r>
            <a:r>
              <a:rPr lang="tr-TR" sz="2100" dirty="0">
                <a:latin typeface="Times New Roman" panose="02020603050405020304" pitchFamily="18" charset="0"/>
                <a:cs typeface="Times New Roman" panose="02020603050405020304" pitchFamily="18" charset="0"/>
              </a:rPr>
              <a:t>,</a:t>
            </a:r>
          </a:p>
          <a:p>
            <a:pPr marL="11138" algn="just">
              <a:lnSpc>
                <a:spcPct val="150000"/>
              </a:lnSpc>
              <a:tabLst>
                <a:tab pos="5656383" algn="l"/>
              </a:tabLst>
            </a:pPr>
            <a:r>
              <a:rPr lang="tr-TR" sz="2100" dirty="0">
                <a:latin typeface="Times New Roman" panose="02020603050405020304" pitchFamily="18" charset="0"/>
                <a:cs typeface="Times New Roman" panose="02020603050405020304" pitchFamily="18" charset="0"/>
              </a:rPr>
              <a:t>e) (Değişik: 22/12/2005-5436/10 </a:t>
            </a:r>
            <a:r>
              <a:rPr lang="tr-TR" sz="2100" dirty="0" err="1">
                <a:latin typeface="Times New Roman" panose="02020603050405020304" pitchFamily="18" charset="0"/>
                <a:cs typeface="Times New Roman" panose="02020603050405020304" pitchFamily="18" charset="0"/>
              </a:rPr>
              <a:t>md.</a:t>
            </a:r>
            <a:r>
              <a:rPr lang="tr-TR" sz="2100" dirty="0">
                <a:latin typeface="Times New Roman" panose="02020603050405020304" pitchFamily="18" charset="0"/>
                <a:cs typeface="Times New Roman" panose="02020603050405020304" pitchFamily="18" charset="0"/>
              </a:rPr>
              <a:t>) Varlıkların kötüye kullanılması ve </a:t>
            </a:r>
            <a:r>
              <a:rPr lang="tr-TR" sz="2100" dirty="0" smtClean="0">
                <a:latin typeface="Times New Roman" panose="02020603050405020304" pitchFamily="18" charset="0"/>
                <a:cs typeface="Times New Roman" panose="02020603050405020304" pitchFamily="18" charset="0"/>
              </a:rPr>
              <a:t>israfını önlemek </a:t>
            </a:r>
            <a:r>
              <a:rPr lang="tr-TR" sz="2100" dirty="0">
                <a:latin typeface="Times New Roman" panose="02020603050405020304" pitchFamily="18" charset="0"/>
                <a:cs typeface="Times New Roman" panose="02020603050405020304" pitchFamily="18" charset="0"/>
              </a:rPr>
              <a:t>ve kayıplara karşı korunmasını sağlamaktır. </a:t>
            </a:r>
            <a:endParaRPr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6082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YAPISI VE İŞLEYİŞİ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7">
            <a:extLst>
              <a:ext uri="{FF2B5EF4-FFF2-40B4-BE49-F238E27FC236}">
                <a16:creationId xmlns="" xmlns:a16="http://schemas.microsoft.com/office/drawing/2014/main" id="{EDC403C2-9656-4AEE-9FAE-6484E50C5D3F}"/>
              </a:ext>
            </a:extLst>
          </p:cNvPr>
          <p:cNvSpPr txBox="1"/>
          <p:nvPr/>
        </p:nvSpPr>
        <p:spPr>
          <a:xfrm>
            <a:off x="1069554" y="1997802"/>
            <a:ext cx="10817646" cy="4397062"/>
          </a:xfrm>
          <a:prstGeom prst="rect">
            <a:avLst/>
          </a:prstGeom>
        </p:spPr>
        <p:txBody>
          <a:bodyPr vert="horz" wrap="square" lIns="0" tIns="11137" rIns="0" bIns="0" rtlCol="0">
            <a:spAutoFit/>
          </a:bodyPr>
          <a:lstStyle/>
          <a:p>
            <a:pPr marL="11138">
              <a:lnSpc>
                <a:spcPct val="150000"/>
              </a:lnSpc>
              <a:tabLst>
                <a:tab pos="5656383" algn="l"/>
              </a:tabLst>
            </a:pPr>
            <a:r>
              <a:rPr lang="tr-TR" sz="2200" b="1" dirty="0">
                <a:latin typeface="Times New Roman" panose="02020603050405020304" pitchFamily="18" charset="0"/>
                <a:cs typeface="Times New Roman" panose="02020603050405020304" pitchFamily="18" charset="0"/>
              </a:rPr>
              <a:t>5018 </a:t>
            </a:r>
            <a:r>
              <a:rPr lang="tr-TR" sz="2200" b="1" dirty="0" err="1">
                <a:latin typeface="Times New Roman" panose="02020603050405020304" pitchFamily="18" charset="0"/>
                <a:cs typeface="Times New Roman" panose="02020603050405020304" pitchFamily="18" charset="0"/>
              </a:rPr>
              <a:t>nolu</a:t>
            </a:r>
            <a:r>
              <a:rPr lang="tr-TR" sz="2200" b="1" dirty="0">
                <a:latin typeface="Times New Roman" panose="02020603050405020304" pitchFamily="18" charset="0"/>
                <a:cs typeface="Times New Roman" panose="02020603050405020304" pitchFamily="18" charset="0"/>
              </a:rPr>
              <a:t> Kamu Malî Yönetimi ve Kontrol Kanunu </a:t>
            </a:r>
          </a:p>
          <a:p>
            <a:pPr marL="11138">
              <a:lnSpc>
                <a:spcPct val="150000"/>
              </a:lnSpc>
              <a:tabLst>
                <a:tab pos="5656383" algn="l"/>
              </a:tabLst>
            </a:pPr>
            <a:r>
              <a:rPr lang="tr-TR" sz="2100" b="1" dirty="0">
                <a:latin typeface="Times New Roman" panose="02020603050405020304" pitchFamily="18" charset="0"/>
                <a:cs typeface="Times New Roman" panose="02020603050405020304" pitchFamily="18" charset="0"/>
              </a:rPr>
              <a:t>Madde 57-</a:t>
            </a:r>
            <a:r>
              <a:rPr lang="tr-TR" sz="2100" dirty="0">
                <a:latin typeface="Times New Roman" panose="02020603050405020304" pitchFamily="18" charset="0"/>
                <a:cs typeface="Times New Roman" panose="02020603050405020304" pitchFamily="18" charset="0"/>
              </a:rPr>
              <a:t> Kamu idarelerinin malî yönetim ve kontrol sistemleri; harcama birimleri, muhasebe ve malî hizmetler ile ön malî kontrol ve iç denetimden oluşur.</a:t>
            </a:r>
          </a:p>
          <a:p>
            <a:pPr marL="11138">
              <a:lnSpc>
                <a:spcPct val="150000"/>
              </a:lnSpc>
              <a:tabLst>
                <a:tab pos="5656383" algn="l"/>
              </a:tabLst>
            </a:pPr>
            <a:r>
              <a:rPr lang="tr-TR" sz="2100" dirty="0">
                <a:latin typeface="Times New Roman" panose="02020603050405020304" pitchFamily="18" charset="0"/>
                <a:cs typeface="Times New Roman" panose="02020603050405020304" pitchFamily="18" charset="0"/>
              </a:rPr>
              <a:t>Yeterli ve etkili bir kontrol sisteminin oluşturulabilmesi için; mesleki değerlere ve dürüst</a:t>
            </a:r>
          </a:p>
          <a:p>
            <a:pPr marL="11138" algn="just">
              <a:lnSpc>
                <a:spcPct val="150000"/>
              </a:lnSpc>
              <a:tabLst>
                <a:tab pos="5656383" algn="l"/>
              </a:tabLst>
            </a:pPr>
            <a:r>
              <a:rPr lang="tr-TR" sz="2100" dirty="0">
                <a:latin typeface="Times New Roman" panose="02020603050405020304" pitchFamily="18" charset="0"/>
                <a:cs typeface="Times New Roman" panose="02020603050405020304" pitchFamily="18" charset="0"/>
              </a:rPr>
              <a:t>yönetim anlayışına sahip olunması, malî yetki ve sorumlulukların bilgili ve yeterli yöneticilerle personele verilmesi, belirlenmiş standartlara uyulmasının sağlanması, mevzuata aykırı faaliyetlerin önlenmesi ve kapsamlı bir yönetim anlayışı ile uygun bir çalışma ortamının ve saydamlığın sağlanması bakımından ilgili idarelerin üst yöneticileri ile diğer yöneticileri tarafından görev, yetki ve sorumluluklar göz önünde bulundurulmak suretiyle gerekli önlemler alınır. </a:t>
            </a:r>
            <a:endParaRPr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541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 STANDARTLARI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3">
            <a:extLst>
              <a:ext uri="{FF2B5EF4-FFF2-40B4-BE49-F238E27FC236}">
                <a16:creationId xmlns="" xmlns:a16="http://schemas.microsoft.com/office/drawing/2014/main" id="{BCD38E97-8B09-4CD9-B098-105231644C37}"/>
              </a:ext>
            </a:extLst>
          </p:cNvPr>
          <p:cNvSpPr txBox="1"/>
          <p:nvPr/>
        </p:nvSpPr>
        <p:spPr>
          <a:xfrm>
            <a:off x="1064303" y="1997599"/>
            <a:ext cx="10475764" cy="3470862"/>
          </a:xfrm>
          <a:prstGeom prst="rect">
            <a:avLst/>
          </a:prstGeom>
        </p:spPr>
        <p:txBody>
          <a:bodyPr vert="horz" wrap="square" lIns="0" tIns="54015" rIns="0" bIns="0" rtlCol="0">
            <a:spAutoFit/>
          </a:bodyPr>
          <a:lstStyle/>
          <a:p>
            <a:pPr marL="11138" marR="94114">
              <a:lnSpc>
                <a:spcPct val="150000"/>
              </a:lnSpc>
              <a:tabLst>
                <a:tab pos="211620" algn="l"/>
              </a:tabLst>
            </a:pPr>
            <a:r>
              <a:rPr lang="tr-TR" sz="2200" b="1" dirty="0">
                <a:latin typeface="Times New Roman" panose="02020603050405020304" pitchFamily="18" charset="0"/>
                <a:cs typeface="Times New Roman" panose="02020603050405020304" pitchFamily="18" charset="0"/>
              </a:rPr>
              <a:t>İç Kontrol ve Ön Malî Kontrole İlişkin Usul ve Esaslar</a:t>
            </a:r>
          </a:p>
          <a:p>
            <a:pPr marL="11138" marR="94114" algn="just">
              <a:lnSpc>
                <a:spcPct val="150000"/>
              </a:lnSpc>
              <a:tabLst>
                <a:tab pos="211620" algn="l"/>
              </a:tabLst>
            </a:pPr>
            <a:r>
              <a:rPr lang="tr-TR" sz="2100" b="1" dirty="0">
                <a:latin typeface="Times New Roman" panose="02020603050405020304" pitchFamily="18" charset="0"/>
                <a:cs typeface="Times New Roman" panose="02020603050405020304" pitchFamily="18" charset="0"/>
              </a:rPr>
              <a:t>Madde 5- </a:t>
            </a:r>
            <a:r>
              <a:rPr lang="tr-TR" sz="2100" dirty="0">
                <a:latin typeface="Times New Roman" panose="02020603050405020304" pitchFamily="18" charset="0"/>
                <a:cs typeface="Times New Roman" panose="02020603050405020304" pitchFamily="18" charset="0"/>
              </a:rPr>
              <a:t>İç kontrol standartları, merkezi uyumlaştırma görevi çerçevesinde Bakanlık tarafından belirlenir ve yayımlanır. </a:t>
            </a:r>
            <a:r>
              <a:rPr lang="tr-TR" sz="2100" dirty="0">
                <a:solidFill>
                  <a:srgbClr val="FF0000"/>
                </a:solidFill>
                <a:latin typeface="Times New Roman" panose="02020603050405020304" pitchFamily="18" charset="0"/>
                <a:cs typeface="Times New Roman" panose="02020603050405020304" pitchFamily="18" charset="0"/>
              </a:rPr>
              <a:t>İdareler, malî ve malî olmayan tüm işlemlerinde bu standartlara uymakla ve gereğini yerine getirmekle yükümlüdür.</a:t>
            </a:r>
          </a:p>
          <a:p>
            <a:pPr marL="11138" marR="94114" algn="just">
              <a:lnSpc>
                <a:spcPct val="150000"/>
              </a:lnSpc>
              <a:tabLst>
                <a:tab pos="211620" algn="l"/>
              </a:tabLst>
            </a:pPr>
            <a:endParaRPr lang="tr-TR" sz="2100" dirty="0">
              <a:latin typeface="Times New Roman" panose="02020603050405020304" pitchFamily="18" charset="0"/>
              <a:cs typeface="Times New Roman" panose="02020603050405020304" pitchFamily="18" charset="0"/>
            </a:endParaRPr>
          </a:p>
          <a:p>
            <a:pPr marL="11138" marR="94114" algn="just">
              <a:lnSpc>
                <a:spcPct val="150000"/>
              </a:lnSpc>
              <a:tabLst>
                <a:tab pos="211620" algn="l"/>
              </a:tabLst>
            </a:pPr>
            <a:r>
              <a:rPr lang="tr-TR" sz="2100" dirty="0">
                <a:latin typeface="Times New Roman" panose="02020603050405020304" pitchFamily="18" charset="0"/>
                <a:cs typeface="Times New Roman" panose="02020603050405020304" pitchFamily="18" charset="0"/>
              </a:rPr>
              <a:t>Kanuna ve iç kontrol standartlarına aykırı olmamak koşuluyla, idarelerce görev alanları çerçevesinde her türlü yöntem, süreç ve özellikli işlemlere ilişkin standartlar belirlenebilir. </a:t>
            </a:r>
            <a:endParaRPr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527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TEMEL İLKELERİ </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3">
            <a:extLst>
              <a:ext uri="{FF2B5EF4-FFF2-40B4-BE49-F238E27FC236}">
                <a16:creationId xmlns="" xmlns:a16="http://schemas.microsoft.com/office/drawing/2014/main" id="{65F8CBEF-688B-4597-8B5A-894394A2E841}"/>
              </a:ext>
            </a:extLst>
          </p:cNvPr>
          <p:cNvSpPr txBox="1"/>
          <p:nvPr/>
        </p:nvSpPr>
        <p:spPr>
          <a:xfrm>
            <a:off x="1062920" y="1996839"/>
            <a:ext cx="10786179" cy="4440359"/>
          </a:xfrm>
          <a:prstGeom prst="rect">
            <a:avLst/>
          </a:prstGeom>
        </p:spPr>
        <p:txBody>
          <a:bodyPr vert="horz" wrap="square" lIns="0" tIns="54015" rIns="0" bIns="0" rtlCol="0">
            <a:spAutoFit/>
          </a:bodyPr>
          <a:lstStyle/>
          <a:p>
            <a:pPr marL="11138" marR="94114">
              <a:lnSpc>
                <a:spcPct val="150000"/>
              </a:lnSpc>
              <a:tabLst>
                <a:tab pos="211620" algn="l"/>
              </a:tabLst>
            </a:pPr>
            <a:r>
              <a:rPr lang="tr-TR" sz="2200" b="1" dirty="0">
                <a:latin typeface="Times New Roman" panose="02020603050405020304" pitchFamily="18" charset="0"/>
                <a:cs typeface="Times New Roman" panose="02020603050405020304" pitchFamily="18" charset="0"/>
              </a:rPr>
              <a:t>İç Kontrol ve Ön Malî Kontrole İlişkin Usul ve Esaslar</a:t>
            </a:r>
          </a:p>
          <a:p>
            <a:pPr marL="11138" marR="94114">
              <a:lnSpc>
                <a:spcPct val="150000"/>
              </a:lnSpc>
              <a:tabLst>
                <a:tab pos="211620" algn="l"/>
              </a:tabLst>
            </a:pPr>
            <a:r>
              <a:rPr lang="tr-TR" sz="2100" b="1" dirty="0">
                <a:latin typeface="Times New Roman" panose="02020603050405020304" pitchFamily="18" charset="0"/>
                <a:cs typeface="Times New Roman" panose="02020603050405020304" pitchFamily="18" charset="0"/>
              </a:rPr>
              <a:t>Madde 6- </a:t>
            </a:r>
            <a:r>
              <a:rPr lang="tr-TR" sz="2100" dirty="0">
                <a:latin typeface="Times New Roman" panose="02020603050405020304" pitchFamily="18" charset="0"/>
                <a:cs typeface="Times New Roman" panose="02020603050405020304" pitchFamily="18" charset="0"/>
              </a:rPr>
              <a:t>İç kontrolün temel ilkeleri şunlardır:</a:t>
            </a:r>
          </a:p>
          <a:p>
            <a:pPr marL="468338" marR="94114" indent="-457200">
              <a:lnSpc>
                <a:spcPct val="150000"/>
              </a:lnSpc>
              <a:buFont typeface="+mj-lt"/>
              <a:buAutoNum type="alphaLcPeriod"/>
              <a:tabLst>
                <a:tab pos="211620" algn="l"/>
              </a:tabLst>
            </a:pPr>
            <a:r>
              <a:rPr lang="tr-TR" sz="2100" dirty="0">
                <a:solidFill>
                  <a:srgbClr val="FF0000"/>
                </a:solidFill>
                <a:latin typeface="Times New Roman" panose="02020603050405020304" pitchFamily="18" charset="0"/>
                <a:cs typeface="Times New Roman" panose="02020603050405020304" pitchFamily="18" charset="0"/>
              </a:rPr>
              <a:t>İç kontrol faaliyetleri idarenin yönetim sorumluluğu çerçevesinde yürütülür.</a:t>
            </a:r>
          </a:p>
          <a:p>
            <a:pPr marL="468338" marR="94114" indent="-457200">
              <a:lnSpc>
                <a:spcPct val="150000"/>
              </a:lnSpc>
              <a:buFont typeface="+mj-lt"/>
              <a:buAutoNum type="alphaLcPeriod"/>
              <a:tabLst>
                <a:tab pos="211620" algn="l"/>
              </a:tabLst>
            </a:pPr>
            <a:r>
              <a:rPr lang="tr-TR" sz="2100" dirty="0">
                <a:latin typeface="Times New Roman" panose="02020603050405020304" pitchFamily="18" charset="0"/>
                <a:cs typeface="Times New Roman" panose="02020603050405020304" pitchFamily="18" charset="0"/>
              </a:rPr>
              <a:t>İç kontrol faaliyet ve düzenlemelerinde öncelikle riskli alanlar dikkate alınır.</a:t>
            </a:r>
          </a:p>
          <a:p>
            <a:pPr marL="468338" marR="94114" indent="-457200">
              <a:lnSpc>
                <a:spcPct val="150000"/>
              </a:lnSpc>
              <a:buFont typeface="+mj-lt"/>
              <a:buAutoNum type="alphaLcPeriod"/>
              <a:tabLst>
                <a:tab pos="211620" algn="l"/>
              </a:tabLst>
            </a:pPr>
            <a:r>
              <a:rPr lang="tr-TR" sz="2100" dirty="0">
                <a:latin typeface="Times New Roman" panose="02020603050405020304" pitchFamily="18" charset="0"/>
                <a:cs typeface="Times New Roman" panose="02020603050405020304" pitchFamily="18" charset="0"/>
              </a:rPr>
              <a:t>İç kontrole ilişkin sorumluluk, işlem sürecinde yer alan bütün görevlileri kapsar.</a:t>
            </a:r>
          </a:p>
          <a:p>
            <a:pPr marL="468338" marR="94114" indent="-457200">
              <a:lnSpc>
                <a:spcPct val="150000"/>
              </a:lnSpc>
              <a:buFont typeface="+mj-lt"/>
              <a:buAutoNum type="alphaLcPeriod"/>
              <a:tabLst>
                <a:tab pos="211620" algn="l"/>
              </a:tabLst>
            </a:pPr>
            <a:r>
              <a:rPr lang="tr-TR" sz="2100" dirty="0">
                <a:solidFill>
                  <a:srgbClr val="FF0000"/>
                </a:solidFill>
                <a:latin typeface="Times New Roman" panose="02020603050405020304" pitchFamily="18" charset="0"/>
                <a:cs typeface="Times New Roman" panose="02020603050405020304" pitchFamily="18" charset="0"/>
              </a:rPr>
              <a:t>İç kontrol malî ve malî olmayan tüm işlemleri kapsar.</a:t>
            </a:r>
          </a:p>
          <a:p>
            <a:pPr marL="468338" marR="94114" indent="-457200">
              <a:lnSpc>
                <a:spcPct val="150000"/>
              </a:lnSpc>
              <a:buFont typeface="+mj-lt"/>
              <a:buAutoNum type="alphaLcPeriod"/>
              <a:tabLst>
                <a:tab pos="211620" algn="l"/>
              </a:tabLst>
            </a:pPr>
            <a:r>
              <a:rPr lang="tr-TR" sz="2100" dirty="0">
                <a:latin typeface="Times New Roman" panose="02020603050405020304" pitchFamily="18" charset="0"/>
                <a:cs typeface="Times New Roman" panose="02020603050405020304" pitchFamily="18" charset="0"/>
              </a:rPr>
              <a:t>İç kontrol sistemi yılda en az bir kez değerlendirilir ve alınması gereken önlemler belirlenir.</a:t>
            </a:r>
          </a:p>
          <a:p>
            <a:pPr marL="468338" marR="94114" indent="-457200">
              <a:lnSpc>
                <a:spcPct val="150000"/>
              </a:lnSpc>
              <a:buFont typeface="+mj-lt"/>
              <a:buAutoNum type="alphaLcPeriod"/>
              <a:tabLst>
                <a:tab pos="211620" algn="l"/>
              </a:tabLst>
            </a:pPr>
            <a:r>
              <a:rPr lang="tr-TR" sz="2100" dirty="0">
                <a:latin typeface="Times New Roman" panose="02020603050405020304" pitchFamily="18" charset="0"/>
                <a:cs typeface="Times New Roman" panose="02020603050405020304" pitchFamily="18" charset="0"/>
              </a:rPr>
              <a:t>İç kontrol düzenleme ve uygulamalarında mevzuata uygunluk, saydamlık, hesap verebilirlik ve ekonomiklik, etkinlik, etkililik gibi iyi malî yönetim ilkeleri esas alınır.</a:t>
            </a:r>
            <a:endParaRPr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755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b="1" dirty="0">
                <a:solidFill>
                  <a:srgbClr val="C00000"/>
                </a:solidFill>
                <a:latin typeface="Times New Roman" panose="02020603050405020304" pitchFamily="18" charset="0"/>
                <a:cs typeface="Times New Roman" panose="02020603050405020304" pitchFamily="18" charset="0"/>
              </a:rPr>
              <a:t>İÇ KONTROL NE DEĞİLDİR?</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13">
            <a:extLst>
              <a:ext uri="{FF2B5EF4-FFF2-40B4-BE49-F238E27FC236}">
                <a16:creationId xmlns="" xmlns:a16="http://schemas.microsoft.com/office/drawing/2014/main" id="{5BBE8E75-815F-4F5D-A6FB-681825894005}"/>
              </a:ext>
            </a:extLst>
          </p:cNvPr>
          <p:cNvSpPr txBox="1"/>
          <p:nvPr/>
        </p:nvSpPr>
        <p:spPr>
          <a:xfrm>
            <a:off x="1069241" y="1999394"/>
            <a:ext cx="10817959" cy="4373979"/>
          </a:xfrm>
          <a:prstGeom prst="rect">
            <a:avLst/>
          </a:prstGeom>
        </p:spPr>
        <p:txBody>
          <a:bodyPr vert="horz" wrap="square" lIns="0" tIns="11137" rIns="0" bIns="0" rtlCol="0">
            <a:spAutoFit/>
          </a:bodyPr>
          <a:lstStyle/>
          <a:p>
            <a:pPr marL="293688" marR="163170" indent="-293688">
              <a:lnSpc>
                <a:spcPct val="150000"/>
              </a:lnSpc>
              <a:buFont typeface="Arial" panose="020B0604020202020204" pitchFamily="34" charset="0"/>
              <a:buChar char="•"/>
            </a:pPr>
            <a:r>
              <a:rPr sz="2100" dirty="0">
                <a:latin typeface="Times New Roman" panose="02020603050405020304" pitchFamily="18" charset="0"/>
                <a:cs typeface="Times New Roman" panose="02020603050405020304" pitchFamily="18" charset="0"/>
              </a:rPr>
              <a:t>İç kontrol; Evrakların Kontrolü değildir. Ne kadar “kontrol” sahibi  olduğumuzla </a:t>
            </a:r>
            <a:r>
              <a:rPr sz="2100" dirty="0" err="1">
                <a:latin typeface="Times New Roman" panose="02020603050405020304" pitchFamily="18" charset="0"/>
                <a:cs typeface="Times New Roman" panose="02020603050405020304" pitchFamily="18" charset="0"/>
              </a:rPr>
              <a:t>ilgilidir</a:t>
            </a:r>
            <a:r>
              <a:rPr sz="2100" dirty="0">
                <a:latin typeface="Times New Roman" panose="02020603050405020304" pitchFamily="18" charset="0"/>
                <a:cs typeface="Times New Roman" panose="02020603050405020304" pitchFamily="18" charset="0"/>
              </a:rPr>
              <a:t>.</a:t>
            </a:r>
          </a:p>
          <a:p>
            <a:pPr marL="293688" marR="138110" indent="-293688">
              <a:lnSpc>
                <a:spcPct val="150000"/>
              </a:lnSpc>
              <a:buFont typeface="Arial" panose="020B0604020202020204" pitchFamily="34" charset="0"/>
              <a:buChar char="•"/>
            </a:pPr>
            <a:r>
              <a:rPr sz="2100" dirty="0">
                <a:latin typeface="Times New Roman" panose="02020603050405020304" pitchFamily="18" charset="0"/>
                <a:cs typeface="Times New Roman" panose="02020603050405020304" pitchFamily="18" charset="0"/>
              </a:rPr>
              <a:t>İç kontrol sadece belirli evrakların, kişilerin veya olayların kontrol  edilmesi demek </a:t>
            </a:r>
            <a:r>
              <a:rPr sz="2100" dirty="0" err="1">
                <a:latin typeface="Times New Roman" panose="02020603050405020304" pitchFamily="18" charset="0"/>
                <a:cs typeface="Times New Roman" panose="02020603050405020304" pitchFamily="18" charset="0"/>
              </a:rPr>
              <a:t>değildir</a:t>
            </a:r>
            <a:r>
              <a:rPr sz="2100" dirty="0">
                <a:latin typeface="Times New Roman" panose="02020603050405020304" pitchFamily="18" charset="0"/>
                <a:cs typeface="Times New Roman" panose="02020603050405020304" pitchFamily="18" charset="0"/>
              </a:rPr>
              <a:t>.</a:t>
            </a:r>
          </a:p>
          <a:p>
            <a:pPr marL="293688" marR="4455" indent="-293688">
              <a:lnSpc>
                <a:spcPct val="150000"/>
              </a:lnSpc>
              <a:buFont typeface="Arial" panose="020B0604020202020204" pitchFamily="34" charset="0"/>
              <a:buChar char="•"/>
              <a:tabLst>
                <a:tab pos="1467418" algn="l"/>
              </a:tabLst>
            </a:pPr>
            <a:r>
              <a:rPr sz="2100" dirty="0">
                <a:latin typeface="Times New Roman" panose="02020603050405020304" pitchFamily="18" charset="0"/>
                <a:cs typeface="Times New Roman" panose="02020603050405020304" pitchFamily="18" charset="0"/>
              </a:rPr>
              <a:t>İç kontrol, varılmak istenen hedefe doğru gidip </a:t>
            </a:r>
            <a:r>
              <a:rPr sz="2100" dirty="0" err="1">
                <a:latin typeface="Times New Roman" panose="02020603050405020304" pitchFamily="18" charset="0"/>
                <a:cs typeface="Times New Roman" panose="02020603050405020304" pitchFamily="18" charset="0"/>
              </a:rPr>
              <a:t>gitmediğimiz</a:t>
            </a:r>
            <a:r>
              <a:rPr sz="2100" dirty="0">
                <a:latin typeface="Times New Roman" panose="02020603050405020304" pitchFamily="18" charset="0"/>
                <a:cs typeface="Times New Roman" panose="02020603050405020304" pitchFamily="18" charset="0"/>
              </a:rPr>
              <a:t> </a:t>
            </a:r>
            <a:r>
              <a:rPr lang="tr-T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ve</a:t>
            </a:r>
            <a:r>
              <a:rP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bu</a:t>
            </a:r>
            <a:r>
              <a:rPr lang="tr-T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amaçla</a:t>
            </a:r>
            <a:r>
              <a:rP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yapılan</a:t>
            </a:r>
            <a:r>
              <a:rPr lang="tr-T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faaliyetlerde</a:t>
            </a:r>
            <a:r>
              <a:rPr sz="2100" dirty="0">
                <a:latin typeface="Times New Roman" panose="02020603050405020304" pitchFamily="18" charset="0"/>
                <a:cs typeface="Times New Roman" panose="02020603050405020304" pitchFamily="18" charset="0"/>
              </a:rPr>
              <a:t> ne kadar “kontrol” sahibi olduğumuzla  </a:t>
            </a:r>
            <a:r>
              <a:rPr sz="2100" dirty="0" err="1">
                <a:latin typeface="Times New Roman" panose="02020603050405020304" pitchFamily="18" charset="0"/>
                <a:cs typeface="Times New Roman" panose="02020603050405020304" pitchFamily="18" charset="0"/>
              </a:rPr>
              <a:t>ilgilidir</a:t>
            </a:r>
            <a:r>
              <a:rPr sz="2100" dirty="0">
                <a:latin typeface="Times New Roman" panose="02020603050405020304" pitchFamily="18" charset="0"/>
                <a:cs typeface="Times New Roman" panose="02020603050405020304" pitchFamily="18" charset="0"/>
              </a:rPr>
              <a:t>.</a:t>
            </a:r>
          </a:p>
          <a:p>
            <a:pPr marL="293688" indent="-293688">
              <a:lnSpc>
                <a:spcPct val="150000"/>
              </a:lnSpc>
              <a:buFont typeface="Arial" panose="020B0604020202020204" pitchFamily="34" charset="0"/>
              <a:buChar char="•"/>
            </a:pPr>
            <a:r>
              <a:rPr sz="2100" dirty="0">
                <a:latin typeface="Times New Roman" panose="02020603050405020304" pitchFamily="18" charset="0"/>
                <a:cs typeface="Times New Roman" panose="02020603050405020304" pitchFamily="18" charset="0"/>
              </a:rPr>
              <a:t>İç kontrol; Amaç değildir. İdareyi hedeflerine </a:t>
            </a:r>
            <a:r>
              <a:rPr sz="2100" dirty="0" err="1">
                <a:latin typeface="Times New Roman" panose="02020603050405020304" pitchFamily="18" charset="0"/>
                <a:cs typeface="Times New Roman" panose="02020603050405020304" pitchFamily="18" charset="0"/>
              </a:rPr>
              <a:t>ulaştırma</a:t>
            </a:r>
            <a:r>
              <a:rP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amacı</a:t>
            </a:r>
            <a:r>
              <a:rPr lang="tr-T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taşıyan</a:t>
            </a:r>
            <a:r>
              <a:rPr sz="2100" dirty="0">
                <a:latin typeface="Times New Roman" panose="02020603050405020304" pitchFamily="18" charset="0"/>
                <a:cs typeface="Times New Roman" panose="02020603050405020304" pitchFamily="18" charset="0"/>
              </a:rPr>
              <a:t> bir yönetim aracıdır. Ancak hedefleri </a:t>
            </a:r>
            <a:r>
              <a:rPr sz="2100" dirty="0" err="1">
                <a:latin typeface="Times New Roman" panose="02020603050405020304" pitchFamily="18" charset="0"/>
                <a:cs typeface="Times New Roman" panose="02020603050405020304" pitchFamily="18" charset="0"/>
              </a:rPr>
              <a:t>belirlemez</a:t>
            </a:r>
            <a:r>
              <a:rPr sz="2100" dirty="0">
                <a:latin typeface="Times New Roman" panose="02020603050405020304" pitchFamily="18" charset="0"/>
                <a:cs typeface="Times New Roman" panose="02020603050405020304" pitchFamily="18" charset="0"/>
              </a:rPr>
              <a:t>.</a:t>
            </a:r>
          </a:p>
          <a:p>
            <a:pPr marL="293688" indent="-293688">
              <a:lnSpc>
                <a:spcPct val="150000"/>
              </a:lnSpc>
              <a:buFont typeface="Arial" panose="020B0604020202020204" pitchFamily="34" charset="0"/>
              <a:buChar char="•"/>
            </a:pPr>
            <a:r>
              <a:rPr sz="2100" dirty="0">
                <a:latin typeface="Times New Roman" panose="02020603050405020304" pitchFamily="18" charset="0"/>
                <a:cs typeface="Times New Roman" panose="02020603050405020304" pitchFamily="18" charset="0"/>
              </a:rPr>
              <a:t>Belirlenmiş hedeflere ulaşabilmek için makul güvence sağlar. </a:t>
            </a:r>
            <a:r>
              <a:rPr sz="2100" dirty="0" err="1">
                <a:latin typeface="Times New Roman" panose="02020603050405020304" pitchFamily="18" charset="0"/>
                <a:cs typeface="Times New Roman" panose="02020603050405020304" pitchFamily="18" charset="0"/>
              </a:rPr>
              <a:t>İç</a:t>
            </a:r>
            <a:r>
              <a:rPr lang="tr-TR" sz="2100" dirty="0">
                <a:latin typeface="Times New Roman" panose="02020603050405020304" pitchFamily="18" charset="0"/>
                <a:cs typeface="Times New Roman" panose="02020603050405020304" pitchFamily="18" charset="0"/>
              </a:rPr>
              <a:t> </a:t>
            </a:r>
            <a:r>
              <a:rPr sz="2100" dirty="0" err="1">
                <a:latin typeface="Times New Roman" panose="02020603050405020304" pitchFamily="18" charset="0"/>
                <a:cs typeface="Times New Roman" panose="02020603050405020304" pitchFamily="18" charset="0"/>
              </a:rPr>
              <a:t>kontrol</a:t>
            </a:r>
            <a:r>
              <a:rPr sz="2100" dirty="0">
                <a:latin typeface="Times New Roman" panose="02020603050405020304" pitchFamily="18" charset="0"/>
                <a:cs typeface="Times New Roman" panose="02020603050405020304" pitchFamily="18" charset="0"/>
              </a:rPr>
              <a:t>; statik bir sistem </a:t>
            </a:r>
            <a:r>
              <a:rPr sz="2100" dirty="0" err="1">
                <a:latin typeface="Times New Roman" panose="02020603050405020304" pitchFamily="18" charset="0"/>
                <a:cs typeface="Times New Roman" panose="02020603050405020304" pitchFamily="18" charset="0"/>
              </a:rPr>
              <a:t>değildir</a:t>
            </a:r>
            <a:r>
              <a:rPr sz="2100" dirty="0">
                <a:latin typeface="Times New Roman" panose="02020603050405020304" pitchFamily="18" charset="0"/>
                <a:cs typeface="Times New Roman" panose="02020603050405020304" pitchFamily="18" charset="0"/>
              </a:rPr>
              <a:t>.</a:t>
            </a:r>
          </a:p>
          <a:p>
            <a:pPr marL="293688" indent="-293688">
              <a:lnSpc>
                <a:spcPct val="150000"/>
              </a:lnSpc>
              <a:buFont typeface="Arial" panose="020B0604020202020204" pitchFamily="34" charset="0"/>
              <a:buChar char="•"/>
            </a:pPr>
            <a:r>
              <a:rPr sz="2100" dirty="0">
                <a:latin typeface="Times New Roman" panose="02020603050405020304" pitchFamily="18" charset="0"/>
                <a:cs typeface="Times New Roman" panose="02020603050405020304" pitchFamily="18" charset="0"/>
              </a:rPr>
              <a:t>Sürekli gözden geçirilmesi ve geliştirilmesi </a:t>
            </a:r>
            <a:r>
              <a:rPr sz="2100" dirty="0" err="1">
                <a:latin typeface="Times New Roman" panose="02020603050405020304" pitchFamily="18" charset="0"/>
                <a:cs typeface="Times New Roman" panose="02020603050405020304" pitchFamily="18" charset="0"/>
              </a:rPr>
              <a:t>gerekir</a:t>
            </a:r>
            <a:r>
              <a:rPr sz="2100" dirty="0">
                <a:latin typeface="Times New Roman" panose="02020603050405020304" pitchFamily="18" charset="0"/>
                <a:cs typeface="Times New Roman" panose="02020603050405020304" pitchFamily="18" charset="0"/>
              </a:rPr>
              <a:t>.</a:t>
            </a:r>
          </a:p>
          <a:p>
            <a:pPr marL="293688" indent="-293688">
              <a:lnSpc>
                <a:spcPct val="150000"/>
              </a:lnSpc>
              <a:buFont typeface="Arial" panose="020B0604020202020204" pitchFamily="34" charset="0"/>
              <a:buChar char="•"/>
            </a:pPr>
            <a:r>
              <a:rPr sz="2100" dirty="0">
                <a:latin typeface="Times New Roman" panose="02020603050405020304" pitchFamily="18" charset="0"/>
                <a:cs typeface="Times New Roman" panose="02020603050405020304" pitchFamily="18" charset="0"/>
              </a:rPr>
              <a:t>Belirlenmiş hedeflere ulaşabilmek için makul güvence sağlar.</a:t>
            </a:r>
          </a:p>
        </p:txBody>
      </p:sp>
    </p:spTree>
    <p:extLst>
      <p:ext uri="{BB962C8B-B14F-4D97-AF65-F5344CB8AC3E}">
        <p14:creationId xmlns:p14="http://schemas.microsoft.com/office/powerpoint/2010/main" val="8605619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b="1" dirty="0">
                <a:solidFill>
                  <a:srgbClr val="C00000"/>
                </a:solidFill>
                <a:latin typeface="Times New Roman" panose="02020603050405020304" pitchFamily="18" charset="0"/>
                <a:cs typeface="Times New Roman" panose="02020603050405020304" pitchFamily="18" charset="0"/>
              </a:rPr>
              <a:t>İÇ KONTROL NE FAYDA SAĞLAR?</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13">
            <a:extLst>
              <a:ext uri="{FF2B5EF4-FFF2-40B4-BE49-F238E27FC236}">
                <a16:creationId xmlns="" xmlns:a16="http://schemas.microsoft.com/office/drawing/2014/main" id="{FFC50DFF-29D7-4F17-9B67-5CBFEC02F431}"/>
              </a:ext>
            </a:extLst>
          </p:cNvPr>
          <p:cNvSpPr txBox="1"/>
          <p:nvPr/>
        </p:nvSpPr>
        <p:spPr>
          <a:xfrm>
            <a:off x="1064952" y="1997075"/>
            <a:ext cx="9507798" cy="3889230"/>
          </a:xfrm>
          <a:prstGeom prst="rect">
            <a:avLst/>
          </a:prstGeom>
        </p:spPr>
        <p:txBody>
          <a:bodyPr vert="horz" wrap="square" lIns="0" tIns="11137" rIns="0" bIns="0" rtlCol="0">
            <a:spAutoFit/>
          </a:bodyPr>
          <a:lstStyle/>
          <a:p>
            <a:pPr marL="296888" indent="-285750">
              <a:lnSpc>
                <a:spcPct val="150000"/>
              </a:lnSpc>
              <a:buFont typeface="Arial" panose="020B0604020202020204" pitchFamily="34" charset="0"/>
              <a:buChar char="•"/>
            </a:pPr>
            <a:r>
              <a:rPr lang="tr-TR" sz="2100" spc="-75" dirty="0">
                <a:latin typeface="Times New Roman" panose="02020603050405020304" pitchFamily="18" charset="0"/>
                <a:cs typeface="Times New Roman" panose="02020603050405020304" pitchFamily="18" charset="0"/>
              </a:rPr>
              <a:t>Yönetimi </a:t>
            </a:r>
            <a:r>
              <a:rPr lang="tr-TR" sz="2100" spc="-110" dirty="0">
                <a:latin typeface="Times New Roman" panose="02020603050405020304" pitchFamily="18" charset="0"/>
                <a:cs typeface="Times New Roman" panose="02020603050405020304" pitchFamily="18" charset="0"/>
              </a:rPr>
              <a:t>dış </a:t>
            </a:r>
            <a:r>
              <a:rPr lang="tr-TR" sz="2100" spc="-48" dirty="0">
                <a:latin typeface="Times New Roman" panose="02020603050405020304" pitchFamily="18" charset="0"/>
                <a:cs typeface="Times New Roman" panose="02020603050405020304" pitchFamily="18" charset="0"/>
              </a:rPr>
              <a:t>denetime </a:t>
            </a:r>
            <a:r>
              <a:rPr lang="tr-TR" sz="2100" spc="-88" dirty="0">
                <a:latin typeface="Times New Roman" panose="02020603050405020304" pitchFamily="18" charset="0"/>
                <a:cs typeface="Times New Roman" panose="02020603050405020304" pitchFamily="18" charset="0"/>
              </a:rPr>
              <a:t>hazır </a:t>
            </a:r>
            <a:r>
              <a:rPr lang="tr-TR" sz="2100" spc="-79" dirty="0">
                <a:latin typeface="Times New Roman" panose="02020603050405020304" pitchFamily="18" charset="0"/>
                <a:cs typeface="Times New Roman" panose="02020603050405020304" pitchFamily="18" charset="0"/>
              </a:rPr>
              <a:t>kılar, </a:t>
            </a:r>
            <a:r>
              <a:rPr lang="tr-TR" sz="2100" spc="-110" dirty="0">
                <a:latin typeface="Times New Roman" panose="02020603050405020304" pitchFamily="18" charset="0"/>
                <a:cs typeface="Times New Roman" panose="02020603050405020304" pitchFamily="18" charset="0"/>
              </a:rPr>
              <a:t>hesap </a:t>
            </a:r>
            <a:r>
              <a:rPr lang="tr-TR" sz="2100" spc="-31" dirty="0">
                <a:latin typeface="Times New Roman" panose="02020603050405020304" pitchFamily="18" charset="0"/>
                <a:cs typeface="Times New Roman" panose="02020603050405020304" pitchFamily="18" charset="0"/>
              </a:rPr>
              <a:t>verebilirliği</a:t>
            </a:r>
            <a:r>
              <a:rPr lang="tr-TR" sz="2100" spc="-153" dirty="0">
                <a:latin typeface="Times New Roman" panose="02020603050405020304" pitchFamily="18" charset="0"/>
                <a:cs typeface="Times New Roman" panose="02020603050405020304" pitchFamily="18" charset="0"/>
              </a:rPr>
              <a:t> </a:t>
            </a:r>
            <a:r>
              <a:rPr lang="tr-TR" sz="2100" spc="-57" dirty="0">
                <a:latin typeface="Times New Roman" panose="02020603050405020304" pitchFamily="18" charset="0"/>
                <a:cs typeface="Times New Roman" panose="02020603050405020304" pitchFamily="18" charset="0"/>
              </a:rPr>
              <a:t>güçlendirir.</a:t>
            </a:r>
            <a:endParaRPr lang="tr-TR" sz="2100" dirty="0">
              <a:latin typeface="Times New Roman" panose="02020603050405020304" pitchFamily="18" charset="0"/>
              <a:cs typeface="Times New Roman" panose="02020603050405020304" pitchFamily="18" charset="0"/>
            </a:endParaRPr>
          </a:p>
          <a:p>
            <a:pPr marL="296888" marR="382587" indent="-285750">
              <a:lnSpc>
                <a:spcPct val="150000"/>
              </a:lnSpc>
              <a:buFont typeface="Arial" panose="020B0604020202020204" pitchFamily="34" charset="0"/>
              <a:buChar char="•"/>
            </a:pPr>
            <a:r>
              <a:rPr lang="tr-TR" sz="2100" spc="-145" dirty="0">
                <a:latin typeface="Times New Roman" panose="02020603050405020304" pitchFamily="18" charset="0"/>
                <a:cs typeface="Times New Roman" panose="02020603050405020304" pitchFamily="18" charset="0"/>
              </a:rPr>
              <a:t>Yeni </a:t>
            </a:r>
            <a:r>
              <a:rPr lang="tr-TR" sz="2100" spc="-44" dirty="0">
                <a:latin typeface="Times New Roman" panose="02020603050405020304" pitchFamily="18" charset="0"/>
                <a:cs typeface="Times New Roman" panose="02020603050405020304" pitchFamily="18" charset="0"/>
              </a:rPr>
              <a:t>yönetici </a:t>
            </a:r>
            <a:r>
              <a:rPr lang="tr-TR" sz="2100" spc="-105" dirty="0">
                <a:latin typeface="Times New Roman" panose="02020603050405020304" pitchFamily="18" charset="0"/>
                <a:cs typeface="Times New Roman" panose="02020603050405020304" pitchFamily="18" charset="0"/>
              </a:rPr>
              <a:t>ve </a:t>
            </a:r>
            <a:r>
              <a:rPr lang="tr-TR" sz="2100" spc="-61" dirty="0">
                <a:latin typeface="Times New Roman" panose="02020603050405020304" pitchFamily="18" charset="0"/>
                <a:cs typeface="Times New Roman" panose="02020603050405020304" pitchFamily="18" charset="0"/>
              </a:rPr>
              <a:t>personelin </a:t>
            </a:r>
            <a:r>
              <a:rPr lang="tr-TR" sz="2100" spc="-88" dirty="0">
                <a:latin typeface="Times New Roman" panose="02020603050405020304" pitchFamily="18" charset="0"/>
                <a:cs typeface="Times New Roman" panose="02020603050405020304" pitchFamily="18" charset="0"/>
              </a:rPr>
              <a:t>adaptasyon </a:t>
            </a:r>
            <a:r>
              <a:rPr lang="tr-TR" sz="2100" spc="-105" dirty="0">
                <a:latin typeface="Times New Roman" panose="02020603050405020304" pitchFamily="18" charset="0"/>
                <a:cs typeface="Times New Roman" panose="02020603050405020304" pitchFamily="18" charset="0"/>
              </a:rPr>
              <a:t>ve </a:t>
            </a:r>
            <a:r>
              <a:rPr lang="tr-TR" sz="2100" spc="-48" dirty="0">
                <a:latin typeface="Times New Roman" panose="02020603050405020304" pitchFamily="18" charset="0"/>
                <a:cs typeface="Times New Roman" panose="02020603050405020304" pitchFamily="18" charset="0"/>
              </a:rPr>
              <a:t>verim</a:t>
            </a:r>
            <a:r>
              <a:rPr lang="tr-TR" sz="2100" spc="-153" dirty="0">
                <a:latin typeface="Times New Roman" panose="02020603050405020304" pitchFamily="18" charset="0"/>
                <a:cs typeface="Times New Roman" panose="02020603050405020304" pitchFamily="18" charset="0"/>
              </a:rPr>
              <a:t> </a:t>
            </a:r>
            <a:r>
              <a:rPr lang="tr-TR" sz="2100" spc="-57" dirty="0">
                <a:latin typeface="Times New Roman" panose="02020603050405020304" pitchFamily="18" charset="0"/>
                <a:cs typeface="Times New Roman" panose="02020603050405020304" pitchFamily="18" charset="0"/>
              </a:rPr>
              <a:t>alınabilme  </a:t>
            </a:r>
            <a:r>
              <a:rPr lang="tr-TR" sz="2100" spc="-70" dirty="0">
                <a:latin typeface="Times New Roman" panose="02020603050405020304" pitchFamily="18" charset="0"/>
                <a:cs typeface="Times New Roman" panose="02020603050405020304" pitchFamily="18" charset="0"/>
              </a:rPr>
              <a:t>süresini</a:t>
            </a:r>
            <a:r>
              <a:rPr lang="tr-TR" sz="2100" spc="-105" dirty="0">
                <a:latin typeface="Times New Roman" panose="02020603050405020304" pitchFamily="18" charset="0"/>
                <a:cs typeface="Times New Roman" panose="02020603050405020304" pitchFamily="18" charset="0"/>
              </a:rPr>
              <a:t> </a:t>
            </a:r>
            <a:r>
              <a:rPr lang="tr-TR" sz="2100" spc="-75" dirty="0">
                <a:latin typeface="Times New Roman" panose="02020603050405020304" pitchFamily="18" charset="0"/>
                <a:cs typeface="Times New Roman" panose="02020603050405020304" pitchFamily="18" charset="0"/>
              </a:rPr>
              <a:t>kısaltır.</a:t>
            </a:r>
            <a:endParaRPr lang="tr-TR" sz="2100" dirty="0">
              <a:latin typeface="Times New Roman" panose="02020603050405020304" pitchFamily="18" charset="0"/>
              <a:cs typeface="Times New Roman" panose="02020603050405020304" pitchFamily="18" charset="0"/>
            </a:endParaRPr>
          </a:p>
          <a:p>
            <a:pPr marL="296888" indent="-285750">
              <a:lnSpc>
                <a:spcPct val="150000"/>
              </a:lnSpc>
              <a:buFont typeface="Arial" panose="020B0604020202020204" pitchFamily="34" charset="0"/>
              <a:buChar char="•"/>
            </a:pPr>
            <a:r>
              <a:rPr lang="tr-TR" sz="2100" spc="-96" dirty="0">
                <a:latin typeface="Times New Roman" panose="02020603050405020304" pitchFamily="18" charset="0"/>
                <a:cs typeface="Times New Roman" panose="02020603050405020304" pitchFamily="18" charset="0"/>
              </a:rPr>
              <a:t>Kurumsallaşma </a:t>
            </a:r>
            <a:r>
              <a:rPr lang="tr-TR" sz="2100" spc="-105" dirty="0">
                <a:latin typeface="Times New Roman" panose="02020603050405020304" pitchFamily="18" charset="0"/>
                <a:cs typeface="Times New Roman" panose="02020603050405020304" pitchFamily="18" charset="0"/>
              </a:rPr>
              <a:t>ve </a:t>
            </a:r>
            <a:r>
              <a:rPr lang="tr-TR" sz="2100" spc="-70" dirty="0">
                <a:latin typeface="Times New Roman" panose="02020603050405020304" pitchFamily="18" charset="0"/>
                <a:cs typeface="Times New Roman" panose="02020603050405020304" pitchFamily="18" charset="0"/>
              </a:rPr>
              <a:t>kurumsal </a:t>
            </a:r>
            <a:r>
              <a:rPr lang="tr-TR" sz="2100" spc="-35" dirty="0">
                <a:latin typeface="Times New Roman" panose="02020603050405020304" pitchFamily="18" charset="0"/>
                <a:cs typeface="Times New Roman" panose="02020603050405020304" pitchFamily="18" charset="0"/>
              </a:rPr>
              <a:t>yönetimi</a:t>
            </a:r>
            <a:r>
              <a:rPr lang="tr-TR" sz="2100" spc="-100" dirty="0">
                <a:latin typeface="Times New Roman" panose="02020603050405020304" pitchFamily="18" charset="0"/>
                <a:cs typeface="Times New Roman" panose="02020603050405020304" pitchFamily="18" charset="0"/>
              </a:rPr>
              <a:t> </a:t>
            </a:r>
            <a:r>
              <a:rPr lang="tr-TR" sz="2100" spc="-70" dirty="0">
                <a:latin typeface="Times New Roman" panose="02020603050405020304" pitchFamily="18" charset="0"/>
                <a:cs typeface="Times New Roman" panose="02020603050405020304" pitchFamily="18" charset="0"/>
              </a:rPr>
              <a:t>güçlendirir.</a:t>
            </a:r>
            <a:endParaRPr lang="tr-TR" sz="2100" dirty="0">
              <a:latin typeface="Times New Roman" panose="02020603050405020304" pitchFamily="18" charset="0"/>
              <a:cs typeface="Times New Roman" panose="02020603050405020304" pitchFamily="18" charset="0"/>
            </a:endParaRPr>
          </a:p>
          <a:p>
            <a:pPr marL="296888" indent="-285750">
              <a:lnSpc>
                <a:spcPct val="150000"/>
              </a:lnSpc>
              <a:buFont typeface="Arial" panose="020B0604020202020204" pitchFamily="34" charset="0"/>
              <a:buChar char="•"/>
            </a:pPr>
            <a:r>
              <a:rPr lang="tr-TR" sz="2100" spc="-79" dirty="0">
                <a:latin typeface="Times New Roman" panose="02020603050405020304" pitchFamily="18" charset="0"/>
                <a:cs typeface="Times New Roman" panose="02020603050405020304" pitchFamily="18" charset="0"/>
              </a:rPr>
              <a:t>Risklerin </a:t>
            </a:r>
            <a:r>
              <a:rPr lang="tr-TR" sz="2100" spc="-110" dirty="0">
                <a:latin typeface="Times New Roman" panose="02020603050405020304" pitchFamily="18" charset="0"/>
                <a:cs typeface="Times New Roman" panose="02020603050405020304" pitchFamily="18" charset="0"/>
              </a:rPr>
              <a:t>kayıp </a:t>
            </a:r>
            <a:r>
              <a:rPr lang="tr-TR" sz="2100" spc="-92" dirty="0">
                <a:latin typeface="Times New Roman" panose="02020603050405020304" pitchFamily="18" charset="0"/>
                <a:cs typeface="Times New Roman" panose="02020603050405020304" pitchFamily="18" charset="0"/>
              </a:rPr>
              <a:t>gerçekleşmeden </a:t>
            </a:r>
            <a:r>
              <a:rPr lang="tr-TR" sz="2100" spc="-57" dirty="0">
                <a:latin typeface="Times New Roman" panose="02020603050405020304" pitchFamily="18" charset="0"/>
                <a:cs typeface="Times New Roman" panose="02020603050405020304" pitchFamily="18" charset="0"/>
              </a:rPr>
              <a:t>önlenmesini </a:t>
            </a:r>
            <a:r>
              <a:rPr lang="tr-TR" sz="2100" spc="-118" dirty="0">
                <a:latin typeface="Times New Roman" panose="02020603050405020304" pitchFamily="18" charset="0"/>
                <a:cs typeface="Times New Roman" panose="02020603050405020304" pitchFamily="18" charset="0"/>
              </a:rPr>
              <a:t>sağlar.</a:t>
            </a:r>
            <a:r>
              <a:rPr lang="tr-TR" sz="2100" spc="-61" dirty="0">
                <a:latin typeface="Times New Roman" panose="02020603050405020304" pitchFamily="18" charset="0"/>
                <a:cs typeface="Times New Roman" panose="02020603050405020304" pitchFamily="18" charset="0"/>
              </a:rPr>
              <a:t> </a:t>
            </a:r>
          </a:p>
          <a:p>
            <a:pPr marL="296888" indent="-285750">
              <a:lnSpc>
                <a:spcPct val="150000"/>
              </a:lnSpc>
              <a:buFont typeface="Arial" panose="020B0604020202020204" pitchFamily="34" charset="0"/>
              <a:buChar char="•"/>
            </a:pPr>
            <a:r>
              <a:rPr lang="tr-TR" sz="2100" spc="-88" dirty="0">
                <a:latin typeface="Times New Roman" panose="02020603050405020304" pitchFamily="18" charset="0"/>
                <a:cs typeface="Times New Roman" panose="02020603050405020304" pitchFamily="18" charset="0"/>
              </a:rPr>
              <a:t>Kurum</a:t>
            </a:r>
            <a:r>
              <a:rPr lang="tr-TR" sz="2100" dirty="0">
                <a:latin typeface="Times New Roman" panose="02020603050405020304" pitchFamily="18" charset="0"/>
                <a:cs typeface="Times New Roman" panose="02020603050405020304" pitchFamily="18" charset="0"/>
              </a:rPr>
              <a:t> </a:t>
            </a:r>
            <a:r>
              <a:rPr lang="tr-TR" sz="2100" spc="-70" dirty="0">
                <a:latin typeface="Times New Roman" panose="02020603050405020304" pitchFamily="18" charset="0"/>
                <a:cs typeface="Times New Roman" panose="02020603050405020304" pitchFamily="18" charset="0"/>
              </a:rPr>
              <a:t>genelinde </a:t>
            </a:r>
            <a:r>
              <a:rPr lang="tr-TR" sz="2100" spc="-88" dirty="0">
                <a:latin typeface="Times New Roman" panose="02020603050405020304" pitchFamily="18" charset="0"/>
                <a:cs typeface="Times New Roman" panose="02020603050405020304" pitchFamily="18" charset="0"/>
              </a:rPr>
              <a:t>görev </a:t>
            </a:r>
            <a:r>
              <a:rPr lang="tr-TR" sz="2100" spc="-105" dirty="0">
                <a:latin typeface="Times New Roman" panose="02020603050405020304" pitchFamily="18" charset="0"/>
                <a:cs typeface="Times New Roman" panose="02020603050405020304" pitchFamily="18" charset="0"/>
              </a:rPr>
              <a:t>ve </a:t>
            </a:r>
            <a:r>
              <a:rPr lang="tr-TR" sz="2100" spc="-48" dirty="0">
                <a:latin typeface="Times New Roman" panose="02020603050405020304" pitchFamily="18" charset="0"/>
                <a:cs typeface="Times New Roman" panose="02020603050405020304" pitchFamily="18" charset="0"/>
              </a:rPr>
              <a:t>sorumlulukları</a:t>
            </a:r>
            <a:r>
              <a:rPr lang="tr-TR" sz="2100" spc="-123" dirty="0">
                <a:latin typeface="Times New Roman" panose="02020603050405020304" pitchFamily="18" charset="0"/>
                <a:cs typeface="Times New Roman" panose="02020603050405020304" pitchFamily="18" charset="0"/>
              </a:rPr>
              <a:t> </a:t>
            </a:r>
            <a:r>
              <a:rPr lang="tr-TR" sz="2100" spc="-35" dirty="0">
                <a:latin typeface="Times New Roman" panose="02020603050405020304" pitchFamily="18" charset="0"/>
                <a:cs typeface="Times New Roman" panose="02020603050405020304" pitchFamily="18" charset="0"/>
              </a:rPr>
              <a:t>netleştirir.</a:t>
            </a:r>
            <a:endParaRPr lang="tr-TR" sz="2100" dirty="0">
              <a:latin typeface="Times New Roman" panose="02020603050405020304" pitchFamily="18" charset="0"/>
              <a:cs typeface="Times New Roman" panose="02020603050405020304" pitchFamily="18" charset="0"/>
            </a:endParaRPr>
          </a:p>
          <a:p>
            <a:pPr marL="296888" indent="-285750">
              <a:lnSpc>
                <a:spcPct val="150000"/>
              </a:lnSpc>
              <a:buFont typeface="Arial" panose="020B0604020202020204" pitchFamily="34" charset="0"/>
              <a:buChar char="•"/>
            </a:pPr>
            <a:r>
              <a:rPr lang="tr-TR" sz="2100" spc="-123" dirty="0">
                <a:latin typeface="Times New Roman" panose="02020603050405020304" pitchFamily="18" charset="0"/>
                <a:cs typeface="Times New Roman" panose="02020603050405020304" pitchFamily="18" charset="0"/>
              </a:rPr>
              <a:t>İş </a:t>
            </a:r>
            <a:r>
              <a:rPr lang="tr-TR" sz="2100" spc="-83" dirty="0">
                <a:latin typeface="Times New Roman" panose="02020603050405020304" pitchFamily="18" charset="0"/>
                <a:cs typeface="Times New Roman" panose="02020603050405020304" pitchFamily="18" charset="0"/>
              </a:rPr>
              <a:t>akışlarını </a:t>
            </a:r>
            <a:r>
              <a:rPr lang="tr-TR" sz="2100" spc="-105" dirty="0">
                <a:latin typeface="Times New Roman" panose="02020603050405020304" pitchFamily="18" charset="0"/>
                <a:cs typeface="Times New Roman" panose="02020603050405020304" pitchFamily="18" charset="0"/>
              </a:rPr>
              <a:t>ve </a:t>
            </a:r>
            <a:r>
              <a:rPr lang="tr-TR" sz="2100" spc="-92" dirty="0">
                <a:latin typeface="Times New Roman" panose="02020603050405020304" pitchFamily="18" charset="0"/>
                <a:cs typeface="Times New Roman" panose="02020603050405020304" pitchFamily="18" charset="0"/>
              </a:rPr>
              <a:t>iş </a:t>
            </a:r>
            <a:r>
              <a:rPr lang="tr-TR" sz="2100" spc="-114" dirty="0">
                <a:latin typeface="Times New Roman" panose="02020603050405020304" pitchFamily="18" charset="0"/>
                <a:cs typeface="Times New Roman" panose="02020603050405020304" pitchFamily="18" charset="0"/>
              </a:rPr>
              <a:t>yapışı </a:t>
            </a:r>
            <a:r>
              <a:rPr lang="tr-TR" sz="2100" spc="-79" dirty="0">
                <a:latin typeface="Times New Roman" panose="02020603050405020304" pitchFamily="18" charset="0"/>
                <a:cs typeface="Times New Roman" panose="02020603050405020304" pitchFamily="18" charset="0"/>
              </a:rPr>
              <a:t>standardize </a:t>
            </a:r>
            <a:r>
              <a:rPr lang="tr-TR" sz="2100" spc="-88" dirty="0">
                <a:latin typeface="Times New Roman" panose="02020603050405020304" pitchFamily="18" charset="0"/>
                <a:cs typeface="Times New Roman" panose="02020603050405020304" pitchFamily="18" charset="0"/>
              </a:rPr>
              <a:t>eder,</a:t>
            </a:r>
            <a:r>
              <a:rPr lang="tr-TR" sz="2100" spc="-35" dirty="0">
                <a:latin typeface="Times New Roman" panose="02020603050405020304" pitchFamily="18" charset="0"/>
                <a:cs typeface="Times New Roman" panose="02020603050405020304" pitchFamily="18" charset="0"/>
              </a:rPr>
              <a:t> </a:t>
            </a:r>
            <a:r>
              <a:rPr lang="tr-TR" sz="2100" spc="-75" dirty="0">
                <a:latin typeface="Times New Roman" panose="02020603050405020304" pitchFamily="18" charset="0"/>
                <a:cs typeface="Times New Roman" panose="02020603050405020304" pitchFamily="18" charset="0"/>
              </a:rPr>
              <a:t>uygulamaları</a:t>
            </a:r>
            <a:r>
              <a:rPr lang="tr-TR" sz="2100" dirty="0">
                <a:latin typeface="Times New Roman" panose="02020603050405020304" pitchFamily="18" charset="0"/>
                <a:cs typeface="Times New Roman" panose="02020603050405020304" pitchFamily="18" charset="0"/>
              </a:rPr>
              <a:t> </a:t>
            </a:r>
            <a:r>
              <a:rPr lang="tr-TR" sz="2100" spc="-53" dirty="0">
                <a:latin typeface="Times New Roman" panose="02020603050405020304" pitchFamily="18" charset="0"/>
                <a:cs typeface="Times New Roman" panose="02020603050405020304" pitchFamily="18" charset="0"/>
              </a:rPr>
              <a:t>standartlara</a:t>
            </a:r>
            <a:r>
              <a:rPr lang="tr-TR" sz="2100" spc="-105" dirty="0">
                <a:latin typeface="Times New Roman" panose="02020603050405020304" pitchFamily="18" charset="0"/>
                <a:cs typeface="Times New Roman" panose="02020603050405020304" pitchFamily="18" charset="0"/>
              </a:rPr>
              <a:t> </a:t>
            </a:r>
            <a:r>
              <a:rPr lang="tr-TR" sz="2100" spc="-96" dirty="0">
                <a:latin typeface="Times New Roman" panose="02020603050405020304" pitchFamily="18" charset="0"/>
                <a:cs typeface="Times New Roman" panose="02020603050405020304" pitchFamily="18" charset="0"/>
              </a:rPr>
              <a:t>bağlar.</a:t>
            </a:r>
            <a:endParaRPr lang="tr-TR" sz="2100" dirty="0">
              <a:latin typeface="Times New Roman" panose="02020603050405020304" pitchFamily="18" charset="0"/>
              <a:cs typeface="Times New Roman" panose="02020603050405020304" pitchFamily="18" charset="0"/>
            </a:endParaRPr>
          </a:p>
          <a:p>
            <a:pPr marL="296888" indent="-285750" algn="just">
              <a:lnSpc>
                <a:spcPct val="150000"/>
              </a:lnSpc>
              <a:buFont typeface="Arial" panose="020B0604020202020204" pitchFamily="34" charset="0"/>
              <a:buChar char="•"/>
            </a:pPr>
            <a:r>
              <a:rPr lang="tr-TR" sz="2100" spc="-88" dirty="0">
                <a:latin typeface="Times New Roman" panose="02020603050405020304" pitchFamily="18" charset="0"/>
                <a:cs typeface="Times New Roman" panose="02020603050405020304" pitchFamily="18" charset="0"/>
              </a:rPr>
              <a:t>Üst </a:t>
            </a:r>
            <a:r>
              <a:rPr lang="tr-TR" sz="2100" spc="-35" dirty="0">
                <a:latin typeface="Times New Roman" panose="02020603050405020304" pitchFamily="18" charset="0"/>
                <a:cs typeface="Times New Roman" panose="02020603050405020304" pitchFamily="18" charset="0"/>
              </a:rPr>
              <a:t>yönetimin </a:t>
            </a:r>
            <a:r>
              <a:rPr lang="tr-TR" sz="2100" spc="-48" dirty="0">
                <a:latin typeface="Times New Roman" panose="02020603050405020304" pitchFamily="18" charset="0"/>
                <a:cs typeface="Times New Roman" panose="02020603050405020304" pitchFamily="18" charset="0"/>
              </a:rPr>
              <a:t>kurum </a:t>
            </a:r>
            <a:r>
              <a:rPr lang="tr-TR" sz="2100" spc="-66" dirty="0">
                <a:latin typeface="Times New Roman" panose="02020603050405020304" pitchFamily="18" charset="0"/>
                <a:cs typeface="Times New Roman" panose="02020603050405020304" pitchFamily="18" charset="0"/>
              </a:rPr>
              <a:t>performansını izlemesini </a:t>
            </a:r>
            <a:r>
              <a:rPr lang="tr-TR" sz="2100" spc="-105" dirty="0">
                <a:latin typeface="Times New Roman" panose="02020603050405020304" pitchFamily="18" charset="0"/>
                <a:cs typeface="Times New Roman" panose="02020603050405020304" pitchFamily="18" charset="0"/>
              </a:rPr>
              <a:t>ve</a:t>
            </a:r>
            <a:r>
              <a:rPr lang="tr-TR" sz="2100" spc="-267" dirty="0">
                <a:latin typeface="Times New Roman" panose="02020603050405020304" pitchFamily="18" charset="0"/>
                <a:cs typeface="Times New Roman" panose="02020603050405020304" pitchFamily="18" charset="0"/>
              </a:rPr>
              <a:t> </a:t>
            </a:r>
            <a:r>
              <a:rPr lang="tr-TR" sz="2100" spc="-88" dirty="0">
                <a:latin typeface="Times New Roman" panose="02020603050405020304" pitchFamily="18" charset="0"/>
                <a:cs typeface="Times New Roman" panose="02020603050405020304" pitchFamily="18" charset="0"/>
              </a:rPr>
              <a:t>düşük</a:t>
            </a:r>
            <a:r>
              <a:rPr lang="tr-TR" sz="2100" dirty="0">
                <a:latin typeface="Times New Roman" panose="02020603050405020304" pitchFamily="18" charset="0"/>
                <a:cs typeface="Times New Roman" panose="02020603050405020304" pitchFamily="18" charset="0"/>
              </a:rPr>
              <a:t> </a:t>
            </a:r>
            <a:r>
              <a:rPr lang="tr-TR" sz="2100" spc="-61" dirty="0">
                <a:latin typeface="Times New Roman" panose="02020603050405020304" pitchFamily="18" charset="0"/>
                <a:cs typeface="Times New Roman" panose="02020603050405020304" pitchFamily="18" charset="0"/>
              </a:rPr>
              <a:t>performansın </a:t>
            </a:r>
            <a:r>
              <a:rPr lang="tr-TR" sz="2100" spc="-39" dirty="0">
                <a:latin typeface="Times New Roman" panose="02020603050405020304" pitchFamily="18" charset="0"/>
                <a:cs typeface="Times New Roman" panose="02020603050405020304" pitchFamily="18" charset="0"/>
              </a:rPr>
              <a:t>nedenlerini </a:t>
            </a:r>
            <a:r>
              <a:rPr lang="tr-TR" sz="2100" spc="-92" dirty="0">
                <a:latin typeface="Times New Roman" panose="02020603050405020304" pitchFamily="18" charset="0"/>
                <a:cs typeface="Times New Roman" panose="02020603050405020304" pitchFamily="18" charset="0"/>
              </a:rPr>
              <a:t>sorgulamasını</a:t>
            </a:r>
            <a:r>
              <a:rPr lang="tr-TR" sz="2100" spc="-237" dirty="0">
                <a:latin typeface="Times New Roman" panose="02020603050405020304" pitchFamily="18" charset="0"/>
                <a:cs typeface="Times New Roman" panose="02020603050405020304" pitchFamily="18" charset="0"/>
              </a:rPr>
              <a:t> </a:t>
            </a:r>
            <a:r>
              <a:rPr lang="tr-TR" sz="2100" spc="-118" dirty="0">
                <a:latin typeface="Times New Roman" panose="02020603050405020304" pitchFamily="18" charset="0"/>
                <a:cs typeface="Times New Roman" panose="02020603050405020304" pitchFamily="18" charset="0"/>
              </a:rPr>
              <a:t>sağlar.</a:t>
            </a:r>
            <a:endParaRPr lang="tr-TR" sz="2100" dirty="0">
              <a:latin typeface="Times New Roman" panose="02020603050405020304" pitchFamily="18" charset="0"/>
              <a:cs typeface="Times New Roman" panose="02020603050405020304" pitchFamily="18" charset="0"/>
            </a:endParaRPr>
          </a:p>
        </p:txBody>
      </p:sp>
      <p:sp>
        <p:nvSpPr>
          <p:cNvPr id="6" name="object 2">
            <a:extLst>
              <a:ext uri="{FF2B5EF4-FFF2-40B4-BE49-F238E27FC236}">
                <a16:creationId xmlns="" xmlns:a16="http://schemas.microsoft.com/office/drawing/2014/main" id="{690FE6D5-A5E9-45EC-B8B8-CB51D473B9E5}"/>
              </a:ext>
            </a:extLst>
          </p:cNvPr>
          <p:cNvSpPr/>
          <p:nvPr/>
        </p:nvSpPr>
        <p:spPr>
          <a:xfrm>
            <a:off x="10332813" y="1327810"/>
            <a:ext cx="1391539" cy="2123708"/>
          </a:xfrm>
          <a:prstGeom prst="rect">
            <a:avLst/>
          </a:prstGeom>
          <a:blipFill>
            <a:blip r:embed="rId3"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93447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UNSURLARI VE GENEL KOŞULLARI </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3">
            <a:extLst>
              <a:ext uri="{FF2B5EF4-FFF2-40B4-BE49-F238E27FC236}">
                <a16:creationId xmlns="" xmlns:a16="http://schemas.microsoft.com/office/drawing/2014/main" id="{FD06E011-89E9-44DC-A449-B732DA5FB49B}"/>
              </a:ext>
            </a:extLst>
          </p:cNvPr>
          <p:cNvSpPr txBox="1"/>
          <p:nvPr/>
        </p:nvSpPr>
        <p:spPr>
          <a:xfrm>
            <a:off x="1069274" y="2004288"/>
            <a:ext cx="10960799" cy="4855857"/>
          </a:xfrm>
          <a:prstGeom prst="rect">
            <a:avLst/>
          </a:prstGeom>
        </p:spPr>
        <p:txBody>
          <a:bodyPr vert="horz" wrap="square" lIns="0" tIns="54015" rIns="0" bIns="0" rtlCol="0">
            <a:spAutoFit/>
          </a:bodyPr>
          <a:lstStyle/>
          <a:p>
            <a:pPr marL="11138" marR="94114">
              <a:lnSpc>
                <a:spcPct val="150000"/>
              </a:lnSpc>
              <a:tabLst>
                <a:tab pos="211620" algn="l"/>
              </a:tabLst>
            </a:pPr>
            <a:r>
              <a:rPr lang="tr-TR" sz="1600" b="1" dirty="0"/>
              <a:t>İç Kontrol ve Ön Malî Kontrole İlişkin Usul ve Esaslar</a:t>
            </a:r>
          </a:p>
          <a:p>
            <a:pPr marL="11138" marR="94114">
              <a:lnSpc>
                <a:spcPct val="150000"/>
              </a:lnSpc>
              <a:tabLst>
                <a:tab pos="211620" algn="l"/>
              </a:tabLst>
            </a:pPr>
            <a:r>
              <a:rPr lang="tr-TR" sz="1600" b="1" dirty="0"/>
              <a:t>Madde 7- </a:t>
            </a:r>
            <a:r>
              <a:rPr lang="tr-TR" sz="1600" dirty="0"/>
              <a:t>İç kontrolün unsurları ve genel koşulları şunlardır: </a:t>
            </a:r>
            <a:endParaRPr lang="tr-TR" sz="1600" b="1" dirty="0">
              <a:latin typeface="Times New Roman" panose="02020603050405020304" pitchFamily="18" charset="0"/>
              <a:cs typeface="Times New Roman" panose="02020603050405020304" pitchFamily="18" charset="0"/>
            </a:endParaRPr>
          </a:p>
          <a:p>
            <a:pPr marL="468338" marR="94114" indent="-457200">
              <a:lnSpc>
                <a:spcPct val="150000"/>
              </a:lnSpc>
              <a:buFont typeface="+mj-lt"/>
              <a:buAutoNum type="alphaLcPeriod"/>
              <a:tabLst>
                <a:tab pos="211620" algn="l"/>
              </a:tabLst>
            </a:pPr>
            <a:r>
              <a:rPr lang="tr-TR" sz="1600" b="1" dirty="0">
                <a:latin typeface="Times New Roman" panose="02020603050405020304" pitchFamily="18" charset="0"/>
                <a:cs typeface="Times New Roman" panose="02020603050405020304" pitchFamily="18" charset="0"/>
              </a:rPr>
              <a:t> Kontrol ortamı: </a:t>
            </a:r>
            <a:r>
              <a:rPr lang="tr-TR" sz="1600" dirty="0">
                <a:latin typeface="Times New Roman" panose="02020603050405020304" pitchFamily="18" charset="0"/>
                <a:cs typeface="Times New Roman" panose="02020603050405020304" pitchFamily="18" charset="0"/>
              </a:rPr>
              <a:t>İdarenin yöneticileri ve çalışanlarının iç kontrole olumlu bir bakış sağlaması, etik değerlere ve dürüst bir yönetim anlayışına sahip olması esastır. Performans esaslı yönetim anlayışı çerçevesinde görev, yetki ve sorumlulukların uzmanlığa önem verilerek bilgili ve yeterli kişilere verilmesi ve personelin performansının değerlendirilmesi sağlanır. İdarenin organizasyon yapısı ile personelin görev, yetki ve sorumlulukları açık bir şekilde belirlenir.</a:t>
            </a:r>
          </a:p>
          <a:p>
            <a:pPr marL="468338" marR="94114" indent="-457200">
              <a:lnSpc>
                <a:spcPct val="150000"/>
              </a:lnSpc>
              <a:buFont typeface="+mj-lt"/>
              <a:buAutoNum type="alphaLcPeriod"/>
              <a:tabLst>
                <a:tab pos="211620" algn="l"/>
              </a:tabLst>
            </a:pPr>
            <a:r>
              <a:rPr lang="tr-TR" sz="1600" b="1" dirty="0">
                <a:latin typeface="Times New Roman" panose="02020603050405020304" pitchFamily="18" charset="0"/>
                <a:cs typeface="Times New Roman" panose="02020603050405020304" pitchFamily="18" charset="0"/>
              </a:rPr>
              <a:t> Risk değerlendirmesi: </a:t>
            </a:r>
            <a:r>
              <a:rPr lang="tr-TR" sz="1600" dirty="0">
                <a:latin typeface="Times New Roman" panose="02020603050405020304" pitchFamily="18" charset="0"/>
                <a:cs typeface="Times New Roman" panose="02020603050405020304" pitchFamily="18" charset="0"/>
              </a:rPr>
              <a:t>Risk değerlendirmesi, mevcut koşullarda meydana gelen değişiklikler dikkate alınarak gerçekleştirilen ve süreklilik arz eden bir faaliyettir. İdare, stratejik planında ve performans programında belirlenen amaç ve hedeflerine ulaşmak için iç ve dış nedenlerden kaynaklanan riskleri değerlendirir.</a:t>
            </a:r>
          </a:p>
          <a:p>
            <a:pPr marL="468338" marR="94114" indent="-457200">
              <a:lnSpc>
                <a:spcPct val="150000"/>
              </a:lnSpc>
              <a:buFont typeface="+mj-lt"/>
              <a:buAutoNum type="alphaLcPeriod"/>
              <a:tabLst>
                <a:tab pos="211620" algn="l"/>
              </a:tabLst>
            </a:pPr>
            <a:r>
              <a:rPr lang="tr-TR" sz="1600" b="1" dirty="0">
                <a:latin typeface="Times New Roman" panose="02020603050405020304" pitchFamily="18" charset="0"/>
                <a:cs typeface="Times New Roman" panose="02020603050405020304" pitchFamily="18" charset="0"/>
              </a:rPr>
              <a:t> Kontrol faaliyetleri: </a:t>
            </a:r>
            <a:r>
              <a:rPr lang="tr-TR" sz="1600" dirty="0">
                <a:latin typeface="Times New Roman" panose="02020603050405020304" pitchFamily="18" charset="0"/>
                <a:cs typeface="Times New Roman" panose="02020603050405020304" pitchFamily="18" charset="0"/>
              </a:rPr>
              <a:t>Önleyici, tespit edici ve düzeltici her türlü kontrol faaliyeti belirlenir ve uygulanır.</a:t>
            </a:r>
          </a:p>
          <a:p>
            <a:pPr marL="468338" marR="94114" indent="-457200">
              <a:lnSpc>
                <a:spcPct val="150000"/>
              </a:lnSpc>
              <a:buFont typeface="+mj-lt"/>
              <a:buAutoNum type="alphaLcPeriod"/>
              <a:tabLst>
                <a:tab pos="211620" algn="l"/>
              </a:tabLst>
            </a:pPr>
            <a:r>
              <a:rPr lang="tr-TR" sz="1600" b="1" dirty="0">
                <a:latin typeface="Times New Roman" panose="02020603050405020304" pitchFamily="18" charset="0"/>
                <a:cs typeface="Times New Roman" panose="02020603050405020304" pitchFamily="18" charset="0"/>
              </a:rPr>
              <a:t>Bilgi ve iletişim: </a:t>
            </a:r>
            <a:r>
              <a:rPr lang="tr-TR" sz="1600" dirty="0">
                <a:latin typeface="Times New Roman" panose="02020603050405020304" pitchFamily="18" charset="0"/>
                <a:cs typeface="Times New Roman" panose="02020603050405020304" pitchFamily="18" charset="0"/>
              </a:rPr>
              <a:t>İdarenin ihtiyaç duyacağı her türlü bilgi uygun bir şekilde kaydedilir, tasnif edilir ve ilgililerin iç kontrol ile diğer sorumluluklarını yerine getirebilecekleri bir şekilde ve sürede iletilir.</a:t>
            </a:r>
          </a:p>
          <a:p>
            <a:pPr marL="468338" marR="94114" indent="-457200">
              <a:lnSpc>
                <a:spcPct val="150000"/>
              </a:lnSpc>
              <a:buFont typeface="+mj-lt"/>
              <a:buAutoNum type="alphaLcPeriod"/>
              <a:tabLst>
                <a:tab pos="211620" algn="l"/>
              </a:tabLst>
            </a:pPr>
            <a:r>
              <a:rPr lang="tr-TR" sz="1600" b="1" dirty="0">
                <a:latin typeface="Times New Roman" panose="02020603050405020304" pitchFamily="18" charset="0"/>
                <a:cs typeface="Times New Roman" panose="02020603050405020304" pitchFamily="18" charset="0"/>
              </a:rPr>
              <a:t>Gözetim: </a:t>
            </a:r>
            <a:r>
              <a:rPr lang="tr-TR" sz="1600" dirty="0">
                <a:latin typeface="Times New Roman" panose="02020603050405020304" pitchFamily="18" charset="0"/>
                <a:cs typeface="Times New Roman" panose="02020603050405020304" pitchFamily="18" charset="0"/>
              </a:rPr>
              <a:t>İç kontrol sistem ve faaliyetleri sürekli izlenir, gözden geçirilir ve değerlendirilir.</a:t>
            </a:r>
            <a:endParaRP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239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b="1" dirty="0">
                <a:solidFill>
                  <a:srgbClr val="C00000"/>
                </a:solidFill>
                <a:latin typeface="Times New Roman" panose="02020603050405020304" pitchFamily="18" charset="0"/>
                <a:cs typeface="Times New Roman" panose="02020603050405020304" pitchFamily="18" charset="0"/>
              </a:rPr>
              <a:t>KAMU İÇ KONTROL STANDARTLARI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21">
            <a:extLst>
              <a:ext uri="{FF2B5EF4-FFF2-40B4-BE49-F238E27FC236}">
                <a16:creationId xmlns="" xmlns:a16="http://schemas.microsoft.com/office/drawing/2014/main" id="{ED5EBD5E-6950-490C-B69F-59E81BB5857A}"/>
              </a:ext>
            </a:extLst>
          </p:cNvPr>
          <p:cNvSpPr/>
          <p:nvPr/>
        </p:nvSpPr>
        <p:spPr>
          <a:xfrm>
            <a:off x="858246" y="1270088"/>
            <a:ext cx="4811316" cy="5412730"/>
          </a:xfrm>
          <a:prstGeom prst="rect">
            <a:avLst/>
          </a:prstGeom>
          <a:blipFill>
            <a:blip r:embed="rId3" cstate="print"/>
            <a:stretch>
              <a:fillRect/>
            </a:stretch>
          </a:blipFill>
        </p:spPr>
        <p:txBody>
          <a:bodyPr wrap="square" lIns="0" tIns="0" rIns="0" bIns="0" rtlCol="0"/>
          <a:lstStyle/>
          <a:p>
            <a:endParaRPr sz="1579"/>
          </a:p>
        </p:txBody>
      </p:sp>
      <p:sp>
        <p:nvSpPr>
          <p:cNvPr id="7" name="object 3">
            <a:extLst>
              <a:ext uri="{FF2B5EF4-FFF2-40B4-BE49-F238E27FC236}">
                <a16:creationId xmlns="" xmlns:a16="http://schemas.microsoft.com/office/drawing/2014/main" id="{F33EB1B9-AC0B-47C8-8277-3E35695DE4B0}"/>
              </a:ext>
            </a:extLst>
          </p:cNvPr>
          <p:cNvSpPr/>
          <p:nvPr/>
        </p:nvSpPr>
        <p:spPr>
          <a:xfrm>
            <a:off x="6707316" y="4768101"/>
            <a:ext cx="4646484" cy="1387708"/>
          </a:xfrm>
          <a:custGeom>
            <a:avLst/>
            <a:gdLst/>
            <a:ahLst/>
            <a:cxnLst/>
            <a:rect l="l" t="t" r="r" b="b"/>
            <a:pathLst>
              <a:path w="5298440" h="1582420">
                <a:moveTo>
                  <a:pt x="5140197" y="0"/>
                </a:moveTo>
                <a:lnTo>
                  <a:pt x="158241" y="0"/>
                </a:lnTo>
                <a:lnTo>
                  <a:pt x="108232" y="8069"/>
                </a:lnTo>
                <a:lnTo>
                  <a:pt x="64794" y="30536"/>
                </a:lnTo>
                <a:lnTo>
                  <a:pt x="30536" y="64794"/>
                </a:lnTo>
                <a:lnTo>
                  <a:pt x="8069" y="108232"/>
                </a:lnTo>
                <a:lnTo>
                  <a:pt x="0" y="158242"/>
                </a:lnTo>
                <a:lnTo>
                  <a:pt x="0" y="1424178"/>
                </a:lnTo>
                <a:lnTo>
                  <a:pt x="8069" y="1474192"/>
                </a:lnTo>
                <a:lnTo>
                  <a:pt x="30536" y="1517631"/>
                </a:lnTo>
                <a:lnTo>
                  <a:pt x="64794" y="1551886"/>
                </a:lnTo>
                <a:lnTo>
                  <a:pt x="108232" y="1574352"/>
                </a:lnTo>
                <a:lnTo>
                  <a:pt x="158241" y="1582420"/>
                </a:lnTo>
                <a:lnTo>
                  <a:pt x="5140197" y="1582420"/>
                </a:lnTo>
                <a:lnTo>
                  <a:pt x="5190207" y="1574352"/>
                </a:lnTo>
                <a:lnTo>
                  <a:pt x="5233645" y="1551886"/>
                </a:lnTo>
                <a:lnTo>
                  <a:pt x="5267903" y="1517631"/>
                </a:lnTo>
                <a:lnTo>
                  <a:pt x="5290370" y="1474192"/>
                </a:lnTo>
                <a:lnTo>
                  <a:pt x="5298440" y="1424178"/>
                </a:lnTo>
                <a:lnTo>
                  <a:pt x="5298440" y="158242"/>
                </a:lnTo>
                <a:lnTo>
                  <a:pt x="5290370" y="108232"/>
                </a:lnTo>
                <a:lnTo>
                  <a:pt x="5267903" y="64794"/>
                </a:lnTo>
                <a:lnTo>
                  <a:pt x="5233645" y="30536"/>
                </a:lnTo>
                <a:lnTo>
                  <a:pt x="5190207" y="8069"/>
                </a:lnTo>
                <a:lnTo>
                  <a:pt x="5140197" y="0"/>
                </a:lnTo>
                <a:close/>
              </a:path>
            </a:pathLst>
          </a:custGeom>
          <a:solidFill>
            <a:srgbClr val="5B9BD4"/>
          </a:solidFill>
        </p:spPr>
        <p:txBody>
          <a:bodyPr wrap="square" lIns="0" tIns="0" rIns="0" bIns="0" rtlCol="0"/>
          <a:lstStyle/>
          <a:p>
            <a:endParaRPr sz="1579"/>
          </a:p>
        </p:txBody>
      </p:sp>
      <p:sp>
        <p:nvSpPr>
          <p:cNvPr id="9" name="object 4">
            <a:extLst>
              <a:ext uri="{FF2B5EF4-FFF2-40B4-BE49-F238E27FC236}">
                <a16:creationId xmlns="" xmlns:a16="http://schemas.microsoft.com/office/drawing/2014/main" id="{C32FE615-ACC6-4B63-B396-D70A757CF4F5}"/>
              </a:ext>
            </a:extLst>
          </p:cNvPr>
          <p:cNvSpPr/>
          <p:nvPr/>
        </p:nvSpPr>
        <p:spPr>
          <a:xfrm>
            <a:off x="6707316" y="4768101"/>
            <a:ext cx="4646484" cy="1387708"/>
          </a:xfrm>
          <a:custGeom>
            <a:avLst/>
            <a:gdLst/>
            <a:ahLst/>
            <a:cxnLst/>
            <a:rect l="l" t="t" r="r" b="b"/>
            <a:pathLst>
              <a:path w="5298440" h="1582420">
                <a:moveTo>
                  <a:pt x="0" y="158242"/>
                </a:moveTo>
                <a:lnTo>
                  <a:pt x="8069" y="108232"/>
                </a:lnTo>
                <a:lnTo>
                  <a:pt x="30536" y="64794"/>
                </a:lnTo>
                <a:lnTo>
                  <a:pt x="64794" y="30536"/>
                </a:lnTo>
                <a:lnTo>
                  <a:pt x="108232" y="8069"/>
                </a:lnTo>
                <a:lnTo>
                  <a:pt x="158241" y="0"/>
                </a:lnTo>
                <a:lnTo>
                  <a:pt x="5140197" y="0"/>
                </a:lnTo>
                <a:lnTo>
                  <a:pt x="5190207" y="8069"/>
                </a:lnTo>
                <a:lnTo>
                  <a:pt x="5233645" y="30536"/>
                </a:lnTo>
                <a:lnTo>
                  <a:pt x="5267903" y="64794"/>
                </a:lnTo>
                <a:lnTo>
                  <a:pt x="5290370" y="108232"/>
                </a:lnTo>
                <a:lnTo>
                  <a:pt x="5298440" y="158242"/>
                </a:lnTo>
                <a:lnTo>
                  <a:pt x="5298440" y="1424178"/>
                </a:lnTo>
                <a:lnTo>
                  <a:pt x="5290370" y="1474192"/>
                </a:lnTo>
                <a:lnTo>
                  <a:pt x="5267903" y="1517631"/>
                </a:lnTo>
                <a:lnTo>
                  <a:pt x="5233645" y="1551886"/>
                </a:lnTo>
                <a:lnTo>
                  <a:pt x="5190207" y="1574352"/>
                </a:lnTo>
                <a:lnTo>
                  <a:pt x="5140197" y="1582420"/>
                </a:lnTo>
                <a:lnTo>
                  <a:pt x="158241" y="1582420"/>
                </a:lnTo>
                <a:lnTo>
                  <a:pt x="108232" y="1574352"/>
                </a:lnTo>
                <a:lnTo>
                  <a:pt x="64794" y="1551886"/>
                </a:lnTo>
                <a:lnTo>
                  <a:pt x="30536" y="1517631"/>
                </a:lnTo>
                <a:lnTo>
                  <a:pt x="8069" y="1474192"/>
                </a:lnTo>
                <a:lnTo>
                  <a:pt x="0" y="1424178"/>
                </a:lnTo>
                <a:lnTo>
                  <a:pt x="0" y="158242"/>
                </a:lnTo>
                <a:close/>
              </a:path>
            </a:pathLst>
          </a:custGeom>
          <a:ln w="20320">
            <a:solidFill>
              <a:srgbClr val="FFFFFF"/>
            </a:solidFill>
          </a:ln>
        </p:spPr>
        <p:txBody>
          <a:bodyPr wrap="square" lIns="0" tIns="0" rIns="0" bIns="0" rtlCol="0"/>
          <a:lstStyle/>
          <a:p>
            <a:endParaRPr sz="1579"/>
          </a:p>
        </p:txBody>
      </p:sp>
      <p:sp>
        <p:nvSpPr>
          <p:cNvPr id="10" name="object 5">
            <a:extLst>
              <a:ext uri="{FF2B5EF4-FFF2-40B4-BE49-F238E27FC236}">
                <a16:creationId xmlns="" xmlns:a16="http://schemas.microsoft.com/office/drawing/2014/main" id="{FA4CAAB1-094C-4AD1-B666-B0E54D86F1A7}"/>
              </a:ext>
            </a:extLst>
          </p:cNvPr>
          <p:cNvSpPr txBox="1"/>
          <p:nvPr/>
        </p:nvSpPr>
        <p:spPr>
          <a:xfrm>
            <a:off x="6874154" y="4963913"/>
            <a:ext cx="4315706" cy="906282"/>
          </a:xfrm>
          <a:prstGeom prst="rect">
            <a:avLst/>
          </a:prstGeom>
        </p:spPr>
        <p:txBody>
          <a:bodyPr vert="horz" wrap="square" lIns="0" tIns="67381" rIns="0" bIns="0" rtlCol="0">
            <a:spAutoFit/>
          </a:bodyPr>
          <a:lstStyle/>
          <a:p>
            <a:pPr marL="1308703">
              <a:spcBef>
                <a:spcPts val="531"/>
              </a:spcBef>
            </a:pPr>
            <a:r>
              <a:rPr sz="1316" u="sng" spc="-320" dirty="0">
                <a:uFill>
                  <a:solidFill>
                    <a:srgbClr val="000000"/>
                  </a:solidFill>
                </a:uFill>
                <a:latin typeface="Times New Roman"/>
                <a:cs typeface="Times New Roman"/>
              </a:rPr>
              <a:t> </a:t>
            </a:r>
            <a:r>
              <a:rPr sz="1316" b="1" u="sng" spc="-105" dirty="0">
                <a:uFill>
                  <a:solidFill>
                    <a:srgbClr val="000000"/>
                  </a:solidFill>
                </a:uFill>
                <a:latin typeface="Arial"/>
                <a:cs typeface="Arial"/>
              </a:rPr>
              <a:t>Yönetim </a:t>
            </a:r>
            <a:r>
              <a:rPr sz="1316" b="1" u="sng" spc="-22" dirty="0">
                <a:uFill>
                  <a:solidFill>
                    <a:srgbClr val="000000"/>
                  </a:solidFill>
                </a:uFill>
                <a:latin typeface="Arial"/>
                <a:cs typeface="Arial"/>
              </a:rPr>
              <a:t>&amp;</a:t>
            </a:r>
            <a:r>
              <a:rPr sz="1316" b="1" u="sng" spc="-26" dirty="0">
                <a:uFill>
                  <a:solidFill>
                    <a:srgbClr val="000000"/>
                  </a:solidFill>
                </a:uFill>
                <a:latin typeface="Arial"/>
                <a:cs typeface="Arial"/>
              </a:rPr>
              <a:t> </a:t>
            </a:r>
            <a:r>
              <a:rPr sz="1316" b="1" u="sng" spc="-118" dirty="0">
                <a:uFill>
                  <a:solidFill>
                    <a:srgbClr val="000000"/>
                  </a:solidFill>
                </a:uFill>
                <a:latin typeface="Arial"/>
                <a:cs typeface="Arial"/>
              </a:rPr>
              <a:t>Organizasyon</a:t>
            </a:r>
            <a:endParaRPr sz="1316" dirty="0">
              <a:latin typeface="Arial"/>
              <a:cs typeface="Arial"/>
            </a:endParaRPr>
          </a:p>
          <a:p>
            <a:pPr marL="10581" marR="4455" algn="ctr">
              <a:lnSpc>
                <a:spcPct val="91700"/>
              </a:lnSpc>
              <a:spcBef>
                <a:spcPts val="570"/>
              </a:spcBef>
            </a:pPr>
            <a:r>
              <a:rPr sz="1316" spc="-48" dirty="0">
                <a:latin typeface="Arial"/>
                <a:cs typeface="Arial"/>
              </a:rPr>
              <a:t>Stratejik </a:t>
            </a:r>
            <a:r>
              <a:rPr sz="1316" spc="-53" dirty="0">
                <a:latin typeface="Arial"/>
                <a:cs typeface="Arial"/>
              </a:rPr>
              <a:t>hedefler, </a:t>
            </a:r>
            <a:r>
              <a:rPr sz="1316" spc="-79" dirty="0">
                <a:latin typeface="Arial"/>
                <a:cs typeface="Arial"/>
              </a:rPr>
              <a:t>organizasyon </a:t>
            </a:r>
            <a:r>
              <a:rPr sz="1316" spc="-83" dirty="0">
                <a:latin typeface="Arial"/>
                <a:cs typeface="Arial"/>
              </a:rPr>
              <a:t>yapısı, </a:t>
            </a:r>
            <a:r>
              <a:rPr sz="1316" spc="-70" dirty="0">
                <a:latin typeface="Arial"/>
                <a:cs typeface="Arial"/>
              </a:rPr>
              <a:t>süreçler, iş </a:t>
            </a:r>
            <a:r>
              <a:rPr sz="1316" spc="-66" dirty="0">
                <a:latin typeface="Arial"/>
                <a:cs typeface="Arial"/>
              </a:rPr>
              <a:t>akışları, </a:t>
            </a:r>
            <a:r>
              <a:rPr sz="1316" spc="-31" dirty="0">
                <a:latin typeface="Arial"/>
                <a:cs typeface="Arial"/>
              </a:rPr>
              <a:t>yetki-  </a:t>
            </a:r>
            <a:r>
              <a:rPr sz="1316" spc="-66" dirty="0">
                <a:latin typeface="Arial"/>
                <a:cs typeface="Arial"/>
              </a:rPr>
              <a:t>görev </a:t>
            </a:r>
            <a:r>
              <a:rPr sz="1316" spc="-39" dirty="0">
                <a:latin typeface="Arial"/>
                <a:cs typeface="Arial"/>
              </a:rPr>
              <a:t>tanımları, </a:t>
            </a:r>
            <a:r>
              <a:rPr sz="1316" spc="-18" dirty="0">
                <a:latin typeface="Arial"/>
                <a:cs typeface="Arial"/>
              </a:rPr>
              <a:t>etik </a:t>
            </a:r>
            <a:r>
              <a:rPr sz="1316" spc="-53" dirty="0">
                <a:latin typeface="Arial"/>
                <a:cs typeface="Arial"/>
              </a:rPr>
              <a:t>kurallar, </a:t>
            </a:r>
            <a:r>
              <a:rPr sz="1316" spc="-57" dirty="0">
                <a:latin typeface="Arial"/>
                <a:cs typeface="Arial"/>
              </a:rPr>
              <a:t>kurumsal </a:t>
            </a:r>
            <a:r>
              <a:rPr sz="1316" spc="-31" dirty="0">
                <a:latin typeface="Arial"/>
                <a:cs typeface="Arial"/>
              </a:rPr>
              <a:t>kültür, </a:t>
            </a:r>
            <a:r>
              <a:rPr sz="1316" spc="-114" dirty="0">
                <a:latin typeface="Arial"/>
                <a:cs typeface="Arial"/>
              </a:rPr>
              <a:t>İK </a:t>
            </a:r>
            <a:r>
              <a:rPr sz="1316" spc="-53" dirty="0">
                <a:latin typeface="Arial"/>
                <a:cs typeface="Arial"/>
              </a:rPr>
              <a:t>Yetkinliği,  </a:t>
            </a:r>
            <a:r>
              <a:rPr sz="1316" spc="-31" dirty="0">
                <a:latin typeface="Arial"/>
                <a:cs typeface="Arial"/>
              </a:rPr>
              <a:t>yönetimin </a:t>
            </a:r>
            <a:r>
              <a:rPr sz="1316" spc="-66" dirty="0">
                <a:latin typeface="Arial"/>
                <a:cs typeface="Arial"/>
              </a:rPr>
              <a:t>felsefesi </a:t>
            </a:r>
            <a:r>
              <a:rPr sz="1316" spc="-83" dirty="0">
                <a:latin typeface="Arial"/>
                <a:cs typeface="Arial"/>
              </a:rPr>
              <a:t>ve</a:t>
            </a:r>
            <a:r>
              <a:rPr sz="1316" spc="-70" dirty="0">
                <a:latin typeface="Arial"/>
                <a:cs typeface="Arial"/>
              </a:rPr>
              <a:t> </a:t>
            </a:r>
            <a:r>
              <a:rPr sz="1316" spc="-9" dirty="0">
                <a:latin typeface="Arial"/>
                <a:cs typeface="Arial"/>
              </a:rPr>
              <a:t>tutumu</a:t>
            </a:r>
            <a:endParaRPr sz="1316" dirty="0">
              <a:latin typeface="Arial"/>
              <a:cs typeface="Arial"/>
            </a:endParaRPr>
          </a:p>
        </p:txBody>
      </p:sp>
      <p:sp>
        <p:nvSpPr>
          <p:cNvPr id="11" name="object 6">
            <a:extLst>
              <a:ext uri="{FF2B5EF4-FFF2-40B4-BE49-F238E27FC236}">
                <a16:creationId xmlns="" xmlns:a16="http://schemas.microsoft.com/office/drawing/2014/main" id="{CC3DA85F-D2AC-4FCA-AC2C-94246E9F9556}"/>
              </a:ext>
            </a:extLst>
          </p:cNvPr>
          <p:cNvSpPr/>
          <p:nvPr/>
        </p:nvSpPr>
        <p:spPr>
          <a:xfrm>
            <a:off x="6711773" y="1825625"/>
            <a:ext cx="3000389" cy="1385481"/>
          </a:xfrm>
          <a:custGeom>
            <a:avLst/>
            <a:gdLst/>
            <a:ahLst/>
            <a:cxnLst/>
            <a:rect l="l" t="t" r="r" b="b"/>
            <a:pathLst>
              <a:path w="3421379" h="1579880">
                <a:moveTo>
                  <a:pt x="3263391" y="0"/>
                </a:moveTo>
                <a:lnTo>
                  <a:pt x="157987" y="0"/>
                </a:lnTo>
                <a:lnTo>
                  <a:pt x="108053" y="8054"/>
                </a:lnTo>
                <a:lnTo>
                  <a:pt x="64684" y="30484"/>
                </a:lnTo>
                <a:lnTo>
                  <a:pt x="30484" y="64684"/>
                </a:lnTo>
                <a:lnTo>
                  <a:pt x="8054" y="108053"/>
                </a:lnTo>
                <a:lnTo>
                  <a:pt x="0" y="157987"/>
                </a:lnTo>
                <a:lnTo>
                  <a:pt x="0" y="1421891"/>
                </a:lnTo>
                <a:lnTo>
                  <a:pt x="8054" y="1471826"/>
                </a:lnTo>
                <a:lnTo>
                  <a:pt x="30484" y="1515195"/>
                </a:lnTo>
                <a:lnTo>
                  <a:pt x="64684" y="1549395"/>
                </a:lnTo>
                <a:lnTo>
                  <a:pt x="108053" y="1571825"/>
                </a:lnTo>
                <a:lnTo>
                  <a:pt x="157987" y="1579879"/>
                </a:lnTo>
                <a:lnTo>
                  <a:pt x="3263391" y="1579879"/>
                </a:lnTo>
                <a:lnTo>
                  <a:pt x="3313326" y="1571825"/>
                </a:lnTo>
                <a:lnTo>
                  <a:pt x="3356695" y="1549395"/>
                </a:lnTo>
                <a:lnTo>
                  <a:pt x="3390895" y="1515195"/>
                </a:lnTo>
                <a:lnTo>
                  <a:pt x="3413325" y="1471826"/>
                </a:lnTo>
                <a:lnTo>
                  <a:pt x="3421380" y="1421891"/>
                </a:lnTo>
                <a:lnTo>
                  <a:pt x="3421380" y="157987"/>
                </a:lnTo>
                <a:lnTo>
                  <a:pt x="3413325" y="108053"/>
                </a:lnTo>
                <a:lnTo>
                  <a:pt x="3390895" y="64684"/>
                </a:lnTo>
                <a:lnTo>
                  <a:pt x="3356695" y="30484"/>
                </a:lnTo>
                <a:lnTo>
                  <a:pt x="3313326" y="8054"/>
                </a:lnTo>
                <a:lnTo>
                  <a:pt x="3263391" y="0"/>
                </a:lnTo>
                <a:close/>
              </a:path>
            </a:pathLst>
          </a:custGeom>
          <a:solidFill>
            <a:srgbClr val="EC7C30"/>
          </a:solidFill>
        </p:spPr>
        <p:txBody>
          <a:bodyPr wrap="square" lIns="0" tIns="0" rIns="0" bIns="0" rtlCol="0"/>
          <a:lstStyle/>
          <a:p>
            <a:endParaRPr sz="1579"/>
          </a:p>
        </p:txBody>
      </p:sp>
      <p:sp>
        <p:nvSpPr>
          <p:cNvPr id="12" name="object 7">
            <a:extLst>
              <a:ext uri="{FF2B5EF4-FFF2-40B4-BE49-F238E27FC236}">
                <a16:creationId xmlns="" xmlns:a16="http://schemas.microsoft.com/office/drawing/2014/main" id="{B8DA5003-70F8-4798-BCDE-00E90B458FB5}"/>
              </a:ext>
            </a:extLst>
          </p:cNvPr>
          <p:cNvSpPr/>
          <p:nvPr/>
        </p:nvSpPr>
        <p:spPr>
          <a:xfrm>
            <a:off x="6711773" y="1825625"/>
            <a:ext cx="3000389" cy="1385481"/>
          </a:xfrm>
          <a:custGeom>
            <a:avLst/>
            <a:gdLst/>
            <a:ahLst/>
            <a:cxnLst/>
            <a:rect l="l" t="t" r="r" b="b"/>
            <a:pathLst>
              <a:path w="3421379" h="1579880">
                <a:moveTo>
                  <a:pt x="0" y="157987"/>
                </a:moveTo>
                <a:lnTo>
                  <a:pt x="8054" y="108053"/>
                </a:lnTo>
                <a:lnTo>
                  <a:pt x="30484" y="64684"/>
                </a:lnTo>
                <a:lnTo>
                  <a:pt x="64684" y="30484"/>
                </a:lnTo>
                <a:lnTo>
                  <a:pt x="108053" y="8054"/>
                </a:lnTo>
                <a:lnTo>
                  <a:pt x="157987" y="0"/>
                </a:lnTo>
                <a:lnTo>
                  <a:pt x="3263391" y="0"/>
                </a:lnTo>
                <a:lnTo>
                  <a:pt x="3313326" y="8054"/>
                </a:lnTo>
                <a:lnTo>
                  <a:pt x="3356695" y="30484"/>
                </a:lnTo>
                <a:lnTo>
                  <a:pt x="3390895" y="64684"/>
                </a:lnTo>
                <a:lnTo>
                  <a:pt x="3413325" y="108053"/>
                </a:lnTo>
                <a:lnTo>
                  <a:pt x="3421380" y="157987"/>
                </a:lnTo>
                <a:lnTo>
                  <a:pt x="3421380" y="1421891"/>
                </a:lnTo>
                <a:lnTo>
                  <a:pt x="3413325" y="1471826"/>
                </a:lnTo>
                <a:lnTo>
                  <a:pt x="3390895" y="1515195"/>
                </a:lnTo>
                <a:lnTo>
                  <a:pt x="3356695" y="1549395"/>
                </a:lnTo>
                <a:lnTo>
                  <a:pt x="3313326" y="1571825"/>
                </a:lnTo>
                <a:lnTo>
                  <a:pt x="3263391" y="1579879"/>
                </a:lnTo>
                <a:lnTo>
                  <a:pt x="157987" y="1579879"/>
                </a:lnTo>
                <a:lnTo>
                  <a:pt x="108053" y="1571825"/>
                </a:lnTo>
                <a:lnTo>
                  <a:pt x="64684" y="1549395"/>
                </a:lnTo>
                <a:lnTo>
                  <a:pt x="30484" y="1515195"/>
                </a:lnTo>
                <a:lnTo>
                  <a:pt x="8054" y="1471826"/>
                </a:lnTo>
                <a:lnTo>
                  <a:pt x="0" y="1421891"/>
                </a:lnTo>
                <a:lnTo>
                  <a:pt x="0" y="157987"/>
                </a:lnTo>
                <a:close/>
              </a:path>
            </a:pathLst>
          </a:custGeom>
          <a:ln w="10160">
            <a:solidFill>
              <a:srgbClr val="FFFFFF"/>
            </a:solidFill>
            <a:prstDash val="sysDash"/>
          </a:ln>
        </p:spPr>
        <p:txBody>
          <a:bodyPr wrap="square" lIns="0" tIns="0" rIns="0" bIns="0" rtlCol="0"/>
          <a:lstStyle/>
          <a:p>
            <a:endParaRPr sz="1579"/>
          </a:p>
        </p:txBody>
      </p:sp>
      <p:sp>
        <p:nvSpPr>
          <p:cNvPr id="13" name="object 8">
            <a:extLst>
              <a:ext uri="{FF2B5EF4-FFF2-40B4-BE49-F238E27FC236}">
                <a16:creationId xmlns="" xmlns:a16="http://schemas.microsoft.com/office/drawing/2014/main" id="{8B7906EC-D0CE-44D8-BEA5-EF823FD4C942}"/>
              </a:ext>
            </a:extLst>
          </p:cNvPr>
          <p:cNvSpPr txBox="1"/>
          <p:nvPr/>
        </p:nvSpPr>
        <p:spPr>
          <a:xfrm>
            <a:off x="7440151" y="1949249"/>
            <a:ext cx="1541959" cy="1031330"/>
          </a:xfrm>
          <a:prstGeom prst="rect">
            <a:avLst/>
          </a:prstGeom>
        </p:spPr>
        <p:txBody>
          <a:bodyPr vert="horz" wrap="square" lIns="0" tIns="66824" rIns="0" bIns="0" rtlCol="0">
            <a:spAutoFit/>
          </a:bodyPr>
          <a:lstStyle/>
          <a:p>
            <a:pPr algn="ctr">
              <a:spcBef>
                <a:spcPts val="526"/>
              </a:spcBef>
            </a:pPr>
            <a:r>
              <a:rPr sz="1316" u="sng" spc="-320" dirty="0">
                <a:uFill>
                  <a:solidFill>
                    <a:srgbClr val="000000"/>
                  </a:solidFill>
                </a:uFill>
                <a:latin typeface="Times New Roman"/>
                <a:cs typeface="Times New Roman"/>
              </a:rPr>
              <a:t> </a:t>
            </a:r>
            <a:r>
              <a:rPr sz="1316" b="1" u="sng" spc="-145" dirty="0">
                <a:uFill>
                  <a:solidFill>
                    <a:srgbClr val="000000"/>
                  </a:solidFill>
                </a:uFill>
                <a:latin typeface="Arial"/>
                <a:cs typeface="Arial"/>
              </a:rPr>
              <a:t>Risk</a:t>
            </a:r>
            <a:r>
              <a:rPr sz="1316" b="1" u="sng" spc="-79" dirty="0">
                <a:uFill>
                  <a:solidFill>
                    <a:srgbClr val="000000"/>
                  </a:solidFill>
                </a:uFill>
                <a:latin typeface="Arial"/>
                <a:cs typeface="Arial"/>
              </a:rPr>
              <a:t> </a:t>
            </a:r>
            <a:r>
              <a:rPr sz="1316" b="1" u="sng" spc="-92" dirty="0">
                <a:uFill>
                  <a:solidFill>
                    <a:srgbClr val="000000"/>
                  </a:solidFill>
                </a:uFill>
                <a:latin typeface="Arial"/>
                <a:cs typeface="Arial"/>
              </a:rPr>
              <a:t>Değerlendirmesi</a:t>
            </a:r>
            <a:endParaRPr sz="1316">
              <a:latin typeface="Arial"/>
              <a:cs typeface="Arial"/>
            </a:endParaRPr>
          </a:p>
          <a:p>
            <a:pPr algn="ctr">
              <a:spcBef>
                <a:spcPts val="439"/>
              </a:spcBef>
            </a:pPr>
            <a:r>
              <a:rPr sz="1316" spc="-114" dirty="0">
                <a:latin typeface="Arial"/>
                <a:cs typeface="Arial"/>
              </a:rPr>
              <a:t>Risk</a:t>
            </a:r>
            <a:r>
              <a:rPr sz="1316" spc="-79" dirty="0">
                <a:latin typeface="Arial"/>
                <a:cs typeface="Arial"/>
              </a:rPr>
              <a:t> </a:t>
            </a:r>
            <a:r>
              <a:rPr sz="1316" spc="-70" dirty="0">
                <a:latin typeface="Arial"/>
                <a:cs typeface="Arial"/>
              </a:rPr>
              <a:t>Tespiti</a:t>
            </a:r>
            <a:endParaRPr sz="1316">
              <a:latin typeface="Arial"/>
              <a:cs typeface="Arial"/>
            </a:endParaRPr>
          </a:p>
          <a:p>
            <a:pPr marL="2784" algn="ctr">
              <a:spcBef>
                <a:spcPts val="421"/>
              </a:spcBef>
            </a:pPr>
            <a:r>
              <a:rPr sz="1316" spc="-110" dirty="0">
                <a:latin typeface="Arial"/>
                <a:cs typeface="Arial"/>
              </a:rPr>
              <a:t>Risk</a:t>
            </a:r>
            <a:r>
              <a:rPr sz="1316" spc="-79" dirty="0">
                <a:latin typeface="Arial"/>
                <a:cs typeface="Arial"/>
              </a:rPr>
              <a:t> </a:t>
            </a:r>
            <a:r>
              <a:rPr sz="1316" spc="-66" dirty="0">
                <a:latin typeface="Arial"/>
                <a:cs typeface="Arial"/>
              </a:rPr>
              <a:t>Ölçümü</a:t>
            </a:r>
            <a:endParaRPr sz="1316">
              <a:latin typeface="Arial"/>
              <a:cs typeface="Arial"/>
            </a:endParaRPr>
          </a:p>
          <a:p>
            <a:pPr algn="ctr">
              <a:spcBef>
                <a:spcPts val="439"/>
              </a:spcBef>
            </a:pPr>
            <a:r>
              <a:rPr sz="1316" spc="-114" dirty="0">
                <a:latin typeface="Arial"/>
                <a:cs typeface="Arial"/>
              </a:rPr>
              <a:t>Risk</a:t>
            </a:r>
            <a:r>
              <a:rPr sz="1316" spc="-105" dirty="0">
                <a:latin typeface="Arial"/>
                <a:cs typeface="Arial"/>
              </a:rPr>
              <a:t> </a:t>
            </a:r>
            <a:r>
              <a:rPr sz="1316" spc="-53" dirty="0">
                <a:latin typeface="Arial"/>
                <a:cs typeface="Arial"/>
              </a:rPr>
              <a:t>Önceliklendirmesi</a:t>
            </a:r>
            <a:endParaRPr sz="1316">
              <a:latin typeface="Arial"/>
              <a:cs typeface="Arial"/>
            </a:endParaRPr>
          </a:p>
        </p:txBody>
      </p:sp>
      <p:sp>
        <p:nvSpPr>
          <p:cNvPr id="14" name="object 9">
            <a:extLst>
              <a:ext uri="{FF2B5EF4-FFF2-40B4-BE49-F238E27FC236}">
                <a16:creationId xmlns="" xmlns:a16="http://schemas.microsoft.com/office/drawing/2014/main" id="{279E197D-3F96-4AC7-815F-5216EE7D807F}"/>
              </a:ext>
            </a:extLst>
          </p:cNvPr>
          <p:cNvSpPr/>
          <p:nvPr/>
        </p:nvSpPr>
        <p:spPr>
          <a:xfrm>
            <a:off x="6711772" y="3333615"/>
            <a:ext cx="1467897" cy="1385481"/>
          </a:xfrm>
          <a:custGeom>
            <a:avLst/>
            <a:gdLst/>
            <a:ahLst/>
            <a:cxnLst/>
            <a:rect l="l" t="t" r="r" b="b"/>
            <a:pathLst>
              <a:path w="1673859" h="1579879">
                <a:moveTo>
                  <a:pt x="1515871" y="0"/>
                </a:moveTo>
                <a:lnTo>
                  <a:pt x="157987" y="0"/>
                </a:lnTo>
                <a:lnTo>
                  <a:pt x="108053" y="8054"/>
                </a:lnTo>
                <a:lnTo>
                  <a:pt x="64684" y="30484"/>
                </a:lnTo>
                <a:lnTo>
                  <a:pt x="30484" y="64684"/>
                </a:lnTo>
                <a:lnTo>
                  <a:pt x="8054" y="108053"/>
                </a:lnTo>
                <a:lnTo>
                  <a:pt x="0" y="157987"/>
                </a:lnTo>
                <a:lnTo>
                  <a:pt x="0" y="1421892"/>
                </a:lnTo>
                <a:lnTo>
                  <a:pt x="8054" y="1471826"/>
                </a:lnTo>
                <a:lnTo>
                  <a:pt x="30484" y="1515195"/>
                </a:lnTo>
                <a:lnTo>
                  <a:pt x="64684" y="1549395"/>
                </a:lnTo>
                <a:lnTo>
                  <a:pt x="108053" y="1571825"/>
                </a:lnTo>
                <a:lnTo>
                  <a:pt x="157987" y="1579880"/>
                </a:lnTo>
                <a:lnTo>
                  <a:pt x="1515871" y="1579880"/>
                </a:lnTo>
                <a:lnTo>
                  <a:pt x="1565806" y="1571825"/>
                </a:lnTo>
                <a:lnTo>
                  <a:pt x="1609175" y="1549395"/>
                </a:lnTo>
                <a:lnTo>
                  <a:pt x="1643375" y="1515195"/>
                </a:lnTo>
                <a:lnTo>
                  <a:pt x="1665805" y="1471826"/>
                </a:lnTo>
                <a:lnTo>
                  <a:pt x="1673860" y="1421892"/>
                </a:lnTo>
                <a:lnTo>
                  <a:pt x="1673860" y="157987"/>
                </a:lnTo>
                <a:lnTo>
                  <a:pt x="1665805" y="108053"/>
                </a:lnTo>
                <a:lnTo>
                  <a:pt x="1643375" y="64684"/>
                </a:lnTo>
                <a:lnTo>
                  <a:pt x="1609175" y="30484"/>
                </a:lnTo>
                <a:lnTo>
                  <a:pt x="1565806" y="8054"/>
                </a:lnTo>
                <a:lnTo>
                  <a:pt x="1515871" y="0"/>
                </a:lnTo>
                <a:close/>
              </a:path>
            </a:pathLst>
          </a:custGeom>
          <a:solidFill>
            <a:srgbClr val="A4A4A4"/>
          </a:solidFill>
        </p:spPr>
        <p:txBody>
          <a:bodyPr wrap="square" lIns="0" tIns="0" rIns="0" bIns="0" rtlCol="0"/>
          <a:lstStyle/>
          <a:p>
            <a:endParaRPr sz="1579"/>
          </a:p>
        </p:txBody>
      </p:sp>
      <p:sp>
        <p:nvSpPr>
          <p:cNvPr id="15" name="object 10">
            <a:extLst>
              <a:ext uri="{FF2B5EF4-FFF2-40B4-BE49-F238E27FC236}">
                <a16:creationId xmlns="" xmlns:a16="http://schemas.microsoft.com/office/drawing/2014/main" id="{F5247ED3-733C-4630-A850-63FCE472F2B7}"/>
              </a:ext>
            </a:extLst>
          </p:cNvPr>
          <p:cNvSpPr/>
          <p:nvPr/>
        </p:nvSpPr>
        <p:spPr>
          <a:xfrm>
            <a:off x="6711772" y="3333615"/>
            <a:ext cx="1467897" cy="1385481"/>
          </a:xfrm>
          <a:custGeom>
            <a:avLst/>
            <a:gdLst/>
            <a:ahLst/>
            <a:cxnLst/>
            <a:rect l="l" t="t" r="r" b="b"/>
            <a:pathLst>
              <a:path w="1673859" h="1579879">
                <a:moveTo>
                  <a:pt x="0" y="157987"/>
                </a:moveTo>
                <a:lnTo>
                  <a:pt x="8054" y="108053"/>
                </a:lnTo>
                <a:lnTo>
                  <a:pt x="30484" y="64684"/>
                </a:lnTo>
                <a:lnTo>
                  <a:pt x="64684" y="30484"/>
                </a:lnTo>
                <a:lnTo>
                  <a:pt x="108053" y="8054"/>
                </a:lnTo>
                <a:lnTo>
                  <a:pt x="157987" y="0"/>
                </a:lnTo>
                <a:lnTo>
                  <a:pt x="1515871" y="0"/>
                </a:lnTo>
                <a:lnTo>
                  <a:pt x="1565806" y="8054"/>
                </a:lnTo>
                <a:lnTo>
                  <a:pt x="1609175" y="30484"/>
                </a:lnTo>
                <a:lnTo>
                  <a:pt x="1643375" y="64684"/>
                </a:lnTo>
                <a:lnTo>
                  <a:pt x="1665805" y="108053"/>
                </a:lnTo>
                <a:lnTo>
                  <a:pt x="1673860" y="157987"/>
                </a:lnTo>
                <a:lnTo>
                  <a:pt x="1673860" y="1421892"/>
                </a:lnTo>
                <a:lnTo>
                  <a:pt x="1665805" y="1471826"/>
                </a:lnTo>
                <a:lnTo>
                  <a:pt x="1643375" y="1515195"/>
                </a:lnTo>
                <a:lnTo>
                  <a:pt x="1609175" y="1549395"/>
                </a:lnTo>
                <a:lnTo>
                  <a:pt x="1565806" y="1571825"/>
                </a:lnTo>
                <a:lnTo>
                  <a:pt x="1515871" y="1579880"/>
                </a:lnTo>
                <a:lnTo>
                  <a:pt x="157987" y="1579880"/>
                </a:lnTo>
                <a:lnTo>
                  <a:pt x="108053" y="1571825"/>
                </a:lnTo>
                <a:lnTo>
                  <a:pt x="64684" y="1549395"/>
                </a:lnTo>
                <a:lnTo>
                  <a:pt x="30484" y="1515195"/>
                </a:lnTo>
                <a:lnTo>
                  <a:pt x="8054" y="1471826"/>
                </a:lnTo>
                <a:lnTo>
                  <a:pt x="0" y="1421892"/>
                </a:lnTo>
                <a:lnTo>
                  <a:pt x="0" y="157987"/>
                </a:lnTo>
                <a:close/>
              </a:path>
            </a:pathLst>
          </a:custGeom>
          <a:ln w="10159">
            <a:solidFill>
              <a:srgbClr val="FFFFFF"/>
            </a:solidFill>
            <a:prstDash val="sysDash"/>
          </a:ln>
        </p:spPr>
        <p:txBody>
          <a:bodyPr wrap="square" lIns="0" tIns="0" rIns="0" bIns="0" rtlCol="0"/>
          <a:lstStyle/>
          <a:p>
            <a:endParaRPr sz="1579"/>
          </a:p>
        </p:txBody>
      </p:sp>
      <p:sp>
        <p:nvSpPr>
          <p:cNvPr id="16" name="object 11">
            <a:extLst>
              <a:ext uri="{FF2B5EF4-FFF2-40B4-BE49-F238E27FC236}">
                <a16:creationId xmlns="" xmlns:a16="http://schemas.microsoft.com/office/drawing/2014/main" id="{E67A9765-9ED7-4BFB-B75E-FE661EE19B76}"/>
              </a:ext>
            </a:extLst>
          </p:cNvPr>
          <p:cNvSpPr txBox="1"/>
          <p:nvPr/>
        </p:nvSpPr>
        <p:spPr>
          <a:xfrm>
            <a:off x="7043665" y="3329718"/>
            <a:ext cx="804670" cy="1298300"/>
          </a:xfrm>
          <a:prstGeom prst="rect">
            <a:avLst/>
          </a:prstGeom>
        </p:spPr>
        <p:txBody>
          <a:bodyPr vert="horz" wrap="square" lIns="0" tIns="12251" rIns="0" bIns="0" rtlCol="0">
            <a:spAutoFit/>
          </a:bodyPr>
          <a:lstStyle/>
          <a:p>
            <a:pPr marL="10581" marR="4455" indent="1114" algn="ctr">
              <a:lnSpc>
                <a:spcPct val="127200"/>
              </a:lnSpc>
              <a:spcBef>
                <a:spcPts val="96"/>
              </a:spcBef>
            </a:pPr>
            <a:r>
              <a:rPr sz="1316" b="1" u="sng" spc="-88" dirty="0">
                <a:uFill>
                  <a:solidFill>
                    <a:srgbClr val="000000"/>
                  </a:solidFill>
                </a:uFill>
                <a:latin typeface="Arial"/>
                <a:cs typeface="Arial"/>
              </a:rPr>
              <a:t>Kontroller </a:t>
            </a:r>
            <a:r>
              <a:rPr sz="1316" b="1" spc="-88" dirty="0">
                <a:latin typeface="Arial"/>
                <a:cs typeface="Arial"/>
              </a:rPr>
              <a:t> </a:t>
            </a:r>
            <a:r>
              <a:rPr sz="1316" spc="-83" dirty="0">
                <a:latin typeface="Arial"/>
                <a:cs typeface="Arial"/>
              </a:rPr>
              <a:t>Tespit </a:t>
            </a:r>
            <a:r>
              <a:rPr sz="1316" spc="-79" dirty="0">
                <a:latin typeface="Arial"/>
                <a:cs typeface="Arial"/>
              </a:rPr>
              <a:t>Edici  </a:t>
            </a:r>
            <a:r>
              <a:rPr sz="1316" spc="-57" dirty="0">
                <a:latin typeface="Arial"/>
                <a:cs typeface="Arial"/>
              </a:rPr>
              <a:t>Önleyici  </a:t>
            </a:r>
            <a:r>
              <a:rPr sz="1316" spc="-338" dirty="0">
                <a:latin typeface="Arial"/>
                <a:cs typeface="Arial"/>
              </a:rPr>
              <a:t>Y</a:t>
            </a:r>
            <a:r>
              <a:rPr sz="1316" spc="-35" dirty="0">
                <a:latin typeface="Arial"/>
                <a:cs typeface="Arial"/>
              </a:rPr>
              <a:t>ö</a:t>
            </a:r>
            <a:r>
              <a:rPr sz="1316" spc="-53" dirty="0">
                <a:latin typeface="Arial"/>
                <a:cs typeface="Arial"/>
              </a:rPr>
              <a:t>n</a:t>
            </a:r>
            <a:r>
              <a:rPr sz="1316" spc="4" dirty="0">
                <a:latin typeface="Arial"/>
                <a:cs typeface="Arial"/>
              </a:rPr>
              <a:t>l</a:t>
            </a:r>
            <a:r>
              <a:rPr sz="1316" spc="-88" dirty="0">
                <a:latin typeface="Arial"/>
                <a:cs typeface="Arial"/>
              </a:rPr>
              <a:t>e</a:t>
            </a:r>
            <a:r>
              <a:rPr sz="1316" spc="-53" dirty="0">
                <a:latin typeface="Arial"/>
                <a:cs typeface="Arial"/>
              </a:rPr>
              <a:t>nd</a:t>
            </a:r>
            <a:r>
              <a:rPr sz="1316" spc="4" dirty="0">
                <a:latin typeface="Arial"/>
                <a:cs typeface="Arial"/>
              </a:rPr>
              <a:t>i</a:t>
            </a:r>
            <a:r>
              <a:rPr sz="1316" spc="18" dirty="0">
                <a:latin typeface="Arial"/>
                <a:cs typeface="Arial"/>
              </a:rPr>
              <a:t>r</a:t>
            </a:r>
            <a:r>
              <a:rPr sz="1316" dirty="0">
                <a:latin typeface="Arial"/>
                <a:cs typeface="Arial"/>
              </a:rPr>
              <a:t>i</a:t>
            </a:r>
            <a:r>
              <a:rPr sz="1316" spc="-105" dirty="0">
                <a:latin typeface="Arial"/>
                <a:cs typeface="Arial"/>
              </a:rPr>
              <a:t>c</a:t>
            </a:r>
            <a:r>
              <a:rPr sz="1316" spc="9" dirty="0">
                <a:latin typeface="Arial"/>
                <a:cs typeface="Arial"/>
              </a:rPr>
              <a:t>i  </a:t>
            </a:r>
            <a:r>
              <a:rPr sz="1316" spc="-53" dirty="0">
                <a:latin typeface="Arial"/>
                <a:cs typeface="Arial"/>
              </a:rPr>
              <a:t>Düzeltici</a:t>
            </a:r>
            <a:endParaRPr sz="1316" dirty="0">
              <a:latin typeface="Arial"/>
              <a:cs typeface="Arial"/>
            </a:endParaRPr>
          </a:p>
        </p:txBody>
      </p:sp>
      <p:sp>
        <p:nvSpPr>
          <p:cNvPr id="17" name="object 12">
            <a:extLst>
              <a:ext uri="{FF2B5EF4-FFF2-40B4-BE49-F238E27FC236}">
                <a16:creationId xmlns="" xmlns:a16="http://schemas.microsoft.com/office/drawing/2014/main" id="{F7068296-8E27-4C00-BDB9-D9F0907760EC}"/>
              </a:ext>
            </a:extLst>
          </p:cNvPr>
          <p:cNvSpPr/>
          <p:nvPr/>
        </p:nvSpPr>
        <p:spPr>
          <a:xfrm>
            <a:off x="8277677" y="3333615"/>
            <a:ext cx="1467897" cy="1385481"/>
          </a:xfrm>
          <a:custGeom>
            <a:avLst/>
            <a:gdLst/>
            <a:ahLst/>
            <a:cxnLst/>
            <a:rect l="l" t="t" r="r" b="b"/>
            <a:pathLst>
              <a:path w="1673859" h="1579879">
                <a:moveTo>
                  <a:pt x="1515872" y="0"/>
                </a:moveTo>
                <a:lnTo>
                  <a:pt x="157988" y="0"/>
                </a:lnTo>
                <a:lnTo>
                  <a:pt x="108053" y="8054"/>
                </a:lnTo>
                <a:lnTo>
                  <a:pt x="64684" y="30484"/>
                </a:lnTo>
                <a:lnTo>
                  <a:pt x="30484" y="64684"/>
                </a:lnTo>
                <a:lnTo>
                  <a:pt x="8054" y="108053"/>
                </a:lnTo>
                <a:lnTo>
                  <a:pt x="0" y="157987"/>
                </a:lnTo>
                <a:lnTo>
                  <a:pt x="0" y="1421892"/>
                </a:lnTo>
                <a:lnTo>
                  <a:pt x="8054" y="1471826"/>
                </a:lnTo>
                <a:lnTo>
                  <a:pt x="30484" y="1515195"/>
                </a:lnTo>
                <a:lnTo>
                  <a:pt x="64684" y="1549395"/>
                </a:lnTo>
                <a:lnTo>
                  <a:pt x="108053" y="1571825"/>
                </a:lnTo>
                <a:lnTo>
                  <a:pt x="157988" y="1579880"/>
                </a:lnTo>
                <a:lnTo>
                  <a:pt x="1515872" y="1579880"/>
                </a:lnTo>
                <a:lnTo>
                  <a:pt x="1565806" y="1571825"/>
                </a:lnTo>
                <a:lnTo>
                  <a:pt x="1609175" y="1549395"/>
                </a:lnTo>
                <a:lnTo>
                  <a:pt x="1643375" y="1515195"/>
                </a:lnTo>
                <a:lnTo>
                  <a:pt x="1665805" y="1471826"/>
                </a:lnTo>
                <a:lnTo>
                  <a:pt x="1673860" y="1421892"/>
                </a:lnTo>
                <a:lnTo>
                  <a:pt x="1673860" y="157987"/>
                </a:lnTo>
                <a:lnTo>
                  <a:pt x="1665805" y="108053"/>
                </a:lnTo>
                <a:lnTo>
                  <a:pt x="1643375" y="64684"/>
                </a:lnTo>
                <a:lnTo>
                  <a:pt x="1609175" y="30484"/>
                </a:lnTo>
                <a:lnTo>
                  <a:pt x="1565806" y="8054"/>
                </a:lnTo>
                <a:lnTo>
                  <a:pt x="1515872" y="0"/>
                </a:lnTo>
                <a:close/>
              </a:path>
            </a:pathLst>
          </a:custGeom>
          <a:solidFill>
            <a:srgbClr val="A4A4A4"/>
          </a:solidFill>
        </p:spPr>
        <p:txBody>
          <a:bodyPr wrap="square" lIns="0" tIns="0" rIns="0" bIns="0" rtlCol="0"/>
          <a:lstStyle/>
          <a:p>
            <a:endParaRPr sz="1579"/>
          </a:p>
        </p:txBody>
      </p:sp>
      <p:sp>
        <p:nvSpPr>
          <p:cNvPr id="18" name="object 13">
            <a:extLst>
              <a:ext uri="{FF2B5EF4-FFF2-40B4-BE49-F238E27FC236}">
                <a16:creationId xmlns="" xmlns:a16="http://schemas.microsoft.com/office/drawing/2014/main" id="{BAB3680D-F131-4284-8D2D-72C47E9B5CDB}"/>
              </a:ext>
            </a:extLst>
          </p:cNvPr>
          <p:cNvSpPr/>
          <p:nvPr/>
        </p:nvSpPr>
        <p:spPr>
          <a:xfrm>
            <a:off x="8277677" y="3333615"/>
            <a:ext cx="1467897" cy="1385481"/>
          </a:xfrm>
          <a:custGeom>
            <a:avLst/>
            <a:gdLst/>
            <a:ahLst/>
            <a:cxnLst/>
            <a:rect l="l" t="t" r="r" b="b"/>
            <a:pathLst>
              <a:path w="1673859" h="1579879">
                <a:moveTo>
                  <a:pt x="0" y="157987"/>
                </a:moveTo>
                <a:lnTo>
                  <a:pt x="8054" y="108053"/>
                </a:lnTo>
                <a:lnTo>
                  <a:pt x="30484" y="64684"/>
                </a:lnTo>
                <a:lnTo>
                  <a:pt x="64684" y="30484"/>
                </a:lnTo>
                <a:lnTo>
                  <a:pt x="108053" y="8054"/>
                </a:lnTo>
                <a:lnTo>
                  <a:pt x="157988" y="0"/>
                </a:lnTo>
                <a:lnTo>
                  <a:pt x="1515872" y="0"/>
                </a:lnTo>
                <a:lnTo>
                  <a:pt x="1565806" y="8054"/>
                </a:lnTo>
                <a:lnTo>
                  <a:pt x="1609175" y="30484"/>
                </a:lnTo>
                <a:lnTo>
                  <a:pt x="1643375" y="64684"/>
                </a:lnTo>
                <a:lnTo>
                  <a:pt x="1665805" y="108053"/>
                </a:lnTo>
                <a:lnTo>
                  <a:pt x="1673860" y="157987"/>
                </a:lnTo>
                <a:lnTo>
                  <a:pt x="1673860" y="1421892"/>
                </a:lnTo>
                <a:lnTo>
                  <a:pt x="1665805" y="1471826"/>
                </a:lnTo>
                <a:lnTo>
                  <a:pt x="1643375" y="1515195"/>
                </a:lnTo>
                <a:lnTo>
                  <a:pt x="1609175" y="1549395"/>
                </a:lnTo>
                <a:lnTo>
                  <a:pt x="1565806" y="1571825"/>
                </a:lnTo>
                <a:lnTo>
                  <a:pt x="1515872" y="1579880"/>
                </a:lnTo>
                <a:lnTo>
                  <a:pt x="157988" y="1579880"/>
                </a:lnTo>
                <a:lnTo>
                  <a:pt x="108053" y="1571825"/>
                </a:lnTo>
                <a:lnTo>
                  <a:pt x="64684" y="1549395"/>
                </a:lnTo>
                <a:lnTo>
                  <a:pt x="30484" y="1515195"/>
                </a:lnTo>
                <a:lnTo>
                  <a:pt x="8054" y="1471826"/>
                </a:lnTo>
                <a:lnTo>
                  <a:pt x="0" y="1421892"/>
                </a:lnTo>
                <a:lnTo>
                  <a:pt x="0" y="157987"/>
                </a:lnTo>
                <a:close/>
              </a:path>
            </a:pathLst>
          </a:custGeom>
          <a:ln w="10160">
            <a:solidFill>
              <a:srgbClr val="FFFFFF"/>
            </a:solidFill>
            <a:prstDash val="sysDash"/>
          </a:ln>
        </p:spPr>
        <p:txBody>
          <a:bodyPr wrap="square" lIns="0" tIns="0" rIns="0" bIns="0" rtlCol="0"/>
          <a:lstStyle/>
          <a:p>
            <a:endParaRPr sz="1579"/>
          </a:p>
        </p:txBody>
      </p:sp>
      <p:sp>
        <p:nvSpPr>
          <p:cNvPr id="19" name="object 14">
            <a:extLst>
              <a:ext uri="{FF2B5EF4-FFF2-40B4-BE49-F238E27FC236}">
                <a16:creationId xmlns="" xmlns:a16="http://schemas.microsoft.com/office/drawing/2014/main" id="{82881B5B-F92C-4FA8-A4B2-D0F49B3F44F5}"/>
              </a:ext>
            </a:extLst>
          </p:cNvPr>
          <p:cNvSpPr txBox="1"/>
          <p:nvPr/>
        </p:nvSpPr>
        <p:spPr>
          <a:xfrm>
            <a:off x="8367332" y="3584763"/>
            <a:ext cx="1290257" cy="783380"/>
          </a:xfrm>
          <a:prstGeom prst="rect">
            <a:avLst/>
          </a:prstGeom>
        </p:spPr>
        <p:txBody>
          <a:bodyPr vert="horz" wrap="square" lIns="0" tIns="11137" rIns="0" bIns="0" rtlCol="0">
            <a:spAutoFit/>
          </a:bodyPr>
          <a:lstStyle/>
          <a:p>
            <a:pPr marL="153146" marR="144236" algn="ctr">
              <a:lnSpc>
                <a:spcPct val="127800"/>
              </a:lnSpc>
              <a:spcBef>
                <a:spcPts val="88"/>
              </a:spcBef>
            </a:pPr>
            <a:r>
              <a:rPr sz="1316" spc="-53" dirty="0">
                <a:latin typeface="Arial"/>
                <a:cs typeface="Arial"/>
              </a:rPr>
              <a:t>Bilgi</a:t>
            </a:r>
            <a:r>
              <a:rPr sz="1316" spc="-105" dirty="0">
                <a:latin typeface="Arial"/>
                <a:cs typeface="Arial"/>
              </a:rPr>
              <a:t> </a:t>
            </a:r>
            <a:r>
              <a:rPr sz="1316" spc="-61" dirty="0">
                <a:latin typeface="Arial"/>
                <a:cs typeface="Arial"/>
              </a:rPr>
              <a:t>Sistemleri  Raporlamalar</a:t>
            </a:r>
            <a:endParaRPr sz="1316">
              <a:latin typeface="Arial"/>
              <a:cs typeface="Arial"/>
            </a:endParaRPr>
          </a:p>
          <a:p>
            <a:pPr algn="ctr">
              <a:spcBef>
                <a:spcPts val="421"/>
              </a:spcBef>
            </a:pPr>
            <a:r>
              <a:rPr sz="1316" spc="-31" dirty="0">
                <a:latin typeface="Arial"/>
                <a:cs typeface="Arial"/>
              </a:rPr>
              <a:t>İletişim</a:t>
            </a:r>
            <a:r>
              <a:rPr sz="1316" spc="-70" dirty="0">
                <a:latin typeface="Arial"/>
                <a:cs typeface="Arial"/>
              </a:rPr>
              <a:t> </a:t>
            </a:r>
            <a:r>
              <a:rPr sz="1316" spc="-53" dirty="0">
                <a:latin typeface="Arial"/>
                <a:cs typeface="Arial"/>
              </a:rPr>
              <a:t>Faaliyetleri</a:t>
            </a:r>
            <a:endParaRPr sz="1316">
              <a:latin typeface="Arial"/>
              <a:cs typeface="Arial"/>
            </a:endParaRPr>
          </a:p>
        </p:txBody>
      </p:sp>
      <p:sp>
        <p:nvSpPr>
          <p:cNvPr id="20" name="object 15">
            <a:extLst>
              <a:ext uri="{FF2B5EF4-FFF2-40B4-BE49-F238E27FC236}">
                <a16:creationId xmlns="" xmlns:a16="http://schemas.microsoft.com/office/drawing/2014/main" id="{BA11B701-D12B-4ABF-9C6E-2E6F146B7E24}"/>
              </a:ext>
            </a:extLst>
          </p:cNvPr>
          <p:cNvSpPr/>
          <p:nvPr/>
        </p:nvSpPr>
        <p:spPr>
          <a:xfrm>
            <a:off x="9767848" y="1825625"/>
            <a:ext cx="1514673" cy="1385481"/>
          </a:xfrm>
          <a:custGeom>
            <a:avLst/>
            <a:gdLst/>
            <a:ahLst/>
            <a:cxnLst/>
            <a:rect l="l" t="t" r="r" b="b"/>
            <a:pathLst>
              <a:path w="1727200" h="1579880">
                <a:moveTo>
                  <a:pt x="1569211" y="0"/>
                </a:moveTo>
                <a:lnTo>
                  <a:pt x="157987" y="0"/>
                </a:lnTo>
                <a:lnTo>
                  <a:pt x="108053" y="8054"/>
                </a:lnTo>
                <a:lnTo>
                  <a:pt x="64684" y="30484"/>
                </a:lnTo>
                <a:lnTo>
                  <a:pt x="30484" y="64684"/>
                </a:lnTo>
                <a:lnTo>
                  <a:pt x="8054" y="108053"/>
                </a:lnTo>
                <a:lnTo>
                  <a:pt x="0" y="157987"/>
                </a:lnTo>
                <a:lnTo>
                  <a:pt x="0" y="1421891"/>
                </a:lnTo>
                <a:lnTo>
                  <a:pt x="8054" y="1471826"/>
                </a:lnTo>
                <a:lnTo>
                  <a:pt x="30484" y="1515195"/>
                </a:lnTo>
                <a:lnTo>
                  <a:pt x="64684" y="1549395"/>
                </a:lnTo>
                <a:lnTo>
                  <a:pt x="108053" y="1571825"/>
                </a:lnTo>
                <a:lnTo>
                  <a:pt x="157987" y="1579879"/>
                </a:lnTo>
                <a:lnTo>
                  <a:pt x="1569211" y="1579879"/>
                </a:lnTo>
                <a:lnTo>
                  <a:pt x="1619146" y="1571825"/>
                </a:lnTo>
                <a:lnTo>
                  <a:pt x="1662515" y="1549395"/>
                </a:lnTo>
                <a:lnTo>
                  <a:pt x="1696715" y="1515195"/>
                </a:lnTo>
                <a:lnTo>
                  <a:pt x="1719145" y="1471826"/>
                </a:lnTo>
                <a:lnTo>
                  <a:pt x="1727200" y="1421891"/>
                </a:lnTo>
                <a:lnTo>
                  <a:pt x="1727200" y="157987"/>
                </a:lnTo>
                <a:lnTo>
                  <a:pt x="1719145" y="108053"/>
                </a:lnTo>
                <a:lnTo>
                  <a:pt x="1696715" y="64684"/>
                </a:lnTo>
                <a:lnTo>
                  <a:pt x="1662515" y="30484"/>
                </a:lnTo>
                <a:lnTo>
                  <a:pt x="1619146" y="8054"/>
                </a:lnTo>
                <a:lnTo>
                  <a:pt x="1569211" y="0"/>
                </a:lnTo>
                <a:close/>
              </a:path>
            </a:pathLst>
          </a:custGeom>
          <a:solidFill>
            <a:srgbClr val="EC7C30"/>
          </a:solidFill>
        </p:spPr>
        <p:txBody>
          <a:bodyPr wrap="square" lIns="0" tIns="0" rIns="0" bIns="0" rtlCol="0"/>
          <a:lstStyle/>
          <a:p>
            <a:endParaRPr sz="1579"/>
          </a:p>
        </p:txBody>
      </p:sp>
      <p:sp>
        <p:nvSpPr>
          <p:cNvPr id="21" name="object 16">
            <a:extLst>
              <a:ext uri="{FF2B5EF4-FFF2-40B4-BE49-F238E27FC236}">
                <a16:creationId xmlns="" xmlns:a16="http://schemas.microsoft.com/office/drawing/2014/main" id="{8D307FEB-BE18-41FC-983A-DA6B991EFCC5}"/>
              </a:ext>
            </a:extLst>
          </p:cNvPr>
          <p:cNvSpPr/>
          <p:nvPr/>
        </p:nvSpPr>
        <p:spPr>
          <a:xfrm>
            <a:off x="9767848" y="1825625"/>
            <a:ext cx="1514673" cy="1385481"/>
          </a:xfrm>
          <a:custGeom>
            <a:avLst/>
            <a:gdLst/>
            <a:ahLst/>
            <a:cxnLst/>
            <a:rect l="l" t="t" r="r" b="b"/>
            <a:pathLst>
              <a:path w="1727200" h="1579880">
                <a:moveTo>
                  <a:pt x="0" y="157987"/>
                </a:moveTo>
                <a:lnTo>
                  <a:pt x="8054" y="108053"/>
                </a:lnTo>
                <a:lnTo>
                  <a:pt x="30484" y="64684"/>
                </a:lnTo>
                <a:lnTo>
                  <a:pt x="64684" y="30484"/>
                </a:lnTo>
                <a:lnTo>
                  <a:pt x="108053" y="8054"/>
                </a:lnTo>
                <a:lnTo>
                  <a:pt x="157987" y="0"/>
                </a:lnTo>
                <a:lnTo>
                  <a:pt x="1569211" y="0"/>
                </a:lnTo>
                <a:lnTo>
                  <a:pt x="1619146" y="8054"/>
                </a:lnTo>
                <a:lnTo>
                  <a:pt x="1662515" y="30484"/>
                </a:lnTo>
                <a:lnTo>
                  <a:pt x="1696715" y="64684"/>
                </a:lnTo>
                <a:lnTo>
                  <a:pt x="1719145" y="108053"/>
                </a:lnTo>
                <a:lnTo>
                  <a:pt x="1727200" y="157987"/>
                </a:lnTo>
                <a:lnTo>
                  <a:pt x="1727200" y="1421891"/>
                </a:lnTo>
                <a:lnTo>
                  <a:pt x="1719145" y="1471826"/>
                </a:lnTo>
                <a:lnTo>
                  <a:pt x="1696715" y="1515195"/>
                </a:lnTo>
                <a:lnTo>
                  <a:pt x="1662515" y="1549395"/>
                </a:lnTo>
                <a:lnTo>
                  <a:pt x="1619146" y="1571825"/>
                </a:lnTo>
                <a:lnTo>
                  <a:pt x="1569211" y="1579879"/>
                </a:lnTo>
                <a:lnTo>
                  <a:pt x="157987" y="1579879"/>
                </a:lnTo>
                <a:lnTo>
                  <a:pt x="108053" y="1571825"/>
                </a:lnTo>
                <a:lnTo>
                  <a:pt x="64684" y="1549395"/>
                </a:lnTo>
                <a:lnTo>
                  <a:pt x="30484" y="1515195"/>
                </a:lnTo>
                <a:lnTo>
                  <a:pt x="8054" y="1471826"/>
                </a:lnTo>
                <a:lnTo>
                  <a:pt x="0" y="1421891"/>
                </a:lnTo>
                <a:lnTo>
                  <a:pt x="0" y="157987"/>
                </a:lnTo>
                <a:close/>
              </a:path>
            </a:pathLst>
          </a:custGeom>
          <a:ln w="10160">
            <a:solidFill>
              <a:srgbClr val="FFFFFF"/>
            </a:solidFill>
            <a:prstDash val="sysDash"/>
          </a:ln>
        </p:spPr>
        <p:txBody>
          <a:bodyPr wrap="square" lIns="0" tIns="0" rIns="0" bIns="0" rtlCol="0"/>
          <a:lstStyle/>
          <a:p>
            <a:endParaRPr sz="1579"/>
          </a:p>
        </p:txBody>
      </p:sp>
      <p:sp>
        <p:nvSpPr>
          <p:cNvPr id="22" name="object 17">
            <a:extLst>
              <a:ext uri="{FF2B5EF4-FFF2-40B4-BE49-F238E27FC236}">
                <a16:creationId xmlns="" xmlns:a16="http://schemas.microsoft.com/office/drawing/2014/main" id="{F8A383DA-83EE-4B48-8483-5412BBBE641F}"/>
              </a:ext>
            </a:extLst>
          </p:cNvPr>
          <p:cNvSpPr txBox="1"/>
          <p:nvPr/>
        </p:nvSpPr>
        <p:spPr>
          <a:xfrm>
            <a:off x="10012869" y="2295620"/>
            <a:ext cx="1030201" cy="415085"/>
          </a:xfrm>
          <a:prstGeom prst="rect">
            <a:avLst/>
          </a:prstGeom>
        </p:spPr>
        <p:txBody>
          <a:bodyPr vert="horz" wrap="square" lIns="0" tIns="30071" rIns="0" bIns="0" rtlCol="0">
            <a:spAutoFit/>
          </a:bodyPr>
          <a:lstStyle/>
          <a:p>
            <a:pPr marL="11138" marR="4455" indent="147020">
              <a:lnSpc>
                <a:spcPts val="1456"/>
              </a:lnSpc>
              <a:spcBef>
                <a:spcPts val="237"/>
              </a:spcBef>
            </a:pPr>
            <a:r>
              <a:rPr sz="1316" spc="-39" dirty="0">
                <a:latin typeface="Arial"/>
                <a:cs typeface="Arial"/>
              </a:rPr>
              <a:t>Kontrol </a:t>
            </a:r>
            <a:r>
              <a:rPr sz="1316" spc="-145" dirty="0">
                <a:latin typeface="Arial"/>
                <a:cs typeface="Arial"/>
              </a:rPr>
              <a:t>Öz  </a:t>
            </a:r>
            <a:r>
              <a:rPr sz="1316" spc="-132" dirty="0">
                <a:latin typeface="Arial"/>
                <a:cs typeface="Arial"/>
              </a:rPr>
              <a:t>D</a:t>
            </a:r>
            <a:r>
              <a:rPr sz="1316" spc="-105" dirty="0">
                <a:latin typeface="Arial"/>
                <a:cs typeface="Arial"/>
              </a:rPr>
              <a:t>e</a:t>
            </a:r>
            <a:r>
              <a:rPr sz="1316" spc="-140" dirty="0">
                <a:latin typeface="Arial"/>
                <a:cs typeface="Arial"/>
              </a:rPr>
              <a:t>ğ</a:t>
            </a:r>
            <a:r>
              <a:rPr sz="1316" spc="-88" dirty="0">
                <a:latin typeface="Arial"/>
                <a:cs typeface="Arial"/>
              </a:rPr>
              <a:t>e</a:t>
            </a:r>
            <a:r>
              <a:rPr sz="1316" spc="18" dirty="0">
                <a:latin typeface="Arial"/>
                <a:cs typeface="Arial"/>
              </a:rPr>
              <a:t>r</a:t>
            </a:r>
            <a:r>
              <a:rPr sz="1316" dirty="0">
                <a:latin typeface="Arial"/>
                <a:cs typeface="Arial"/>
              </a:rPr>
              <a:t>l</a:t>
            </a:r>
            <a:r>
              <a:rPr sz="1316" spc="-88" dirty="0">
                <a:latin typeface="Arial"/>
                <a:cs typeface="Arial"/>
              </a:rPr>
              <a:t>e</a:t>
            </a:r>
            <a:r>
              <a:rPr sz="1316" spc="-53" dirty="0">
                <a:latin typeface="Arial"/>
                <a:cs typeface="Arial"/>
              </a:rPr>
              <a:t>nd</a:t>
            </a:r>
            <a:r>
              <a:rPr sz="1316" spc="4" dirty="0">
                <a:latin typeface="Arial"/>
                <a:cs typeface="Arial"/>
              </a:rPr>
              <a:t>i</a:t>
            </a:r>
            <a:r>
              <a:rPr sz="1316" spc="-35" dirty="0">
                <a:latin typeface="Arial"/>
                <a:cs typeface="Arial"/>
              </a:rPr>
              <a:t>rme</a:t>
            </a:r>
            <a:endParaRPr sz="1316">
              <a:latin typeface="Arial"/>
              <a:cs typeface="Arial"/>
            </a:endParaRPr>
          </a:p>
        </p:txBody>
      </p:sp>
      <p:sp>
        <p:nvSpPr>
          <p:cNvPr id="23" name="object 18">
            <a:extLst>
              <a:ext uri="{FF2B5EF4-FFF2-40B4-BE49-F238E27FC236}">
                <a16:creationId xmlns="" xmlns:a16="http://schemas.microsoft.com/office/drawing/2014/main" id="{0482E32D-94F2-4338-BD51-680136CF708F}"/>
              </a:ext>
            </a:extLst>
          </p:cNvPr>
          <p:cNvSpPr/>
          <p:nvPr/>
        </p:nvSpPr>
        <p:spPr>
          <a:xfrm>
            <a:off x="9865857" y="3333615"/>
            <a:ext cx="1467897" cy="1385481"/>
          </a:xfrm>
          <a:custGeom>
            <a:avLst/>
            <a:gdLst/>
            <a:ahLst/>
            <a:cxnLst/>
            <a:rect l="l" t="t" r="r" b="b"/>
            <a:pathLst>
              <a:path w="1673859" h="1579879">
                <a:moveTo>
                  <a:pt x="1515872" y="0"/>
                </a:moveTo>
                <a:lnTo>
                  <a:pt x="157988" y="0"/>
                </a:lnTo>
                <a:lnTo>
                  <a:pt x="108053" y="8054"/>
                </a:lnTo>
                <a:lnTo>
                  <a:pt x="64684" y="30484"/>
                </a:lnTo>
                <a:lnTo>
                  <a:pt x="30484" y="64684"/>
                </a:lnTo>
                <a:lnTo>
                  <a:pt x="8054" y="108053"/>
                </a:lnTo>
                <a:lnTo>
                  <a:pt x="0" y="157987"/>
                </a:lnTo>
                <a:lnTo>
                  <a:pt x="0" y="1421892"/>
                </a:lnTo>
                <a:lnTo>
                  <a:pt x="8054" y="1471826"/>
                </a:lnTo>
                <a:lnTo>
                  <a:pt x="30484" y="1515195"/>
                </a:lnTo>
                <a:lnTo>
                  <a:pt x="64684" y="1549395"/>
                </a:lnTo>
                <a:lnTo>
                  <a:pt x="108053" y="1571825"/>
                </a:lnTo>
                <a:lnTo>
                  <a:pt x="157988" y="1579880"/>
                </a:lnTo>
                <a:lnTo>
                  <a:pt x="1515872" y="1579880"/>
                </a:lnTo>
                <a:lnTo>
                  <a:pt x="1565806" y="1571825"/>
                </a:lnTo>
                <a:lnTo>
                  <a:pt x="1609175" y="1549395"/>
                </a:lnTo>
                <a:lnTo>
                  <a:pt x="1643375" y="1515195"/>
                </a:lnTo>
                <a:lnTo>
                  <a:pt x="1665805" y="1471826"/>
                </a:lnTo>
                <a:lnTo>
                  <a:pt x="1673860" y="1421892"/>
                </a:lnTo>
                <a:lnTo>
                  <a:pt x="1673860" y="157987"/>
                </a:lnTo>
                <a:lnTo>
                  <a:pt x="1665805" y="108053"/>
                </a:lnTo>
                <a:lnTo>
                  <a:pt x="1643375" y="64684"/>
                </a:lnTo>
                <a:lnTo>
                  <a:pt x="1609175" y="30484"/>
                </a:lnTo>
                <a:lnTo>
                  <a:pt x="1565806" y="8054"/>
                </a:lnTo>
                <a:lnTo>
                  <a:pt x="1515872" y="0"/>
                </a:lnTo>
                <a:close/>
              </a:path>
            </a:pathLst>
          </a:custGeom>
          <a:solidFill>
            <a:srgbClr val="A4A4A4"/>
          </a:solidFill>
        </p:spPr>
        <p:txBody>
          <a:bodyPr wrap="square" lIns="0" tIns="0" rIns="0" bIns="0" rtlCol="0"/>
          <a:lstStyle/>
          <a:p>
            <a:endParaRPr sz="1579"/>
          </a:p>
        </p:txBody>
      </p:sp>
      <p:sp>
        <p:nvSpPr>
          <p:cNvPr id="24" name="object 19">
            <a:extLst>
              <a:ext uri="{FF2B5EF4-FFF2-40B4-BE49-F238E27FC236}">
                <a16:creationId xmlns="" xmlns:a16="http://schemas.microsoft.com/office/drawing/2014/main" id="{E35AD682-11E5-48CD-AC5A-E3B126CDD8E4}"/>
              </a:ext>
            </a:extLst>
          </p:cNvPr>
          <p:cNvSpPr/>
          <p:nvPr/>
        </p:nvSpPr>
        <p:spPr>
          <a:xfrm>
            <a:off x="9865857" y="3333615"/>
            <a:ext cx="1467897" cy="1385481"/>
          </a:xfrm>
          <a:custGeom>
            <a:avLst/>
            <a:gdLst/>
            <a:ahLst/>
            <a:cxnLst/>
            <a:rect l="l" t="t" r="r" b="b"/>
            <a:pathLst>
              <a:path w="1673859" h="1579879">
                <a:moveTo>
                  <a:pt x="0" y="157987"/>
                </a:moveTo>
                <a:lnTo>
                  <a:pt x="8054" y="108053"/>
                </a:lnTo>
                <a:lnTo>
                  <a:pt x="30484" y="64684"/>
                </a:lnTo>
                <a:lnTo>
                  <a:pt x="64684" y="30484"/>
                </a:lnTo>
                <a:lnTo>
                  <a:pt x="108053" y="8054"/>
                </a:lnTo>
                <a:lnTo>
                  <a:pt x="157988" y="0"/>
                </a:lnTo>
                <a:lnTo>
                  <a:pt x="1515872" y="0"/>
                </a:lnTo>
                <a:lnTo>
                  <a:pt x="1565806" y="8054"/>
                </a:lnTo>
                <a:lnTo>
                  <a:pt x="1609175" y="30484"/>
                </a:lnTo>
                <a:lnTo>
                  <a:pt x="1643375" y="64684"/>
                </a:lnTo>
                <a:lnTo>
                  <a:pt x="1665805" y="108053"/>
                </a:lnTo>
                <a:lnTo>
                  <a:pt x="1673860" y="157987"/>
                </a:lnTo>
                <a:lnTo>
                  <a:pt x="1673860" y="1421892"/>
                </a:lnTo>
                <a:lnTo>
                  <a:pt x="1665805" y="1471826"/>
                </a:lnTo>
                <a:lnTo>
                  <a:pt x="1643375" y="1515195"/>
                </a:lnTo>
                <a:lnTo>
                  <a:pt x="1609175" y="1549395"/>
                </a:lnTo>
                <a:lnTo>
                  <a:pt x="1565806" y="1571825"/>
                </a:lnTo>
                <a:lnTo>
                  <a:pt x="1515872" y="1579880"/>
                </a:lnTo>
                <a:lnTo>
                  <a:pt x="157988" y="1579880"/>
                </a:lnTo>
                <a:lnTo>
                  <a:pt x="108053" y="1571825"/>
                </a:lnTo>
                <a:lnTo>
                  <a:pt x="64684" y="1549395"/>
                </a:lnTo>
                <a:lnTo>
                  <a:pt x="30484" y="1515195"/>
                </a:lnTo>
                <a:lnTo>
                  <a:pt x="8054" y="1471826"/>
                </a:lnTo>
                <a:lnTo>
                  <a:pt x="0" y="1421892"/>
                </a:lnTo>
                <a:lnTo>
                  <a:pt x="0" y="157987"/>
                </a:lnTo>
                <a:close/>
              </a:path>
            </a:pathLst>
          </a:custGeom>
          <a:ln w="10160">
            <a:solidFill>
              <a:srgbClr val="FFFFFF"/>
            </a:solidFill>
            <a:prstDash val="sysDash"/>
          </a:ln>
        </p:spPr>
        <p:txBody>
          <a:bodyPr wrap="square" lIns="0" tIns="0" rIns="0" bIns="0" rtlCol="0"/>
          <a:lstStyle/>
          <a:p>
            <a:endParaRPr sz="1579"/>
          </a:p>
        </p:txBody>
      </p:sp>
      <p:sp>
        <p:nvSpPr>
          <p:cNvPr id="25" name="object 20">
            <a:extLst>
              <a:ext uri="{FF2B5EF4-FFF2-40B4-BE49-F238E27FC236}">
                <a16:creationId xmlns="" xmlns:a16="http://schemas.microsoft.com/office/drawing/2014/main" id="{5664C77F-4E98-4A26-BF16-CC0922C83B35}"/>
              </a:ext>
            </a:extLst>
          </p:cNvPr>
          <p:cNvSpPr txBox="1"/>
          <p:nvPr/>
        </p:nvSpPr>
        <p:spPr>
          <a:xfrm>
            <a:off x="10223365" y="3895493"/>
            <a:ext cx="754552" cy="213737"/>
          </a:xfrm>
          <a:prstGeom prst="rect">
            <a:avLst/>
          </a:prstGeom>
        </p:spPr>
        <p:txBody>
          <a:bodyPr vert="horz" wrap="square" lIns="0" tIns="11137" rIns="0" bIns="0" rtlCol="0">
            <a:spAutoFit/>
          </a:bodyPr>
          <a:lstStyle/>
          <a:p>
            <a:pPr marL="11138">
              <a:spcBef>
                <a:spcPts val="88"/>
              </a:spcBef>
            </a:pPr>
            <a:r>
              <a:rPr sz="1316" spc="-70" dirty="0">
                <a:latin typeface="Arial"/>
                <a:cs typeface="Arial"/>
              </a:rPr>
              <a:t>İç</a:t>
            </a:r>
            <a:r>
              <a:rPr sz="1316" spc="-127" dirty="0">
                <a:latin typeface="Arial"/>
                <a:cs typeface="Arial"/>
              </a:rPr>
              <a:t> </a:t>
            </a:r>
            <a:r>
              <a:rPr sz="1316" spc="-48" dirty="0">
                <a:latin typeface="Arial"/>
                <a:cs typeface="Arial"/>
              </a:rPr>
              <a:t>Denetim</a:t>
            </a:r>
            <a:endParaRPr sz="1316">
              <a:latin typeface="Arial"/>
              <a:cs typeface="Arial"/>
            </a:endParaRPr>
          </a:p>
        </p:txBody>
      </p:sp>
      <p:sp>
        <p:nvSpPr>
          <p:cNvPr id="26" name="object 24">
            <a:extLst>
              <a:ext uri="{FF2B5EF4-FFF2-40B4-BE49-F238E27FC236}">
                <a16:creationId xmlns="" xmlns:a16="http://schemas.microsoft.com/office/drawing/2014/main" id="{B9CFD69E-D02B-4906-9F42-E28CA433C558}"/>
              </a:ext>
            </a:extLst>
          </p:cNvPr>
          <p:cNvSpPr/>
          <p:nvPr/>
        </p:nvSpPr>
        <p:spPr>
          <a:xfrm>
            <a:off x="5484685" y="2262207"/>
            <a:ext cx="1040224" cy="512316"/>
          </a:xfrm>
          <a:custGeom>
            <a:avLst/>
            <a:gdLst/>
            <a:ahLst/>
            <a:cxnLst/>
            <a:rect l="l" t="t" r="r" b="b"/>
            <a:pathLst>
              <a:path w="1186179" h="584200">
                <a:moveTo>
                  <a:pt x="894079" y="0"/>
                </a:moveTo>
                <a:lnTo>
                  <a:pt x="894079" y="146050"/>
                </a:lnTo>
                <a:lnTo>
                  <a:pt x="0" y="146050"/>
                </a:lnTo>
                <a:lnTo>
                  <a:pt x="0" y="438150"/>
                </a:lnTo>
                <a:lnTo>
                  <a:pt x="894079" y="438150"/>
                </a:lnTo>
                <a:lnTo>
                  <a:pt x="894079" y="584200"/>
                </a:lnTo>
                <a:lnTo>
                  <a:pt x="1186179" y="292100"/>
                </a:lnTo>
                <a:lnTo>
                  <a:pt x="894079" y="0"/>
                </a:lnTo>
                <a:close/>
              </a:path>
            </a:pathLst>
          </a:custGeom>
          <a:solidFill>
            <a:srgbClr val="5B9BD4"/>
          </a:solidFill>
        </p:spPr>
        <p:txBody>
          <a:bodyPr wrap="square" lIns="0" tIns="0" rIns="0" bIns="0" rtlCol="0"/>
          <a:lstStyle/>
          <a:p>
            <a:endParaRPr sz="1579"/>
          </a:p>
        </p:txBody>
      </p:sp>
      <p:sp>
        <p:nvSpPr>
          <p:cNvPr id="27" name="object 24">
            <a:extLst>
              <a:ext uri="{FF2B5EF4-FFF2-40B4-BE49-F238E27FC236}">
                <a16:creationId xmlns="" xmlns:a16="http://schemas.microsoft.com/office/drawing/2014/main" id="{CCB572C9-56A3-4685-8F6D-CF968BD076CB}"/>
              </a:ext>
            </a:extLst>
          </p:cNvPr>
          <p:cNvSpPr/>
          <p:nvPr/>
        </p:nvSpPr>
        <p:spPr>
          <a:xfrm>
            <a:off x="5484685" y="5160896"/>
            <a:ext cx="1040224" cy="512316"/>
          </a:xfrm>
          <a:custGeom>
            <a:avLst/>
            <a:gdLst/>
            <a:ahLst/>
            <a:cxnLst/>
            <a:rect l="l" t="t" r="r" b="b"/>
            <a:pathLst>
              <a:path w="1186179" h="584200">
                <a:moveTo>
                  <a:pt x="894079" y="0"/>
                </a:moveTo>
                <a:lnTo>
                  <a:pt x="894079" y="146050"/>
                </a:lnTo>
                <a:lnTo>
                  <a:pt x="0" y="146050"/>
                </a:lnTo>
                <a:lnTo>
                  <a:pt x="0" y="438150"/>
                </a:lnTo>
                <a:lnTo>
                  <a:pt x="894079" y="438150"/>
                </a:lnTo>
                <a:lnTo>
                  <a:pt x="894079" y="584200"/>
                </a:lnTo>
                <a:lnTo>
                  <a:pt x="1186179" y="292100"/>
                </a:lnTo>
                <a:lnTo>
                  <a:pt x="894079" y="0"/>
                </a:lnTo>
                <a:close/>
              </a:path>
            </a:pathLst>
          </a:custGeom>
          <a:solidFill>
            <a:srgbClr val="5B9BD4"/>
          </a:solidFill>
        </p:spPr>
        <p:txBody>
          <a:bodyPr wrap="square" lIns="0" tIns="0" rIns="0" bIns="0" rtlCol="0"/>
          <a:lstStyle/>
          <a:p>
            <a:endParaRPr sz="1579"/>
          </a:p>
        </p:txBody>
      </p:sp>
    </p:spTree>
    <p:extLst>
      <p:ext uri="{BB962C8B-B14F-4D97-AF65-F5344CB8AC3E}">
        <p14:creationId xmlns:p14="http://schemas.microsoft.com/office/powerpoint/2010/main" val="2283254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 NEDİR?</a:t>
            </a:r>
            <a:endParaRPr sz="2540" dirty="0">
              <a:solidFill>
                <a:srgbClr val="FF0000"/>
              </a:solidFill>
              <a:latin typeface="Times New Roman" panose="02020603050405020304" pitchFamily="18" charset="0"/>
              <a:cs typeface="Times New Roman" panose="02020603050405020304" pitchFamily="18" charset="0"/>
            </a:endParaRPr>
          </a:p>
        </p:txBody>
      </p:sp>
      <p:sp>
        <p:nvSpPr>
          <p:cNvPr id="17" name="object 6">
            <a:extLst>
              <a:ext uri="{FF2B5EF4-FFF2-40B4-BE49-F238E27FC236}">
                <a16:creationId xmlns="" xmlns:a16="http://schemas.microsoft.com/office/drawing/2014/main" id="{6EA89309-1813-4220-9E56-D8C38C1DDA1D}"/>
              </a:ext>
            </a:extLst>
          </p:cNvPr>
          <p:cNvSpPr txBox="1"/>
          <p:nvPr/>
        </p:nvSpPr>
        <p:spPr>
          <a:xfrm>
            <a:off x="1071026" y="1994622"/>
            <a:ext cx="10782307" cy="4166229"/>
          </a:xfrm>
          <a:prstGeom prst="rect">
            <a:avLst/>
          </a:prstGeom>
        </p:spPr>
        <p:txBody>
          <a:bodyPr vert="horz" wrap="square" lIns="0" tIns="11137" rIns="0" bIns="0" rtlCol="0">
            <a:spAutoFit/>
          </a:bodyPr>
          <a:lstStyle/>
          <a:p>
            <a:pPr algn="just">
              <a:lnSpc>
                <a:spcPct val="150000"/>
              </a:lnSpc>
            </a:pPr>
            <a:r>
              <a:rPr lang="tr-TR" sz="2000" dirty="0">
                <a:latin typeface="Times New Roman" panose="02020603050405020304" pitchFamily="18" charset="0"/>
                <a:cs typeface="Times New Roman" panose="02020603050405020304" pitchFamily="18" charset="0"/>
              </a:rPr>
              <a:t>         Kurumların hedeflerine ulaşması ve misyonlarını gerçekleştirmesi,</a:t>
            </a:r>
          </a:p>
          <a:p>
            <a:pPr algn="just">
              <a:lnSpc>
                <a:spcPct val="150000"/>
              </a:lnSpc>
            </a:pPr>
            <a:r>
              <a:rPr lang="tr-TR" sz="2000" dirty="0">
                <a:latin typeface="Times New Roman" panose="02020603050405020304" pitchFamily="18" charset="0"/>
                <a:cs typeface="Times New Roman" panose="02020603050405020304" pitchFamily="18" charset="0"/>
              </a:rPr>
              <a:t>bu yolda ilerlerken önlerine çıkabilecek belirsizliklerin en aza indirilmesi amacıyla uygulanan süreçtir</a:t>
            </a:r>
          </a:p>
          <a:p>
            <a:pPr algn="just">
              <a:lnSpc>
                <a:spcPct val="150000"/>
              </a:lnSpc>
            </a:pPr>
            <a:r>
              <a:rPr lang="tr-TR" sz="2000" dirty="0">
                <a:latin typeface="Times New Roman" panose="02020603050405020304" pitchFamily="18" charset="0"/>
                <a:cs typeface="Times New Roman" panose="02020603050405020304" pitchFamily="18" charset="0"/>
              </a:rPr>
              <a:t>         Başka bir ifade ile; Kurumun yönetimi ve personeli tarafından hayata geçirilen, belirlenmiş hedeflere ulaşmasında ve misyonunu gerçekleştirmesinde makul bir güvence sağlamak üzere tasarlanmış ve kurumun genelini etkileyen bütünleşmiş bir süreçtir. </a:t>
            </a:r>
          </a:p>
          <a:p>
            <a:pPr marL="468338" marR="1839981" lvl="1" algn="just">
              <a:lnSpc>
                <a:spcPct val="150000"/>
              </a:lnSpc>
            </a:pPr>
            <a:r>
              <a:rPr lang="tr-TR" sz="2000" b="1" u="sng" dirty="0">
                <a:solidFill>
                  <a:srgbClr val="FF0000"/>
                </a:solidFill>
                <a:latin typeface="Times New Roman" panose="02020603050405020304" pitchFamily="18" charset="0"/>
                <a:cs typeface="Times New Roman" panose="02020603050405020304" pitchFamily="18" charset="0"/>
              </a:rPr>
              <a:t>Risk esasına dayanır</a:t>
            </a:r>
            <a:r>
              <a:rPr lang="tr-TR" sz="2000" b="1" u="sng" dirty="0" smtClean="0">
                <a:solidFill>
                  <a:srgbClr val="FF0000"/>
                </a:solidFill>
                <a:latin typeface="Times New Roman" panose="02020603050405020304" pitchFamily="18" charset="0"/>
                <a:cs typeface="Times New Roman" panose="02020603050405020304" pitchFamily="18" charset="0"/>
              </a:rPr>
              <a:t>.!</a:t>
            </a:r>
            <a:endParaRPr lang="tr-TR" sz="2000" b="1" u="sng" dirty="0">
              <a:solidFill>
                <a:srgbClr val="FF0000"/>
              </a:solidFill>
              <a:latin typeface="Times New Roman" panose="02020603050405020304" pitchFamily="18" charset="0"/>
              <a:cs typeface="Times New Roman" panose="02020603050405020304" pitchFamily="18" charset="0"/>
            </a:endParaRPr>
          </a:p>
          <a:p>
            <a:pPr marL="468338" marR="4455" lvl="1" algn="just">
              <a:lnSpc>
                <a:spcPct val="150000"/>
              </a:lnSpc>
              <a:tabLst>
                <a:tab pos="1387782" algn="l"/>
                <a:tab pos="2249856" algn="l"/>
                <a:tab pos="2869679" algn="l"/>
                <a:tab pos="3733981" algn="l"/>
                <a:tab pos="5135129" algn="l"/>
              </a:tabLst>
            </a:pPr>
            <a:r>
              <a:rPr lang="tr-TR" sz="2000" u="sng" dirty="0">
                <a:solidFill>
                  <a:srgbClr val="FF0000"/>
                </a:solidFill>
                <a:latin typeface="Times New Roman" panose="02020603050405020304" pitchFamily="18" charset="0"/>
                <a:cs typeface="Times New Roman" panose="02020603050405020304" pitchFamily="18" charset="0"/>
              </a:rPr>
              <a:t>İdarenin mali ve mali olmayan</a:t>
            </a:r>
            <a:r>
              <a:rPr lang="tr-TR" sz="2000" dirty="0">
                <a:latin typeface="Times New Roman" panose="02020603050405020304" pitchFamily="18" charset="0"/>
                <a:cs typeface="Times New Roman" panose="02020603050405020304" pitchFamily="18" charset="0"/>
              </a:rPr>
              <a:t>	tüm işlemlerini kapsar,</a:t>
            </a:r>
          </a:p>
          <a:p>
            <a:pPr marL="468338" marR="328568" lvl="1" algn="just">
              <a:lnSpc>
                <a:spcPct val="150000"/>
              </a:lnSpc>
            </a:pPr>
            <a:r>
              <a:rPr lang="tr-TR" sz="2000" dirty="0">
                <a:latin typeface="Times New Roman" panose="02020603050405020304" pitchFamily="18" charset="0"/>
                <a:cs typeface="Times New Roman" panose="02020603050405020304" pitchFamily="18" charset="0"/>
              </a:rPr>
              <a:t>Sadece yazılı </a:t>
            </a:r>
            <a:r>
              <a:rPr lang="tr-TR" sz="2000" dirty="0" err="1">
                <a:latin typeface="Times New Roman" panose="02020603050405020304" pitchFamily="18" charset="0"/>
                <a:cs typeface="Times New Roman" panose="02020603050405020304" pitchFamily="18" charset="0"/>
              </a:rPr>
              <a:t>dökümanlara</a:t>
            </a:r>
            <a:r>
              <a:rPr lang="tr-TR" sz="2000" dirty="0">
                <a:latin typeface="Times New Roman" panose="02020603050405020304" pitchFamily="18" charset="0"/>
                <a:cs typeface="Times New Roman" panose="02020603050405020304" pitchFamily="18" charset="0"/>
              </a:rPr>
              <a:t> (form, belge, el  kitabı vb.) dayanmaz.</a:t>
            </a:r>
          </a:p>
          <a:p>
            <a:pPr marL="468338" lvl="1" algn="just">
              <a:lnSpc>
                <a:spcPct val="150000"/>
              </a:lnSpc>
              <a:tabLst>
                <a:tab pos="1664002" algn="l"/>
              </a:tabLst>
            </a:pP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240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53778"/>
          </a:xfrm>
        </p:spPr>
        <p:txBody>
          <a:bodyPr>
            <a:normAutofit/>
          </a:bodyPr>
          <a:lstStyle/>
          <a:p>
            <a:pPr lvl="0" algn="ctr">
              <a:lnSpc>
                <a:spcPct val="100000"/>
              </a:lnSpc>
              <a:spcBef>
                <a:spcPts val="0"/>
              </a:spcBef>
              <a:defRPr/>
            </a:pPr>
            <a:r>
              <a:rPr lang="tr-TR" sz="2400" b="1" kern="0" dirty="0">
                <a:solidFill>
                  <a:srgbClr val="FF0000"/>
                </a:solidFill>
                <a:effectLst>
                  <a:outerShdw blurRad="38100" dist="38100" dir="2700000" algn="tl">
                    <a:srgbClr val="FFFFFF"/>
                  </a:outerShdw>
                </a:effectLst>
                <a:latin typeface="Times New Roman" panose="02020603050405020304" pitchFamily="18" charset="0"/>
                <a:ea typeface="+mn-ea"/>
                <a:cs typeface="Times New Roman" panose="02020603050405020304" pitchFamily="18" charset="0"/>
              </a:rPr>
              <a:t>İÇ KONTROL SİSTEMİ STANDARTLARI</a:t>
            </a:r>
          </a:p>
        </p:txBody>
      </p:sp>
      <p:sp>
        <p:nvSpPr>
          <p:cNvPr id="4" name="object 5"/>
          <p:cNvSpPr/>
          <p:nvPr/>
        </p:nvSpPr>
        <p:spPr>
          <a:xfrm>
            <a:off x="627119" y="1162224"/>
            <a:ext cx="8899955" cy="4859894"/>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5" name="Oval 4"/>
          <p:cNvSpPr/>
          <p:nvPr/>
        </p:nvSpPr>
        <p:spPr>
          <a:xfrm>
            <a:off x="838200" y="4895216"/>
            <a:ext cx="1617617" cy="1126902"/>
          </a:xfrm>
          <a:prstGeom prst="ellipse">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0" i="0" u="none" strike="noStrike" kern="0" cap="none" spc="0" normalizeH="0" baseline="0" noProof="0" dirty="0" smtClean="0">
                <a:ln>
                  <a:noFill/>
                </a:ln>
                <a:solidFill>
                  <a:prstClr val="black"/>
                </a:solidFill>
                <a:effectLst/>
                <a:uLnTx/>
                <a:uFillTx/>
                <a:latin typeface="Calibri"/>
                <a:ea typeface="+mn-ea"/>
                <a:cs typeface="+mn-cs"/>
              </a:rPr>
              <a:t>Kurumun iş görme biçimini gösterir.</a:t>
            </a:r>
          </a:p>
        </p:txBody>
      </p:sp>
      <p:sp>
        <p:nvSpPr>
          <p:cNvPr id="6" name="Oval 5"/>
          <p:cNvSpPr/>
          <p:nvPr/>
        </p:nvSpPr>
        <p:spPr>
          <a:xfrm>
            <a:off x="2536395" y="3999287"/>
            <a:ext cx="1711629" cy="1531040"/>
          </a:xfrm>
          <a:prstGeom prst="ellipse">
            <a:avLst/>
          </a:prstGeom>
          <a:solidFill>
            <a:srgbClr val="CC99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100" b="0" i="0" u="none" strike="noStrike" kern="0" cap="none" spc="-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Hedefleri olumsuz  </a:t>
            </a:r>
            <a:r>
              <a:rPr kumimoji="0" lang="tr-TR" sz="1100" b="0" i="0" u="none" strike="noStrike" kern="0" cap="none" spc="-1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etkileyecek </a:t>
            </a:r>
            <a:r>
              <a:rPr kumimoji="0" lang="tr-TR" sz="11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iç </a:t>
            </a:r>
            <a:r>
              <a:rPr kumimoji="0" lang="tr-TR" sz="1100" b="0" i="0" u="none" strike="noStrike" kern="0" cap="none" spc="-1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 dış </a:t>
            </a:r>
            <a:r>
              <a:rPr kumimoji="0" lang="tr-TR" sz="1100" b="0" i="0" u="none" strike="noStrike" kern="0" cap="none" spc="-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olayların tespit </a:t>
            </a:r>
            <a:r>
              <a:rPr kumimoji="0" lang="tr-TR" sz="1100" b="0" i="0" u="none" strike="noStrike" kern="0" cap="none" spc="-1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  </a:t>
            </a:r>
            <a:r>
              <a:rPr kumimoji="0" lang="tr-TR" sz="1100" b="0" i="0" u="none" strike="noStrike" kern="0" cap="none" spc="-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analiz </a:t>
            </a:r>
            <a:r>
              <a:rPr kumimoji="0" lang="tr-TR" sz="1100" b="0" i="0" u="none" strike="noStrike" kern="0" cap="none" spc="-1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edilmesini sağlar</a:t>
            </a:r>
            <a:endParaRPr kumimoji="0" lang="tr-TR" sz="11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Oval 6"/>
          <p:cNvSpPr/>
          <p:nvPr/>
        </p:nvSpPr>
        <p:spPr>
          <a:xfrm>
            <a:off x="4163446" y="6022118"/>
            <a:ext cx="2315731" cy="835882"/>
          </a:xfrm>
          <a:prstGeom prst="ellipse">
            <a:avLst/>
          </a:prstGeom>
          <a:solidFill>
            <a:srgbClr val="FFCCCC"/>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Riskleri kabul edilebilir düzeyde yönetmeyi sağlar</a:t>
            </a:r>
          </a:p>
        </p:txBody>
      </p:sp>
      <p:sp>
        <p:nvSpPr>
          <p:cNvPr id="8" name="Oval 7"/>
          <p:cNvSpPr/>
          <p:nvPr/>
        </p:nvSpPr>
        <p:spPr>
          <a:xfrm>
            <a:off x="6226015" y="4763589"/>
            <a:ext cx="1481072" cy="125852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prstClr val="black"/>
                </a:solidFill>
                <a:latin typeface="Times New Roman" panose="02020603050405020304" pitchFamily="18" charset="0"/>
                <a:cs typeface="Times New Roman" panose="02020603050405020304" pitchFamily="18" charset="0"/>
              </a:rPr>
              <a:t>Zamanında ve doğru karar alabilmeyi sağlar</a:t>
            </a:r>
            <a:endParaRPr lang="tr-TR" sz="120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7876902" y="3471514"/>
            <a:ext cx="1706777" cy="1292075"/>
          </a:xfrm>
          <a:prstGeom prst="ellipse">
            <a:avLst/>
          </a:prstGeom>
          <a:solidFill>
            <a:srgbClr val="CCFFFF"/>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100" dirty="0" smtClean="0">
                <a:solidFill>
                  <a:prstClr val="black"/>
                </a:solidFill>
                <a:latin typeface="Times New Roman" panose="02020603050405020304" pitchFamily="18" charset="0"/>
                <a:cs typeface="Times New Roman" panose="02020603050405020304" pitchFamily="18" charset="0"/>
              </a:rPr>
              <a:t>Değişen hedeflere kaynaklara, ortama ve risklere ayak uydurmasını sağlar.</a:t>
            </a:r>
            <a:endParaRPr lang="tr-TR" sz="1100" dirty="0">
              <a:solidFill>
                <a:prstClr val="black"/>
              </a:solidFill>
              <a:latin typeface="Times New Roman" panose="02020603050405020304" pitchFamily="18" charset="0"/>
              <a:cs typeface="Times New Roman" panose="02020603050405020304" pitchFamily="18" charset="0"/>
            </a:endParaRPr>
          </a:p>
        </p:txBody>
      </p:sp>
      <p:sp>
        <p:nvSpPr>
          <p:cNvPr id="10" name="Dikdörtgen 9"/>
          <p:cNvSpPr/>
          <p:nvPr/>
        </p:nvSpPr>
        <p:spPr>
          <a:xfrm>
            <a:off x="8117065" y="5138800"/>
            <a:ext cx="3579590" cy="1169551"/>
          </a:xfrm>
          <a:prstGeom prst="rect">
            <a:avLst/>
          </a:prstGeom>
        </p:spPr>
        <p:txBody>
          <a:bodyPr wrap="square">
            <a:spAutoFit/>
          </a:bodyPr>
          <a:lstStyle/>
          <a:p>
            <a:r>
              <a:rPr lang="tr-TR" sz="1400" dirty="0"/>
              <a:t>Kamu İç Kontrol Standartları COSO modeli çerçevesinde hazırlanmıştır.</a:t>
            </a:r>
          </a:p>
          <a:p>
            <a:pPr marL="285750" indent="-285750">
              <a:buFont typeface="Arial" panose="020B0604020202020204" pitchFamily="34" charset="0"/>
              <a:buChar char="•"/>
            </a:pPr>
            <a:r>
              <a:rPr lang="tr-TR" sz="1400" dirty="0"/>
              <a:t>5 Bileşen</a:t>
            </a:r>
          </a:p>
          <a:p>
            <a:pPr marL="285750" indent="-285750">
              <a:buFont typeface="Arial" panose="020B0604020202020204" pitchFamily="34" charset="0"/>
              <a:buChar char="•"/>
            </a:pPr>
            <a:r>
              <a:rPr lang="tr-TR" sz="1400" dirty="0"/>
              <a:t>18 Standart</a:t>
            </a:r>
          </a:p>
          <a:p>
            <a:pPr marL="285750" indent="-285750">
              <a:buFont typeface="Arial" panose="020B0604020202020204" pitchFamily="34" charset="0"/>
              <a:buChar char="•"/>
            </a:pPr>
            <a:r>
              <a:rPr lang="tr-TR" sz="1400" dirty="0"/>
              <a:t>79 Genel </a:t>
            </a:r>
            <a:r>
              <a:rPr lang="tr-TR" sz="1400" dirty="0" err="1" smtClean="0"/>
              <a:t>Şart’tan</a:t>
            </a:r>
            <a:r>
              <a:rPr lang="tr-TR" sz="1400" dirty="0" smtClean="0"/>
              <a:t> </a:t>
            </a:r>
            <a:r>
              <a:rPr lang="tr-TR" sz="1400" dirty="0"/>
              <a:t>oluşur.</a:t>
            </a:r>
          </a:p>
        </p:txBody>
      </p:sp>
    </p:spTree>
    <p:extLst>
      <p:ext uri="{BB962C8B-B14F-4D97-AF65-F5344CB8AC3E}">
        <p14:creationId xmlns:p14="http://schemas.microsoft.com/office/powerpoint/2010/main" val="1761180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56EDF3C1-8E23-4A12-B85D-7F7F384C8C5A}" type="slidenum">
              <a:rPr lang="tr-TR" smtClean="0">
                <a:solidFill>
                  <a:prstClr val="black">
                    <a:tint val="75000"/>
                  </a:prstClr>
                </a:solidFill>
              </a:rPr>
              <a:pPr/>
              <a:t>21</a:t>
            </a:fld>
            <a:endParaRPr lang="tr-TR">
              <a:solidFill>
                <a:prstClr val="black">
                  <a:tint val="75000"/>
                </a:prstClr>
              </a:solidFill>
            </a:endParaRPr>
          </a:p>
        </p:txBody>
      </p:sp>
      <p:pic>
        <p:nvPicPr>
          <p:cNvPr id="6" name="Resim 5"/>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155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15035"/>
          </a:xfrm>
        </p:spPr>
        <p:txBody>
          <a:bodyPr>
            <a:normAutofit/>
          </a:body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İç Kontrol Kapsamında Yapılması Gerekenler</a:t>
            </a:r>
            <a:endParaRPr lang="tr-TR" sz="28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564367"/>
            <a:ext cx="10515600" cy="4916332"/>
          </a:xfrm>
        </p:spPr>
        <p:txBody>
          <a:bodyPr>
            <a:normAutofit fontScale="92500" lnSpcReduction="10000"/>
          </a:bodyPr>
          <a:lstStyle/>
          <a:p>
            <a:pPr marL="514350" indent="-514350">
              <a:buAutoNum type="arabicParenR"/>
            </a:pPr>
            <a:r>
              <a:rPr lang="tr-TR" dirty="0" smtClean="0"/>
              <a:t>Birim İş Takvimlerinin Hazırlanması……………………………………</a:t>
            </a:r>
          </a:p>
          <a:p>
            <a:pPr marL="514350" indent="-514350">
              <a:buFont typeface="Arial" panose="020B0604020202020204" pitchFamily="34" charset="0"/>
              <a:buAutoNum type="arabicParenR"/>
            </a:pPr>
            <a:r>
              <a:rPr lang="tr-TR" dirty="0" smtClean="0"/>
              <a:t>Görev Dağılım Tablosunun Hazırlanması……………………………</a:t>
            </a:r>
          </a:p>
          <a:p>
            <a:pPr marL="514350" indent="-514350">
              <a:buAutoNum type="arabicParenR"/>
            </a:pPr>
            <a:r>
              <a:rPr lang="tr-TR" dirty="0"/>
              <a:t>İş </a:t>
            </a:r>
            <a:r>
              <a:rPr lang="tr-TR" dirty="0" smtClean="0"/>
              <a:t>Süreçleri Tanımlama Formlarının hazırlanması.……………..</a:t>
            </a:r>
          </a:p>
          <a:p>
            <a:pPr marL="514350" indent="-514350">
              <a:buAutoNum type="arabicParenR"/>
            </a:pPr>
            <a:r>
              <a:rPr lang="tr-TR" dirty="0" smtClean="0"/>
              <a:t>Sorumluluk Matrisinin Hazırlanması ………………………………..</a:t>
            </a:r>
          </a:p>
          <a:p>
            <a:pPr marL="514350" indent="-514350">
              <a:buAutoNum type="arabicParenR"/>
            </a:pPr>
            <a:r>
              <a:rPr lang="tr-TR" dirty="0"/>
              <a:t>İş Akış Şemalarının Güncellenmesi (</a:t>
            </a:r>
            <a:r>
              <a:rPr lang="tr-TR" dirty="0" smtClean="0"/>
              <a:t>Visio) ………………………..</a:t>
            </a:r>
          </a:p>
          <a:p>
            <a:pPr marL="514350" indent="-514350">
              <a:buAutoNum type="arabicParenR"/>
            </a:pPr>
            <a:r>
              <a:rPr lang="tr-TR" dirty="0" smtClean="0"/>
              <a:t>Görev/İş Tanımı Oluşturma Formu…...………………………………</a:t>
            </a:r>
          </a:p>
          <a:p>
            <a:pPr marL="514350" indent="-514350">
              <a:buAutoNum type="arabicParenR"/>
            </a:pPr>
            <a:r>
              <a:rPr lang="tr-TR" dirty="0" smtClean="0"/>
              <a:t>Süreç Risklerinin Belirlenmesi Ve Risk Skorlarının </a:t>
            </a:r>
          </a:p>
          <a:p>
            <a:pPr marL="0" indent="0">
              <a:buNone/>
            </a:pPr>
            <a:r>
              <a:rPr lang="tr-TR" dirty="0" smtClean="0"/>
              <a:t>       Ölçülmesi Formu………………………………………………………….</a:t>
            </a:r>
          </a:p>
          <a:p>
            <a:pPr marL="0" indent="0">
              <a:buNone/>
            </a:pPr>
            <a:r>
              <a:rPr lang="tr-TR" dirty="0"/>
              <a:t>8) </a:t>
            </a:r>
            <a:r>
              <a:rPr lang="tr-TR" dirty="0" smtClean="0"/>
              <a:t>Alt Süreç Riskleri Kontrol </a:t>
            </a:r>
            <a:r>
              <a:rPr lang="tr-TR" dirty="0"/>
              <a:t>Faaliyetleri </a:t>
            </a:r>
            <a:r>
              <a:rPr lang="tr-TR" dirty="0" smtClean="0"/>
              <a:t>Formu…………………...</a:t>
            </a:r>
          </a:p>
          <a:p>
            <a:pPr marL="0" indent="0">
              <a:buNone/>
            </a:pPr>
            <a:r>
              <a:rPr lang="tr-TR" dirty="0" smtClean="0"/>
              <a:t> 9) Rapor </a:t>
            </a:r>
            <a:r>
              <a:rPr lang="tr-TR" dirty="0"/>
              <a:t>Döküm Formunun Hazırlanması</a:t>
            </a:r>
            <a:r>
              <a:rPr lang="tr-TR" dirty="0" smtClean="0"/>
              <a:t>..………………………….</a:t>
            </a:r>
          </a:p>
          <a:p>
            <a:pPr marL="0" indent="0">
              <a:buNone/>
            </a:pPr>
            <a:r>
              <a:rPr lang="tr-TR" dirty="0" smtClean="0"/>
              <a:t>10) Hassas Görevlerin(Listeleme Formu) Belirlenmesi .............</a:t>
            </a:r>
            <a:endParaRPr lang="tr-TR" dirty="0"/>
          </a:p>
        </p:txBody>
      </p:sp>
      <p:sp>
        <p:nvSpPr>
          <p:cNvPr id="4" name="Yuvarlatılmış Dikdörtgen 3"/>
          <p:cNvSpPr/>
          <p:nvPr/>
        </p:nvSpPr>
        <p:spPr>
          <a:xfrm>
            <a:off x="9805499" y="1650866"/>
            <a:ext cx="566058" cy="29650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9805499" y="2058605"/>
            <a:ext cx="566058" cy="2820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9805499" y="2482224"/>
            <a:ext cx="566058" cy="2784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9805499" y="2936435"/>
            <a:ext cx="566058" cy="29855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9805499" y="3847826"/>
            <a:ext cx="566058" cy="29296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9522470" y="4796471"/>
            <a:ext cx="566058" cy="28986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9522470" y="5227856"/>
            <a:ext cx="566058" cy="29327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9522470" y="5674532"/>
            <a:ext cx="566058" cy="2843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uvarlatılmış Dikdörtgen 13"/>
          <p:cNvSpPr/>
          <p:nvPr/>
        </p:nvSpPr>
        <p:spPr>
          <a:xfrm>
            <a:off x="9805499" y="3428220"/>
            <a:ext cx="566058" cy="29855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9522470" y="6097470"/>
            <a:ext cx="566058" cy="2843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05877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b="1" dirty="0">
                <a:solidFill>
                  <a:srgbClr val="C00000"/>
                </a:solidFill>
                <a:latin typeface="Times New Roman" panose="02020603050405020304" pitchFamily="18" charset="0"/>
                <a:cs typeface="Times New Roman" panose="02020603050405020304" pitchFamily="18" charset="0"/>
              </a:rPr>
              <a:t>ROL VE SORUMLULUKLAR</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7">
            <a:extLst>
              <a:ext uri="{FF2B5EF4-FFF2-40B4-BE49-F238E27FC236}">
                <a16:creationId xmlns="" xmlns:a16="http://schemas.microsoft.com/office/drawing/2014/main" id="{9D3BE541-45E0-4D03-8B79-497B43E185F4}"/>
              </a:ext>
            </a:extLst>
          </p:cNvPr>
          <p:cNvSpPr txBox="1"/>
          <p:nvPr/>
        </p:nvSpPr>
        <p:spPr>
          <a:xfrm>
            <a:off x="1067004" y="1997075"/>
            <a:ext cx="9414474" cy="3242900"/>
          </a:xfrm>
          <a:prstGeom prst="rect">
            <a:avLst/>
          </a:prstGeom>
        </p:spPr>
        <p:txBody>
          <a:bodyPr vert="horz" wrap="square" lIns="0" tIns="11137" rIns="0" bIns="0" rtlCol="0">
            <a:spAutoFit/>
          </a:bodyPr>
          <a:lstStyle/>
          <a:p>
            <a:pPr marL="11138">
              <a:lnSpc>
                <a:spcPct val="150000"/>
              </a:lnSpc>
            </a:pPr>
            <a:r>
              <a:rPr sz="2000" spc="-100" dirty="0">
                <a:latin typeface="Times New Roman" panose="02020603050405020304" pitchFamily="18" charset="0"/>
                <a:cs typeface="Times New Roman" panose="02020603050405020304" pitchFamily="18" charset="0"/>
              </a:rPr>
              <a:t>İç </a:t>
            </a:r>
            <a:r>
              <a:rPr sz="2000" spc="-35" dirty="0">
                <a:latin typeface="Times New Roman" panose="02020603050405020304" pitchFamily="18" charset="0"/>
                <a:cs typeface="Times New Roman" panose="02020603050405020304" pitchFamily="18" charset="0"/>
              </a:rPr>
              <a:t>kontrol </a:t>
            </a:r>
            <a:r>
              <a:rPr sz="2000" b="1" spc="-114" dirty="0">
                <a:solidFill>
                  <a:srgbClr val="FF0000"/>
                </a:solidFill>
                <a:latin typeface="Times New Roman" panose="02020603050405020304" pitchFamily="18" charset="0"/>
                <a:cs typeface="Times New Roman" panose="02020603050405020304" pitchFamily="18" charset="0"/>
              </a:rPr>
              <a:t>yönetim </a:t>
            </a:r>
            <a:r>
              <a:rPr sz="2000" b="1" spc="-149" dirty="0">
                <a:solidFill>
                  <a:srgbClr val="FF0000"/>
                </a:solidFill>
                <a:latin typeface="Times New Roman" panose="02020603050405020304" pitchFamily="18" charset="0"/>
                <a:cs typeface="Times New Roman" panose="02020603050405020304" pitchFamily="18" charset="0"/>
              </a:rPr>
              <a:t>sorumluluğuna </a:t>
            </a:r>
            <a:r>
              <a:rPr sz="2000" spc="-114" dirty="0">
                <a:latin typeface="Times New Roman" panose="02020603050405020304" pitchFamily="18" charset="0"/>
                <a:cs typeface="Times New Roman" panose="02020603050405020304" pitchFamily="18" charset="0"/>
              </a:rPr>
              <a:t>dayanan </a:t>
            </a:r>
            <a:r>
              <a:rPr sz="2000" spc="-9" dirty="0">
                <a:latin typeface="Times New Roman" panose="02020603050405020304" pitchFamily="18" charset="0"/>
                <a:cs typeface="Times New Roman" panose="02020603050405020304" pitchFamily="18" charset="0"/>
              </a:rPr>
              <a:t>bir</a:t>
            </a:r>
            <a:r>
              <a:rPr sz="2000" spc="-136" dirty="0">
                <a:latin typeface="Times New Roman" panose="02020603050405020304" pitchFamily="18" charset="0"/>
                <a:cs typeface="Times New Roman" panose="02020603050405020304" pitchFamily="18" charset="0"/>
              </a:rPr>
              <a:t> </a:t>
            </a:r>
            <a:r>
              <a:rPr sz="2000" spc="-79" dirty="0">
                <a:latin typeface="Times New Roman" panose="02020603050405020304" pitchFamily="18" charset="0"/>
                <a:cs typeface="Times New Roman" panose="02020603050405020304" pitchFamily="18" charset="0"/>
              </a:rPr>
              <a:t>modeldir.</a:t>
            </a:r>
            <a:endParaRPr sz="2000" dirty="0">
              <a:latin typeface="Times New Roman" panose="02020603050405020304" pitchFamily="18" charset="0"/>
              <a:cs typeface="Times New Roman" panose="02020603050405020304" pitchFamily="18" charset="0"/>
            </a:endParaRPr>
          </a:p>
          <a:p>
            <a:pPr marL="11138" marR="4455" algn="just">
              <a:lnSpc>
                <a:spcPct val="150000"/>
              </a:lnSpc>
            </a:pPr>
            <a:r>
              <a:rPr sz="2000" spc="-44" dirty="0">
                <a:latin typeface="Times New Roman" panose="02020603050405020304" pitchFamily="18" charset="0"/>
                <a:cs typeface="Times New Roman" panose="02020603050405020304" pitchFamily="18" charset="0"/>
              </a:rPr>
              <a:t>İyi </a:t>
            </a:r>
            <a:r>
              <a:rPr sz="2000" spc="-9" dirty="0">
                <a:latin typeface="Times New Roman" panose="02020603050405020304" pitchFamily="18" charset="0"/>
                <a:cs typeface="Times New Roman" panose="02020603050405020304" pitchFamily="18" charset="0"/>
              </a:rPr>
              <a:t>bir </a:t>
            </a:r>
            <a:r>
              <a:rPr sz="2000" spc="-70" dirty="0">
                <a:latin typeface="Times New Roman" panose="02020603050405020304" pitchFamily="18" charset="0"/>
                <a:cs typeface="Times New Roman" panose="02020603050405020304" pitchFamily="18" charset="0"/>
              </a:rPr>
              <a:t>iç </a:t>
            </a:r>
            <a:r>
              <a:rPr sz="2000" spc="-35" dirty="0">
                <a:latin typeface="Times New Roman" panose="02020603050405020304" pitchFamily="18" charset="0"/>
                <a:cs typeface="Times New Roman" panose="02020603050405020304" pitchFamily="18" charset="0"/>
              </a:rPr>
              <a:t>kontrol </a:t>
            </a:r>
            <a:r>
              <a:rPr sz="2000" spc="-79" dirty="0">
                <a:latin typeface="Times New Roman" panose="02020603050405020304" pitchFamily="18" charset="0"/>
                <a:cs typeface="Times New Roman" panose="02020603050405020304" pitchFamily="18" charset="0"/>
              </a:rPr>
              <a:t>sistemi </a:t>
            </a:r>
            <a:r>
              <a:rPr sz="2000" spc="-70" dirty="0">
                <a:latin typeface="Times New Roman" panose="02020603050405020304" pitchFamily="18" charset="0"/>
                <a:cs typeface="Times New Roman" panose="02020603050405020304" pitchFamily="18" charset="0"/>
              </a:rPr>
              <a:t>kurma </a:t>
            </a:r>
            <a:r>
              <a:rPr sz="2000" spc="-114" dirty="0">
                <a:latin typeface="Times New Roman" panose="02020603050405020304" pitchFamily="18" charset="0"/>
                <a:cs typeface="Times New Roman" panose="02020603050405020304" pitchFamily="18" charset="0"/>
              </a:rPr>
              <a:t>ve </a:t>
            </a:r>
            <a:r>
              <a:rPr sz="2000" spc="-66" dirty="0">
                <a:latin typeface="Times New Roman" panose="02020603050405020304" pitchFamily="18" charset="0"/>
                <a:cs typeface="Times New Roman" panose="02020603050405020304" pitchFamily="18" charset="0"/>
              </a:rPr>
              <a:t>işleyişini </a:t>
            </a:r>
            <a:r>
              <a:rPr sz="2000" spc="-132" dirty="0">
                <a:latin typeface="Times New Roman" panose="02020603050405020304" pitchFamily="18" charset="0"/>
                <a:cs typeface="Times New Roman" panose="02020603050405020304" pitchFamily="18" charset="0"/>
              </a:rPr>
              <a:t>sağlama  </a:t>
            </a:r>
            <a:r>
              <a:rPr sz="2000" spc="-66" dirty="0">
                <a:latin typeface="Times New Roman" panose="02020603050405020304" pitchFamily="18" charset="0"/>
                <a:cs typeface="Times New Roman" panose="02020603050405020304" pitchFamily="18" charset="0"/>
              </a:rPr>
              <a:t>sorumluluğu </a:t>
            </a:r>
            <a:r>
              <a:rPr sz="2000" spc="-100" dirty="0">
                <a:latin typeface="Times New Roman" panose="02020603050405020304" pitchFamily="18" charset="0"/>
                <a:cs typeface="Times New Roman" panose="02020603050405020304" pitchFamily="18" charset="0"/>
              </a:rPr>
              <a:t>kamu </a:t>
            </a:r>
            <a:r>
              <a:rPr sz="2000" spc="-48" dirty="0">
                <a:latin typeface="Times New Roman" panose="02020603050405020304" pitchFamily="18" charset="0"/>
                <a:cs typeface="Times New Roman" panose="02020603050405020304" pitchFamily="18" charset="0"/>
              </a:rPr>
              <a:t>idarelerinin </a:t>
            </a:r>
            <a:r>
              <a:rPr sz="2000" b="1" i="1" spc="-162" dirty="0">
                <a:solidFill>
                  <a:srgbClr val="FF0000"/>
                </a:solidFill>
                <a:latin typeface="Times New Roman" panose="02020603050405020304" pitchFamily="18" charset="0"/>
                <a:cs typeface="Times New Roman" panose="02020603050405020304" pitchFamily="18" charset="0"/>
              </a:rPr>
              <a:t>üst </a:t>
            </a:r>
            <a:r>
              <a:rPr sz="2000" b="1" i="1" spc="-114" dirty="0">
                <a:solidFill>
                  <a:srgbClr val="FF0000"/>
                </a:solidFill>
                <a:latin typeface="Times New Roman" panose="02020603050405020304" pitchFamily="18" charset="0"/>
                <a:cs typeface="Times New Roman" panose="02020603050405020304" pitchFamily="18" charset="0"/>
              </a:rPr>
              <a:t>yöneticileri </a:t>
            </a:r>
            <a:r>
              <a:rPr sz="2000" b="1" i="1" spc="-88" dirty="0">
                <a:solidFill>
                  <a:srgbClr val="FF0000"/>
                </a:solidFill>
                <a:latin typeface="Times New Roman" panose="02020603050405020304" pitchFamily="18" charset="0"/>
                <a:cs typeface="Times New Roman" panose="02020603050405020304" pitchFamily="18" charset="0"/>
              </a:rPr>
              <a:t>ile </a:t>
            </a:r>
            <a:r>
              <a:rPr sz="2000" b="1" i="1" spc="-118" dirty="0">
                <a:solidFill>
                  <a:srgbClr val="FF0000"/>
                </a:solidFill>
                <a:latin typeface="Times New Roman" panose="02020603050405020304" pitchFamily="18" charset="0"/>
                <a:cs typeface="Times New Roman" panose="02020603050405020304" pitchFamily="18" charset="0"/>
              </a:rPr>
              <a:t>diğer  yöneticilerine </a:t>
            </a:r>
            <a:r>
              <a:rPr sz="2000" spc="-22" dirty="0">
                <a:latin typeface="Times New Roman" panose="02020603050405020304" pitchFamily="18" charset="0"/>
                <a:cs typeface="Times New Roman" panose="02020603050405020304" pitchFamily="18" charset="0"/>
              </a:rPr>
              <a:t>aittir.</a:t>
            </a:r>
            <a:endParaRPr sz="2000" dirty="0">
              <a:latin typeface="Times New Roman" panose="02020603050405020304" pitchFamily="18" charset="0"/>
              <a:cs typeface="Times New Roman" panose="02020603050405020304" pitchFamily="18" charset="0"/>
            </a:endParaRPr>
          </a:p>
          <a:p>
            <a:pPr marL="11138">
              <a:lnSpc>
                <a:spcPct val="150000"/>
              </a:lnSpc>
              <a:tabLst>
                <a:tab pos="298496" algn="l"/>
                <a:tab pos="1568773" algn="l"/>
                <a:tab pos="2272688" algn="l"/>
                <a:tab pos="2889728" algn="l"/>
                <a:tab pos="3620374" algn="l"/>
                <a:tab pos="4349350" algn="l"/>
                <a:tab pos="5287161" algn="l"/>
              </a:tabLst>
            </a:pPr>
            <a:r>
              <a:rPr sz="2000" spc="-70" dirty="0">
                <a:latin typeface="Times New Roman" panose="02020603050405020304" pitchFamily="18" charset="0"/>
                <a:cs typeface="Times New Roman" panose="02020603050405020304" pitchFamily="18" charset="0"/>
              </a:rPr>
              <a:t>İ</a:t>
            </a:r>
            <a:r>
              <a:rPr sz="2000" spc="-127" dirty="0">
                <a:latin typeface="Times New Roman" panose="02020603050405020304" pitchFamily="18" charset="0"/>
                <a:cs typeface="Times New Roman" panose="02020603050405020304" pitchFamily="18" charset="0"/>
              </a:rPr>
              <a:t>ç</a:t>
            </a:r>
            <a:r>
              <a:rPr sz="2000" dirty="0">
                <a:latin typeface="Times New Roman" panose="02020603050405020304" pitchFamily="18" charset="0"/>
                <a:cs typeface="Times New Roman" panose="02020603050405020304" pitchFamily="18" charset="0"/>
              </a:rPr>
              <a:t>	</a:t>
            </a:r>
            <a:r>
              <a:rPr sz="2000" spc="-162" dirty="0">
                <a:latin typeface="Times New Roman" panose="02020603050405020304" pitchFamily="18" charset="0"/>
                <a:cs typeface="Times New Roman" panose="02020603050405020304" pitchFamily="18" charset="0"/>
              </a:rPr>
              <a:t>k</a:t>
            </a:r>
            <a:r>
              <a:rPr sz="2000" spc="-61" dirty="0">
                <a:latin typeface="Times New Roman" panose="02020603050405020304" pitchFamily="18" charset="0"/>
                <a:cs typeface="Times New Roman" panose="02020603050405020304" pitchFamily="18" charset="0"/>
              </a:rPr>
              <a:t>o</a:t>
            </a:r>
            <a:r>
              <a:rPr sz="2000" spc="-75" dirty="0">
                <a:latin typeface="Times New Roman" panose="02020603050405020304" pitchFamily="18" charset="0"/>
                <a:cs typeface="Times New Roman" panose="02020603050405020304" pitchFamily="18" charset="0"/>
              </a:rPr>
              <a:t>n</a:t>
            </a:r>
            <a:r>
              <a:rPr sz="2000" spc="61" dirty="0">
                <a:latin typeface="Times New Roman" panose="02020603050405020304" pitchFamily="18" charset="0"/>
                <a:cs typeface="Times New Roman" panose="02020603050405020304" pitchFamily="18" charset="0"/>
              </a:rPr>
              <a:t>t</a:t>
            </a:r>
            <a:r>
              <a:rPr sz="2000" spc="31" dirty="0">
                <a:latin typeface="Times New Roman" panose="02020603050405020304" pitchFamily="18" charset="0"/>
                <a:cs typeface="Times New Roman" panose="02020603050405020304" pitchFamily="18" charset="0"/>
              </a:rPr>
              <a:t>r</a:t>
            </a:r>
            <a:r>
              <a:rPr sz="2000" spc="-35" dirty="0">
                <a:latin typeface="Times New Roman" panose="02020603050405020304" pitchFamily="18" charset="0"/>
                <a:cs typeface="Times New Roman" panose="02020603050405020304" pitchFamily="18" charset="0"/>
              </a:rPr>
              <a:t>o</a:t>
            </a:r>
            <a:r>
              <a:rPr sz="2000" spc="-22" dirty="0">
                <a:latin typeface="Times New Roman" panose="02020603050405020304" pitchFamily="18" charset="0"/>
                <a:cs typeface="Times New Roman" panose="02020603050405020304" pitchFamily="18" charset="0"/>
              </a:rPr>
              <a:t>l</a:t>
            </a:r>
            <a:r>
              <a:rPr sz="2000" spc="-92" dirty="0">
                <a:latin typeface="Times New Roman" panose="02020603050405020304" pitchFamily="18" charset="0"/>
                <a:cs typeface="Times New Roman" panose="02020603050405020304" pitchFamily="18" charset="0"/>
              </a:rPr>
              <a:t>d</a:t>
            </a:r>
            <a:r>
              <a:rPr sz="2000" spc="-100" dirty="0">
                <a:latin typeface="Times New Roman" panose="02020603050405020304" pitchFamily="18" charset="0"/>
                <a:cs typeface="Times New Roman" panose="02020603050405020304" pitchFamily="18" charset="0"/>
              </a:rPr>
              <a:t>e</a:t>
            </a:r>
            <a:r>
              <a:rPr sz="2000" spc="-57" dirty="0">
                <a:latin typeface="Times New Roman" panose="02020603050405020304" pitchFamily="18" charset="0"/>
                <a:cs typeface="Times New Roman" panose="02020603050405020304" pitchFamily="18" charset="0"/>
              </a:rPr>
              <a:t>n</a:t>
            </a:r>
            <a:r>
              <a:rPr sz="2000" spc="-22"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	</a:t>
            </a:r>
            <a:r>
              <a:rPr sz="2000" spc="-13" dirty="0">
                <a:latin typeface="Times New Roman" panose="02020603050405020304" pitchFamily="18" charset="0"/>
                <a:cs typeface="Times New Roman" panose="02020603050405020304" pitchFamily="18" charset="0"/>
              </a:rPr>
              <a:t>r</a:t>
            </a:r>
            <a:r>
              <a:rPr sz="2000" spc="-35" dirty="0">
                <a:latin typeface="Times New Roman" panose="02020603050405020304" pitchFamily="18" charset="0"/>
                <a:cs typeface="Times New Roman" panose="02020603050405020304" pitchFamily="18" charset="0"/>
              </a:rPr>
              <a:t>o</a:t>
            </a:r>
            <a:r>
              <a:rPr sz="2000" spc="-22" dirty="0">
                <a:latin typeface="Times New Roman" panose="02020603050405020304" pitchFamily="18" charset="0"/>
                <a:cs typeface="Times New Roman" panose="02020603050405020304" pitchFamily="18" charset="0"/>
              </a:rPr>
              <a:t>l</a:t>
            </a:r>
            <a:r>
              <a:rPr sz="2000" spc="-26" dirty="0">
                <a:latin typeface="Times New Roman" panose="02020603050405020304" pitchFamily="18" charset="0"/>
                <a:cs typeface="Times New Roman" panose="02020603050405020304" pitchFamily="18" charset="0"/>
              </a:rPr>
              <a:t>le</a:t>
            </a:r>
            <a:r>
              <a:rPr sz="2000" spc="-31" dirty="0">
                <a:latin typeface="Times New Roman" panose="02020603050405020304" pitchFamily="18" charset="0"/>
                <a:cs typeface="Times New Roman" panose="02020603050405020304" pitchFamily="18" charset="0"/>
              </a:rPr>
              <a:t>r</a:t>
            </a:r>
            <a:r>
              <a:rPr sz="2000" spc="13"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	</a:t>
            </a:r>
            <a:r>
              <a:rPr sz="2000" spc="22" dirty="0">
                <a:latin typeface="Times New Roman" panose="02020603050405020304" pitchFamily="18" charset="0"/>
                <a:cs typeface="Times New Roman" panose="02020603050405020304" pitchFamily="18" charset="0"/>
              </a:rPr>
              <a:t>f</a:t>
            </a:r>
            <a:r>
              <a:rPr sz="2000" spc="-57" dirty="0">
                <a:latin typeface="Times New Roman" panose="02020603050405020304" pitchFamily="18" charset="0"/>
                <a:cs typeface="Times New Roman" panose="02020603050405020304" pitchFamily="18" charset="0"/>
              </a:rPr>
              <a:t>ark</a:t>
            </a:r>
            <a:r>
              <a:rPr sz="2000" spc="-39" dirty="0">
                <a:latin typeface="Times New Roman" panose="02020603050405020304" pitchFamily="18" charset="0"/>
                <a:cs typeface="Times New Roman" panose="02020603050405020304" pitchFamily="18" charset="0"/>
              </a:rPr>
              <a:t>l</a:t>
            </a:r>
            <a:r>
              <a:rPr sz="2000" spc="-96" dirty="0">
                <a:latin typeface="Times New Roman" panose="02020603050405020304" pitchFamily="18" charset="0"/>
                <a:cs typeface="Times New Roman" panose="02020603050405020304" pitchFamily="18" charset="0"/>
              </a:rPr>
              <a:t>ı</a:t>
            </a:r>
            <a:r>
              <a:rPr sz="2000" dirty="0">
                <a:latin typeface="Times New Roman" panose="02020603050405020304" pitchFamily="18" charset="0"/>
                <a:cs typeface="Times New Roman" panose="02020603050405020304" pitchFamily="18" charset="0"/>
              </a:rPr>
              <a:t>	</a:t>
            </a:r>
            <a:r>
              <a:rPr sz="2000" spc="-70" dirty="0">
                <a:latin typeface="Times New Roman" panose="02020603050405020304" pitchFamily="18" charset="0"/>
                <a:cs typeface="Times New Roman" panose="02020603050405020304" pitchFamily="18" charset="0"/>
              </a:rPr>
              <a:t>olm</a:t>
            </a:r>
            <a:r>
              <a:rPr sz="2000" spc="-61" dirty="0">
                <a:latin typeface="Times New Roman" panose="02020603050405020304" pitchFamily="18" charset="0"/>
                <a:cs typeface="Times New Roman" panose="02020603050405020304" pitchFamily="18" charset="0"/>
              </a:rPr>
              <a:t>a</a:t>
            </a:r>
            <a:r>
              <a:rPr sz="2000" spc="-88" dirty="0">
                <a:latin typeface="Times New Roman" panose="02020603050405020304" pitchFamily="18" charset="0"/>
                <a:cs typeface="Times New Roman" panose="02020603050405020304" pitchFamily="18" charset="0"/>
              </a:rPr>
              <a:t>k</a:t>
            </a:r>
            <a:r>
              <a:rPr sz="2000" dirty="0">
                <a:latin typeface="Times New Roman" panose="02020603050405020304" pitchFamily="18" charset="0"/>
                <a:cs typeface="Times New Roman" panose="02020603050405020304" pitchFamily="18" charset="0"/>
              </a:rPr>
              <a:t>	</a:t>
            </a:r>
            <a:r>
              <a:rPr sz="2000" spc="-145" dirty="0">
                <a:latin typeface="Times New Roman" panose="02020603050405020304" pitchFamily="18" charset="0"/>
                <a:cs typeface="Times New Roman" panose="02020603050405020304" pitchFamily="18" charset="0"/>
              </a:rPr>
              <a:t>ü</a:t>
            </a:r>
            <a:r>
              <a:rPr sz="2000" spc="-171" dirty="0">
                <a:latin typeface="Times New Roman" panose="02020603050405020304" pitchFamily="18" charset="0"/>
                <a:cs typeface="Times New Roman" panose="02020603050405020304" pitchFamily="18" charset="0"/>
              </a:rPr>
              <a:t>z</a:t>
            </a:r>
            <a:r>
              <a:rPr sz="2000" spc="-53" dirty="0">
                <a:latin typeface="Times New Roman" panose="02020603050405020304" pitchFamily="18" charset="0"/>
                <a:cs typeface="Times New Roman" panose="02020603050405020304" pitchFamily="18" charset="0"/>
              </a:rPr>
              <a:t>e</a:t>
            </a:r>
            <a:r>
              <a:rPr sz="2000" spc="-57" dirty="0">
                <a:latin typeface="Times New Roman" panose="02020603050405020304" pitchFamily="18" charset="0"/>
                <a:cs typeface="Times New Roman" panose="02020603050405020304" pitchFamily="18" charset="0"/>
              </a:rPr>
              <a:t>r</a:t>
            </a:r>
            <a:r>
              <a:rPr sz="2000" spc="-110" dirty="0">
                <a:latin typeface="Times New Roman" panose="02020603050405020304" pitchFamily="18" charset="0"/>
                <a:cs typeface="Times New Roman" panose="02020603050405020304" pitchFamily="18" charset="0"/>
              </a:rPr>
              <a:t>e</a:t>
            </a:r>
            <a:r>
              <a:rPr sz="2000" spc="-57"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	</a:t>
            </a:r>
            <a:r>
              <a:rPr sz="2000" spc="-13" dirty="0">
                <a:latin typeface="Times New Roman" panose="02020603050405020304" pitchFamily="18" charset="0"/>
                <a:cs typeface="Times New Roman" panose="02020603050405020304" pitchFamily="18" charset="0"/>
              </a:rPr>
              <a:t>i</a:t>
            </a:r>
            <a:r>
              <a:rPr sz="2000" spc="-57" dirty="0">
                <a:latin typeface="Times New Roman" panose="02020603050405020304" pitchFamily="18" charset="0"/>
                <a:cs typeface="Times New Roman" panose="02020603050405020304" pitchFamily="18" charset="0"/>
              </a:rPr>
              <a:t>d</a:t>
            </a:r>
            <a:r>
              <a:rPr sz="2000" spc="-75" dirty="0">
                <a:latin typeface="Times New Roman" panose="02020603050405020304" pitchFamily="18" charset="0"/>
                <a:cs typeface="Times New Roman" panose="02020603050405020304" pitchFamily="18" charset="0"/>
              </a:rPr>
              <a:t>a</a:t>
            </a:r>
            <a:r>
              <a:rPr sz="2000" spc="-66" dirty="0">
                <a:latin typeface="Times New Roman" panose="02020603050405020304" pitchFamily="18" charset="0"/>
                <a:cs typeface="Times New Roman" panose="02020603050405020304" pitchFamily="18" charset="0"/>
              </a:rPr>
              <a:t>r</a:t>
            </a:r>
            <a:r>
              <a:rPr sz="2000" spc="-88" dirty="0">
                <a:latin typeface="Times New Roman" panose="02020603050405020304" pitchFamily="18" charset="0"/>
                <a:cs typeface="Times New Roman" panose="02020603050405020304" pitchFamily="18" charset="0"/>
              </a:rPr>
              <a:t>e</a:t>
            </a:r>
            <a:r>
              <a:rPr sz="2000" spc="-83" dirty="0">
                <a:latin typeface="Times New Roman" panose="02020603050405020304" pitchFamily="18" charset="0"/>
                <a:cs typeface="Times New Roman" panose="02020603050405020304" pitchFamily="18" charset="0"/>
              </a:rPr>
              <a:t>n</a:t>
            </a:r>
            <a:r>
              <a:rPr sz="2000" spc="-13" dirty="0">
                <a:latin typeface="Times New Roman" panose="02020603050405020304" pitchFamily="18" charset="0"/>
                <a:cs typeface="Times New Roman" panose="02020603050405020304" pitchFamily="18" charset="0"/>
              </a:rPr>
              <a:t>i</a:t>
            </a:r>
            <a:r>
              <a:rPr sz="2000" spc="-61" dirty="0">
                <a:latin typeface="Times New Roman" panose="02020603050405020304" pitchFamily="18" charset="0"/>
                <a:cs typeface="Times New Roman" panose="02020603050405020304" pitchFamily="18" charset="0"/>
              </a:rPr>
              <a:t>n</a:t>
            </a:r>
            <a:r>
              <a:rPr sz="2000" dirty="0">
                <a:latin typeface="Times New Roman" panose="02020603050405020304" pitchFamily="18" charset="0"/>
                <a:cs typeface="Times New Roman" panose="02020603050405020304" pitchFamily="18" charset="0"/>
              </a:rPr>
              <a:t>	</a:t>
            </a:r>
            <a:r>
              <a:rPr sz="2000" b="1" i="1" spc="-118" dirty="0" err="1">
                <a:solidFill>
                  <a:srgbClr val="FF0000"/>
                </a:solidFill>
                <a:latin typeface="Times New Roman" panose="02020603050405020304" pitchFamily="18" charset="0"/>
                <a:cs typeface="Times New Roman" panose="02020603050405020304" pitchFamily="18" charset="0"/>
              </a:rPr>
              <a:t>bü</a:t>
            </a:r>
            <a:r>
              <a:rPr sz="2000" b="1" i="1" spc="-75" dirty="0" err="1">
                <a:solidFill>
                  <a:srgbClr val="FF0000"/>
                </a:solidFill>
                <a:latin typeface="Times New Roman" panose="02020603050405020304" pitchFamily="18" charset="0"/>
                <a:cs typeface="Times New Roman" panose="02020603050405020304" pitchFamily="18" charset="0"/>
              </a:rPr>
              <a:t>t</a:t>
            </a:r>
            <a:r>
              <a:rPr sz="2000" b="1" i="1" spc="-167" dirty="0" err="1">
                <a:solidFill>
                  <a:srgbClr val="FF0000"/>
                </a:solidFill>
                <a:latin typeface="Times New Roman" panose="02020603050405020304" pitchFamily="18" charset="0"/>
                <a:cs typeface="Times New Roman" panose="02020603050405020304" pitchFamily="18" charset="0"/>
              </a:rPr>
              <a:t>ün</a:t>
            </a:r>
            <a:r>
              <a:rPr lang="tr-TR" sz="2000" dirty="0">
                <a:solidFill>
                  <a:srgbClr val="FF0000"/>
                </a:solidFill>
                <a:latin typeface="Times New Roman" panose="02020603050405020304" pitchFamily="18" charset="0"/>
                <a:cs typeface="Times New Roman" panose="02020603050405020304" pitchFamily="18" charset="0"/>
              </a:rPr>
              <a:t> </a:t>
            </a:r>
            <a:r>
              <a:rPr sz="2000" b="1" i="1" spc="-123" dirty="0" err="1">
                <a:solidFill>
                  <a:srgbClr val="FF0000"/>
                </a:solidFill>
                <a:latin typeface="Times New Roman" panose="02020603050405020304" pitchFamily="18" charset="0"/>
                <a:cs typeface="Times New Roman" panose="02020603050405020304" pitchFamily="18" charset="0"/>
              </a:rPr>
              <a:t>yönetim</a:t>
            </a:r>
            <a:r>
              <a:rPr sz="2000" b="1" i="1" spc="-123" dirty="0">
                <a:solidFill>
                  <a:srgbClr val="FF0000"/>
                </a:solidFill>
                <a:latin typeface="Times New Roman" panose="02020603050405020304" pitchFamily="18" charset="0"/>
                <a:cs typeface="Times New Roman" panose="02020603050405020304" pitchFamily="18" charset="0"/>
              </a:rPr>
              <a:t> </a:t>
            </a:r>
            <a:r>
              <a:rPr sz="2000" b="1" i="1" spc="-118" dirty="0">
                <a:solidFill>
                  <a:srgbClr val="FF0000"/>
                </a:solidFill>
                <a:latin typeface="Times New Roman" panose="02020603050405020304" pitchFamily="18" charset="0"/>
                <a:cs typeface="Times New Roman" panose="02020603050405020304" pitchFamily="18" charset="0"/>
              </a:rPr>
              <a:t>kademeleri </a:t>
            </a:r>
            <a:r>
              <a:rPr sz="2000" b="1" i="1" spc="-145" dirty="0">
                <a:solidFill>
                  <a:srgbClr val="FF0000"/>
                </a:solidFill>
                <a:latin typeface="Times New Roman" panose="02020603050405020304" pitchFamily="18" charset="0"/>
                <a:cs typeface="Times New Roman" panose="02020603050405020304" pitchFamily="18" charset="0"/>
              </a:rPr>
              <a:t>ve </a:t>
            </a:r>
            <a:r>
              <a:rPr sz="2000" b="1" i="1" spc="-140" dirty="0">
                <a:solidFill>
                  <a:srgbClr val="FF0000"/>
                </a:solidFill>
                <a:latin typeface="Times New Roman" panose="02020603050405020304" pitchFamily="18" charset="0"/>
                <a:cs typeface="Times New Roman" panose="02020603050405020304" pitchFamily="18" charset="0"/>
              </a:rPr>
              <a:t>personeli</a:t>
            </a:r>
            <a:r>
              <a:rPr sz="2000" b="1" i="1" spc="-61" dirty="0">
                <a:solidFill>
                  <a:srgbClr val="FF0000"/>
                </a:solidFill>
                <a:latin typeface="Times New Roman" panose="02020603050405020304" pitchFamily="18" charset="0"/>
                <a:cs typeface="Times New Roman" panose="02020603050405020304" pitchFamily="18" charset="0"/>
              </a:rPr>
              <a:t> </a:t>
            </a:r>
            <a:r>
              <a:rPr sz="2000" spc="-88" dirty="0">
                <a:latin typeface="Times New Roman" panose="02020603050405020304" pitchFamily="18" charset="0"/>
                <a:cs typeface="Times New Roman" panose="02020603050405020304" pitchFamily="18" charset="0"/>
              </a:rPr>
              <a:t>sorumludur.</a:t>
            </a:r>
            <a:endParaRPr sz="2000" dirty="0">
              <a:latin typeface="Times New Roman" panose="02020603050405020304" pitchFamily="18" charset="0"/>
              <a:cs typeface="Times New Roman" panose="02020603050405020304" pitchFamily="18" charset="0"/>
            </a:endParaRPr>
          </a:p>
          <a:p>
            <a:pPr marL="11138" marR="5012" algn="just">
              <a:lnSpc>
                <a:spcPct val="150000"/>
              </a:lnSpc>
            </a:pPr>
            <a:r>
              <a:rPr sz="2000" b="1" i="1" spc="-158" dirty="0">
                <a:solidFill>
                  <a:srgbClr val="FF0000"/>
                </a:solidFill>
                <a:latin typeface="Times New Roman" panose="02020603050405020304" pitchFamily="18" charset="0"/>
                <a:cs typeface="Times New Roman" panose="02020603050405020304" pitchFamily="18" charset="0"/>
              </a:rPr>
              <a:t>Yönetim </a:t>
            </a:r>
            <a:r>
              <a:rPr sz="2000" b="1" i="1" spc="-145" dirty="0">
                <a:solidFill>
                  <a:srgbClr val="FF0000"/>
                </a:solidFill>
                <a:latin typeface="Times New Roman" panose="02020603050405020304" pitchFamily="18" charset="0"/>
                <a:cs typeface="Times New Roman" panose="02020603050405020304" pitchFamily="18" charset="0"/>
              </a:rPr>
              <a:t>ve </a:t>
            </a:r>
            <a:r>
              <a:rPr sz="2000" b="1" i="1" spc="-123" dirty="0">
                <a:solidFill>
                  <a:srgbClr val="FF0000"/>
                </a:solidFill>
                <a:latin typeface="Times New Roman" panose="02020603050405020304" pitchFamily="18" charset="0"/>
                <a:cs typeface="Times New Roman" panose="02020603050405020304" pitchFamily="18" charset="0"/>
              </a:rPr>
              <a:t>her </a:t>
            </a:r>
            <a:r>
              <a:rPr sz="2000" b="1" i="1" spc="-158" dirty="0">
                <a:solidFill>
                  <a:srgbClr val="FF0000"/>
                </a:solidFill>
                <a:latin typeface="Times New Roman" panose="02020603050405020304" pitchFamily="18" charset="0"/>
                <a:cs typeface="Times New Roman" panose="02020603050405020304" pitchFamily="18" charset="0"/>
              </a:rPr>
              <a:t>düzeydeki </a:t>
            </a:r>
            <a:r>
              <a:rPr sz="2000" b="1" i="1" spc="-149" dirty="0">
                <a:solidFill>
                  <a:srgbClr val="FF0000"/>
                </a:solidFill>
                <a:latin typeface="Times New Roman" panose="02020603050405020304" pitchFamily="18" charset="0"/>
                <a:cs typeface="Times New Roman" panose="02020603050405020304" pitchFamily="18" charset="0"/>
              </a:rPr>
              <a:t>personel </a:t>
            </a:r>
            <a:r>
              <a:rPr sz="2000" spc="-66" dirty="0">
                <a:latin typeface="Times New Roman" panose="02020603050405020304" pitchFamily="18" charset="0"/>
                <a:cs typeface="Times New Roman" panose="02020603050405020304" pitchFamily="18" charset="0"/>
              </a:rPr>
              <a:t>kurumun </a:t>
            </a:r>
            <a:r>
              <a:rPr sz="2000" spc="-83" dirty="0">
                <a:latin typeface="Times New Roman" panose="02020603050405020304" pitchFamily="18" charset="0"/>
                <a:cs typeface="Times New Roman" panose="02020603050405020304" pitchFamily="18" charset="0"/>
              </a:rPr>
              <a:t>misyonunu  </a:t>
            </a:r>
            <a:r>
              <a:rPr sz="2000" spc="-114" dirty="0">
                <a:latin typeface="Times New Roman" panose="02020603050405020304" pitchFamily="18" charset="0"/>
                <a:cs typeface="Times New Roman" panose="02020603050405020304" pitchFamily="18" charset="0"/>
              </a:rPr>
              <a:t>ve </a:t>
            </a:r>
            <a:r>
              <a:rPr sz="2000" spc="-92" dirty="0">
                <a:latin typeface="Times New Roman" panose="02020603050405020304" pitchFamily="18" charset="0"/>
                <a:cs typeface="Times New Roman" panose="02020603050405020304" pitchFamily="18" charset="0"/>
              </a:rPr>
              <a:t>genel </a:t>
            </a:r>
            <a:r>
              <a:rPr sz="2000" spc="-39" dirty="0">
                <a:latin typeface="Times New Roman" panose="02020603050405020304" pitchFamily="18" charset="0"/>
                <a:cs typeface="Times New Roman" panose="02020603050405020304" pitchFamily="18" charset="0"/>
              </a:rPr>
              <a:t>hedeflerini </a:t>
            </a:r>
            <a:r>
              <a:rPr sz="2000" spc="-123" dirty="0">
                <a:latin typeface="Times New Roman" panose="02020603050405020304" pitchFamily="18" charset="0"/>
                <a:cs typeface="Times New Roman" panose="02020603050405020304" pitchFamily="18" charset="0"/>
              </a:rPr>
              <a:t>başarması </a:t>
            </a:r>
            <a:r>
              <a:rPr sz="2000" spc="-48" dirty="0">
                <a:latin typeface="Times New Roman" panose="02020603050405020304" pitchFamily="18" charset="0"/>
                <a:cs typeface="Times New Roman" panose="02020603050405020304" pitchFamily="18" charset="0"/>
              </a:rPr>
              <a:t>için </a:t>
            </a:r>
            <a:r>
              <a:rPr sz="2000" spc="-44" dirty="0">
                <a:latin typeface="Times New Roman" panose="02020603050405020304" pitchFamily="18" charset="0"/>
                <a:cs typeface="Times New Roman" panose="02020603050405020304" pitchFamily="18" charset="0"/>
              </a:rPr>
              <a:t>riskleri </a:t>
            </a:r>
            <a:r>
              <a:rPr sz="2000" spc="-114" dirty="0">
                <a:latin typeface="Times New Roman" panose="02020603050405020304" pitchFamily="18" charset="0"/>
                <a:cs typeface="Times New Roman" panose="02020603050405020304" pitchFamily="18" charset="0"/>
              </a:rPr>
              <a:t>karşılayan </a:t>
            </a:r>
            <a:r>
              <a:rPr sz="2000" spc="-118" dirty="0">
                <a:latin typeface="Times New Roman" panose="02020603050405020304" pitchFamily="18" charset="0"/>
                <a:cs typeface="Times New Roman" panose="02020603050405020304" pitchFamily="18" charset="0"/>
              </a:rPr>
              <a:t>ve  </a:t>
            </a:r>
            <a:r>
              <a:rPr sz="2000" spc="-75" dirty="0">
                <a:latin typeface="Times New Roman" panose="02020603050405020304" pitchFamily="18" charset="0"/>
                <a:cs typeface="Times New Roman" panose="02020603050405020304" pitchFamily="18" charset="0"/>
              </a:rPr>
              <a:t>makul </a:t>
            </a:r>
            <a:r>
              <a:rPr sz="2000" spc="-118" dirty="0">
                <a:latin typeface="Times New Roman" panose="02020603050405020304" pitchFamily="18" charset="0"/>
                <a:cs typeface="Times New Roman" panose="02020603050405020304" pitchFamily="18" charset="0"/>
              </a:rPr>
              <a:t>güvence </a:t>
            </a:r>
            <a:r>
              <a:rPr sz="2000" spc="-132" dirty="0">
                <a:latin typeface="Times New Roman" panose="02020603050405020304" pitchFamily="18" charset="0"/>
                <a:cs typeface="Times New Roman" panose="02020603050405020304" pitchFamily="18" charset="0"/>
              </a:rPr>
              <a:t>sağlayan </a:t>
            </a:r>
            <a:r>
              <a:rPr sz="2000" spc="-70" dirty="0">
                <a:latin typeface="Times New Roman" panose="02020603050405020304" pitchFamily="18" charset="0"/>
                <a:cs typeface="Times New Roman" panose="02020603050405020304" pitchFamily="18" charset="0"/>
              </a:rPr>
              <a:t>iç </a:t>
            </a:r>
            <a:r>
              <a:rPr sz="2000" spc="-35" dirty="0">
                <a:latin typeface="Times New Roman" panose="02020603050405020304" pitchFamily="18" charset="0"/>
                <a:cs typeface="Times New Roman" panose="02020603050405020304" pitchFamily="18" charset="0"/>
              </a:rPr>
              <a:t>kontrol </a:t>
            </a:r>
            <a:r>
              <a:rPr sz="2000" spc="-92" dirty="0">
                <a:latin typeface="Times New Roman" panose="02020603050405020304" pitchFamily="18" charset="0"/>
                <a:cs typeface="Times New Roman" panose="02020603050405020304" pitchFamily="18" charset="0"/>
              </a:rPr>
              <a:t>sürecine </a:t>
            </a:r>
            <a:r>
              <a:rPr sz="2000" spc="-57" dirty="0">
                <a:latin typeface="Times New Roman" panose="02020603050405020304" pitchFamily="18" charset="0"/>
                <a:cs typeface="Times New Roman" panose="02020603050405020304" pitchFamily="18" charset="0"/>
              </a:rPr>
              <a:t>müdahil </a:t>
            </a:r>
            <a:r>
              <a:rPr sz="2000" spc="-75" dirty="0">
                <a:latin typeface="Times New Roman" panose="02020603050405020304" pitchFamily="18" charset="0"/>
                <a:cs typeface="Times New Roman" panose="02020603050405020304" pitchFamily="18" charset="0"/>
              </a:rPr>
              <a:t>olmak  durumundadır.</a:t>
            </a:r>
            <a:endParaRPr sz="2000" dirty="0">
              <a:latin typeface="Times New Roman" panose="02020603050405020304" pitchFamily="18" charset="0"/>
              <a:cs typeface="Times New Roman" panose="02020603050405020304" pitchFamily="18" charset="0"/>
            </a:endParaRPr>
          </a:p>
        </p:txBody>
      </p:sp>
      <p:sp>
        <p:nvSpPr>
          <p:cNvPr id="6" name="object 2">
            <a:extLst>
              <a:ext uri="{FF2B5EF4-FFF2-40B4-BE49-F238E27FC236}">
                <a16:creationId xmlns="" xmlns:a16="http://schemas.microsoft.com/office/drawing/2014/main" id="{801A271E-4456-4014-A31A-72064721F884}"/>
              </a:ext>
            </a:extLst>
          </p:cNvPr>
          <p:cNvSpPr/>
          <p:nvPr/>
        </p:nvSpPr>
        <p:spPr>
          <a:xfrm>
            <a:off x="10481478" y="1305292"/>
            <a:ext cx="1391539" cy="2123708"/>
          </a:xfrm>
          <a:prstGeom prst="rect">
            <a:avLst/>
          </a:prstGeom>
          <a:blipFill>
            <a:blip r:embed="rId3"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4595336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24</a:t>
            </a:fld>
            <a:endParaRPr lang="tr-TR" dirty="0"/>
          </a:p>
        </p:txBody>
      </p:sp>
      <p:sp>
        <p:nvSpPr>
          <p:cNvPr id="3" name="İçerik Yer Tutucusu 2"/>
          <p:cNvSpPr>
            <a:spLocks noGrp="1"/>
          </p:cNvSpPr>
          <p:nvPr>
            <p:ph idx="1"/>
          </p:nvPr>
        </p:nvSpPr>
        <p:spPr>
          <a:xfrm>
            <a:off x="1161535" y="1334814"/>
            <a:ext cx="9728887" cy="5021536"/>
          </a:xfrm>
        </p:spPr>
        <p:txBody>
          <a:bodyPr anchor="ctr"/>
          <a:lstStyle/>
          <a:p>
            <a:r>
              <a:rPr lang="tr-TR" dirty="0" smtClean="0">
                <a:latin typeface="Times New Roman" panose="02020603050405020304" pitchFamily="18" charset="0"/>
                <a:cs typeface="Times New Roman" panose="02020603050405020304" pitchFamily="18" charset="0"/>
              </a:rPr>
              <a:t>Hedefler ve Dirençler                           </a:t>
            </a:r>
            <a:r>
              <a:rPr lang="tr-TR" sz="2000" dirty="0" smtClean="0">
                <a:latin typeface="Times New Roman" panose="02020603050405020304" pitchFamily="18" charset="0"/>
                <a:cs typeface="Times New Roman" panose="02020603050405020304" pitchFamily="18" charset="0"/>
              </a:rPr>
              <a:t>(Video) </a:t>
            </a:r>
          </a:p>
          <a:p>
            <a:pPr marL="0" indent="0">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Ekip ve Beyin </a:t>
            </a:r>
            <a:r>
              <a:rPr lang="tr-TR" dirty="0">
                <a:latin typeface="Times New Roman" panose="02020603050405020304" pitchFamily="18" charset="0"/>
                <a:cs typeface="Times New Roman" panose="02020603050405020304" pitchFamily="18" charset="0"/>
              </a:rPr>
              <a:t>Fırtınası </a:t>
            </a:r>
            <a:r>
              <a:rPr lang="tr-TR"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Video)</a:t>
            </a:r>
            <a:endParaRPr lang="tr-TR" sz="2000" dirty="0" smtClean="0">
              <a:latin typeface="Times New Roman" panose="02020603050405020304" pitchFamily="18" charset="0"/>
              <a:cs typeface="Times New Roman" panose="02020603050405020304" pitchFamily="18" charset="0"/>
            </a:endParaRPr>
          </a:p>
          <a:p>
            <a:pPr marL="0" indent="0">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İş Planı ve </a:t>
            </a:r>
            <a:r>
              <a:rPr lang="tr-TR" dirty="0">
                <a:latin typeface="Times New Roman" panose="02020603050405020304" pitchFamily="18" charset="0"/>
                <a:cs typeface="Times New Roman" panose="02020603050405020304" pitchFamily="18" charset="0"/>
              </a:rPr>
              <a:t>Süreçler </a:t>
            </a:r>
            <a:r>
              <a:rPr lang="tr-TR"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Video)</a:t>
            </a:r>
          </a:p>
        </p:txBody>
      </p:sp>
      <p:sp>
        <p:nvSpPr>
          <p:cNvPr id="4" name="Unvan 3"/>
          <p:cNvSpPr>
            <a:spLocks noGrp="1"/>
          </p:cNvSpPr>
          <p:nvPr>
            <p:ph type="title"/>
          </p:nvPr>
        </p:nvSpPr>
        <p:spPr/>
        <p:txBody>
          <a:bodyPr/>
          <a:lstStyle/>
          <a:p>
            <a:pPr algn="ctr"/>
            <a:r>
              <a:rPr lang="tr-TR" dirty="0" smtClean="0"/>
              <a:t>İç </a:t>
            </a:r>
            <a:r>
              <a:rPr lang="tr-TR" dirty="0" err="1" smtClean="0"/>
              <a:t>Kontrolun</a:t>
            </a:r>
            <a:r>
              <a:rPr lang="tr-TR" dirty="0" smtClean="0"/>
              <a:t> Kurulma Evreleri</a:t>
            </a:r>
            <a:endParaRPr lang="tr-TR" dirty="0"/>
          </a:p>
        </p:txBody>
      </p:sp>
      <p:pic>
        <p:nvPicPr>
          <p:cNvPr id="5" name="Resim 4">
            <a:hlinkClick r:id="rId2" action="ppaction://hlinkfile"/>
          </p:cNvPr>
          <p:cNvPicPr/>
          <p:nvPr/>
        </p:nvPicPr>
        <p:blipFill rotWithShape="1">
          <a:blip r:embed="rId3"/>
          <a:srcRect l="35384" t="16754" r="34854" b="29159"/>
          <a:stretch/>
        </p:blipFill>
        <p:spPr bwMode="auto">
          <a:xfrm>
            <a:off x="6853880" y="2305563"/>
            <a:ext cx="741921" cy="750674"/>
          </a:xfrm>
          <a:prstGeom prst="rect">
            <a:avLst/>
          </a:prstGeom>
          <a:ln>
            <a:noFill/>
          </a:ln>
          <a:extLst>
            <a:ext uri="{53640926-AAD7-44D8-BBD7-CCE9431645EC}">
              <a14:shadowObscured xmlns:a14="http://schemas.microsoft.com/office/drawing/2010/main"/>
            </a:ext>
          </a:extLst>
        </p:spPr>
      </p:pic>
      <p:pic>
        <p:nvPicPr>
          <p:cNvPr id="6" name="Resim 5">
            <a:hlinkClick r:id="rId4" action="ppaction://hlinkfile"/>
          </p:cNvPr>
          <p:cNvPicPr/>
          <p:nvPr/>
        </p:nvPicPr>
        <p:blipFill rotWithShape="1">
          <a:blip r:embed="rId3"/>
          <a:srcRect l="35384" t="16754" r="34854" b="29159"/>
          <a:stretch/>
        </p:blipFill>
        <p:spPr bwMode="auto">
          <a:xfrm>
            <a:off x="6853878" y="3434146"/>
            <a:ext cx="741921" cy="750674"/>
          </a:xfrm>
          <a:prstGeom prst="rect">
            <a:avLst/>
          </a:prstGeom>
          <a:ln>
            <a:noFill/>
          </a:ln>
          <a:extLst>
            <a:ext uri="{53640926-AAD7-44D8-BBD7-CCE9431645EC}">
              <a14:shadowObscured xmlns:a14="http://schemas.microsoft.com/office/drawing/2010/main"/>
            </a:ext>
          </a:extLst>
        </p:spPr>
      </p:pic>
      <p:pic>
        <p:nvPicPr>
          <p:cNvPr id="7" name="Resim 6">
            <a:hlinkClick r:id="rId5" action="ppaction://hlinkfile"/>
          </p:cNvPr>
          <p:cNvPicPr/>
          <p:nvPr/>
        </p:nvPicPr>
        <p:blipFill rotWithShape="1">
          <a:blip r:embed="rId3"/>
          <a:srcRect l="35384" t="16754" r="34854" b="29159"/>
          <a:stretch/>
        </p:blipFill>
        <p:spPr bwMode="auto">
          <a:xfrm>
            <a:off x="6853879" y="4562730"/>
            <a:ext cx="741921" cy="7506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6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25</a:t>
            </a:fld>
            <a:endParaRPr lang="tr-TR" dirty="0"/>
          </a:p>
        </p:txBody>
      </p:sp>
      <p:sp>
        <p:nvSpPr>
          <p:cNvPr id="3" name="İçerik Yer Tutucusu 2"/>
          <p:cNvSpPr>
            <a:spLocks noGrp="1"/>
          </p:cNvSpPr>
          <p:nvPr>
            <p:ph idx="1"/>
          </p:nvPr>
        </p:nvSpPr>
        <p:spPr/>
        <p:txBody>
          <a:bodyPr>
            <a:normAutofit/>
          </a:bodyPr>
          <a:lstStyle/>
          <a:p>
            <a:pPr marL="0" indent="0">
              <a:buNone/>
            </a:pPr>
            <a:r>
              <a:rPr lang="tr-TR" sz="2000"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tr-TR" sz="2000" dirty="0" smtClean="0">
                <a:solidFill>
                  <a:srgbClr val="FF0000"/>
                </a:solidFill>
                <a:latin typeface="Times New Roman" panose="02020603050405020304" pitchFamily="18" charset="0"/>
                <a:cs typeface="Times New Roman" panose="02020603050405020304" pitchFamily="18" charset="0"/>
              </a:rPr>
              <a:t>Hastanelerde İç Kontrol Sistemi Olmalı mıdır ?</a:t>
            </a:r>
          </a:p>
          <a:p>
            <a:pPr marL="0" indent="0">
              <a:buNone/>
            </a:pPr>
            <a:endParaRPr lang="tr-TR" sz="2000" dirty="0" smtClean="0">
              <a:solidFill>
                <a:srgbClr val="FF0000"/>
              </a:solidFill>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Hastaneler karmaşık yapıda açık-dinamik sistemlerdir.</a:t>
            </a:r>
          </a:p>
          <a:p>
            <a:r>
              <a:rPr lang="tr-TR" sz="2000" dirty="0" smtClean="0">
                <a:latin typeface="Times New Roman" panose="02020603050405020304" pitchFamily="18" charset="0"/>
                <a:cs typeface="Times New Roman" panose="02020603050405020304" pitchFamily="18" charset="0"/>
              </a:rPr>
              <a:t>Hastaneler İşlem odaklı, iş birliğini gerektiren eğitim ve bilgi düzeyi yüksek uzman bir ekiple hizmet veren organizasyonlardır.</a:t>
            </a:r>
          </a:p>
          <a:p>
            <a:r>
              <a:rPr lang="tr-TR" sz="2000" dirty="0" smtClean="0">
                <a:latin typeface="Times New Roman" panose="02020603050405020304" pitchFamily="18" charset="0"/>
                <a:cs typeface="Times New Roman" panose="02020603050405020304" pitchFamily="18" charset="0"/>
              </a:rPr>
              <a:t>Hastaneler 24 saat usulüne göre hizmet veren kurumlardır.</a:t>
            </a:r>
          </a:p>
          <a:p>
            <a:r>
              <a:rPr lang="tr-TR" sz="2000" dirty="0" smtClean="0">
                <a:latin typeface="Times New Roman" panose="02020603050405020304" pitchFamily="18" charset="0"/>
                <a:cs typeface="Times New Roman" panose="02020603050405020304" pitchFamily="18" charset="0"/>
              </a:rPr>
              <a:t>Sağlık alanındaki hukuki süreçlerdeki değişimler,</a:t>
            </a:r>
          </a:p>
          <a:p>
            <a:r>
              <a:rPr lang="tr-TR" sz="2000" dirty="0" smtClean="0">
                <a:latin typeface="Times New Roman" panose="02020603050405020304" pitchFamily="18" charset="0"/>
                <a:cs typeface="Times New Roman" panose="02020603050405020304" pitchFamily="18" charset="0"/>
              </a:rPr>
              <a:t>Hasta ve çalışan güvenliğini tehdit eden unsurların artması,</a:t>
            </a:r>
          </a:p>
          <a:p>
            <a:r>
              <a:rPr lang="tr-TR" sz="2000" dirty="0" smtClean="0">
                <a:latin typeface="Times New Roman" panose="02020603050405020304" pitchFamily="18" charset="0"/>
                <a:cs typeface="Times New Roman" panose="02020603050405020304" pitchFamily="18" charset="0"/>
              </a:rPr>
              <a:t>Yüksek Bütçeli Mali İşlemler ve artan Risk oranı,</a:t>
            </a:r>
          </a:p>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r>
              <a:rPr lang="tr-TR" sz="2000" dirty="0" smtClean="0">
                <a:latin typeface="Times New Roman" panose="02020603050405020304" pitchFamily="18" charset="0"/>
                <a:cs typeface="Times New Roman" panose="02020603050405020304" pitchFamily="18" charset="0"/>
              </a:rPr>
              <a:t>Hastane Yöneticilerinin </a:t>
            </a:r>
            <a:r>
              <a:rPr lang="tr-TR" sz="2000" i="1" u="sng" dirty="0" smtClean="0">
                <a:solidFill>
                  <a:srgbClr val="FF0000"/>
                </a:solidFill>
                <a:latin typeface="Times New Roman" panose="02020603050405020304" pitchFamily="18" charset="0"/>
                <a:cs typeface="Times New Roman" panose="02020603050405020304" pitchFamily="18" charset="0"/>
              </a:rPr>
              <a:t>ortaya çıkabilecek risklere</a:t>
            </a:r>
            <a:r>
              <a:rPr lang="tr-TR" sz="2000" u="sng"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daha fazla odaklanmalarını zorunlu hale getirmektedir.   </a:t>
            </a:r>
          </a:p>
          <a:p>
            <a:endParaRPr lang="tr-TR" sz="2800" dirty="0"/>
          </a:p>
        </p:txBody>
      </p:sp>
      <p:sp>
        <p:nvSpPr>
          <p:cNvPr id="4" name="Unvan 3"/>
          <p:cNvSpPr>
            <a:spLocks noGrp="1"/>
          </p:cNvSpPr>
          <p:nvPr>
            <p:ph type="title"/>
          </p:nvPr>
        </p:nvSpPr>
        <p:spPr/>
        <p:txBody>
          <a:bodyPr/>
          <a:lstStyle/>
          <a:p>
            <a:pPr algn="ctr"/>
            <a:r>
              <a:rPr lang="tr-TR" dirty="0" smtClean="0"/>
              <a:t>Kamu/Şehir Hastanelerinde İç Kontrol Sistemi</a:t>
            </a:r>
            <a:endParaRPr lang="tr-TR" dirty="0"/>
          </a:p>
        </p:txBody>
      </p:sp>
    </p:spTree>
    <p:extLst>
      <p:ext uri="{BB962C8B-B14F-4D97-AF65-F5344CB8AC3E}">
        <p14:creationId xmlns:p14="http://schemas.microsoft.com/office/powerpoint/2010/main" val="80076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26</a:t>
            </a:fld>
            <a:endParaRPr lang="tr-TR" dirty="0"/>
          </a:p>
        </p:txBody>
      </p:sp>
      <p:sp>
        <p:nvSpPr>
          <p:cNvPr id="3" name="İçerik Yer Tutucusu 2"/>
          <p:cNvSpPr>
            <a:spLocks noGrp="1"/>
          </p:cNvSpPr>
          <p:nvPr>
            <p:ph idx="1"/>
          </p:nvPr>
        </p:nvSpPr>
        <p:spPr/>
        <p:txBody>
          <a:bodyPr>
            <a:normAutofit/>
          </a:bodyPr>
          <a:lstStyle/>
          <a:p>
            <a:pPr marL="0" indent="0" algn="just">
              <a:buNone/>
            </a:pPr>
            <a:endParaRPr lang="tr-TR" dirty="0" smtClean="0"/>
          </a:p>
          <a:p>
            <a:pPr marL="0" indent="0" algn="just">
              <a:buNone/>
            </a:pPr>
            <a:r>
              <a:rPr lang="tr-TR" dirty="0" smtClean="0"/>
              <a:t>Tüm </a:t>
            </a:r>
            <a:r>
              <a:rPr lang="tr-TR" dirty="0"/>
              <a:t>bu </a:t>
            </a:r>
            <a:r>
              <a:rPr lang="tr-TR" dirty="0" smtClean="0"/>
              <a:t>hususlar dikkate </a:t>
            </a:r>
            <a:r>
              <a:rPr lang="tr-TR" dirty="0"/>
              <a:t>alındığında sağlık sektörünün en önemli ayağı olan </a:t>
            </a:r>
            <a:r>
              <a:rPr lang="tr-TR" dirty="0" smtClean="0"/>
              <a:t>hastanelerde, </a:t>
            </a:r>
          </a:p>
          <a:p>
            <a:pPr algn="just"/>
            <a:r>
              <a:rPr lang="tr-TR" sz="2800" i="1" dirty="0" smtClean="0"/>
              <a:t>karışık </a:t>
            </a:r>
            <a:r>
              <a:rPr lang="tr-TR" sz="2800" i="1" dirty="0"/>
              <a:t>işlem süreçlerinin giderek atması</a:t>
            </a:r>
            <a:r>
              <a:rPr lang="tr-TR" sz="2800" i="1" dirty="0" smtClean="0"/>
              <a:t>,</a:t>
            </a:r>
          </a:p>
          <a:p>
            <a:pPr algn="just"/>
            <a:r>
              <a:rPr lang="tr-TR" sz="2800" i="1" dirty="0" smtClean="0"/>
              <a:t>risk </a:t>
            </a:r>
            <a:r>
              <a:rPr lang="tr-TR" sz="2800" i="1" dirty="0"/>
              <a:t>çeşitliliğinin aşırı </a:t>
            </a:r>
            <a:r>
              <a:rPr lang="tr-TR" sz="2800" i="1" dirty="0" smtClean="0"/>
              <a:t>derecede olması,</a:t>
            </a:r>
          </a:p>
          <a:p>
            <a:pPr algn="just"/>
            <a:r>
              <a:rPr lang="tr-TR" sz="2800" i="1" dirty="0" smtClean="0"/>
              <a:t>hem </a:t>
            </a:r>
            <a:r>
              <a:rPr lang="tr-TR" sz="2800" i="1" dirty="0" err="1"/>
              <a:t>operasyonel</a:t>
            </a:r>
            <a:r>
              <a:rPr lang="tr-TR" sz="2800" i="1" dirty="0"/>
              <a:t> hem de idari olarak yoğun bir iş yükünün </a:t>
            </a:r>
            <a:r>
              <a:rPr lang="tr-TR" sz="2800" i="1" dirty="0" smtClean="0"/>
              <a:t>olması…</a:t>
            </a:r>
          </a:p>
          <a:p>
            <a:pPr marL="0" indent="0" algn="just">
              <a:buNone/>
            </a:pPr>
            <a:r>
              <a:rPr lang="tr-TR" dirty="0" smtClean="0"/>
              <a:t> gibi nedenler hastanelerde </a:t>
            </a:r>
            <a:r>
              <a:rPr lang="tr-TR" dirty="0"/>
              <a:t>tüm unsurlarıyla etkin bir şekilde işleyen bir İ</a:t>
            </a:r>
            <a:r>
              <a:rPr lang="tr-TR" dirty="0" smtClean="0"/>
              <a:t>ç Kontrol sisteminin </a:t>
            </a:r>
            <a:r>
              <a:rPr lang="tr-TR" dirty="0"/>
              <a:t>önemini artırmakta ve varlığını gerekli kılmaktadır.</a:t>
            </a:r>
          </a:p>
        </p:txBody>
      </p:sp>
      <p:sp>
        <p:nvSpPr>
          <p:cNvPr id="4" name="Unvan 3"/>
          <p:cNvSpPr>
            <a:spLocks noGrp="1"/>
          </p:cNvSpPr>
          <p:nvPr>
            <p:ph type="title"/>
          </p:nvPr>
        </p:nvSpPr>
        <p:spPr>
          <a:xfrm>
            <a:off x="1043867" y="169548"/>
            <a:ext cx="10986207" cy="728889"/>
          </a:xfrm>
        </p:spPr>
        <p:txBody>
          <a:bodyPr>
            <a:normAutofit/>
          </a:bodyPr>
          <a:lstStyle/>
          <a:p>
            <a:r>
              <a:rPr lang="tr-TR" dirty="0">
                <a:solidFill>
                  <a:srgbClr val="FF0000"/>
                </a:solidFill>
              </a:rPr>
              <a:t>Hastanelerde İç Kontrol Sistemi Olmalı mıdır </a:t>
            </a:r>
            <a:r>
              <a:rPr lang="tr-TR" dirty="0" smtClean="0">
                <a:solidFill>
                  <a:srgbClr val="FF0000"/>
                </a:solidFill>
              </a:rPr>
              <a:t>?</a:t>
            </a:r>
            <a:endParaRPr lang="tr-TR" dirty="0"/>
          </a:p>
        </p:txBody>
      </p:sp>
    </p:spTree>
    <p:extLst>
      <p:ext uri="{BB962C8B-B14F-4D97-AF65-F5344CB8AC3E}">
        <p14:creationId xmlns:p14="http://schemas.microsoft.com/office/powerpoint/2010/main" val="9888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b="1" dirty="0">
                <a:solidFill>
                  <a:srgbClr val="C00000"/>
                </a:solidFill>
                <a:latin typeface="Times New Roman" panose="02020603050405020304" pitchFamily="18" charset="0"/>
                <a:cs typeface="Times New Roman" panose="02020603050405020304" pitchFamily="18" charset="0"/>
              </a:rPr>
              <a:t>İÇ KONTROLÜN ÖZÜ</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3">
            <a:extLst>
              <a:ext uri="{FF2B5EF4-FFF2-40B4-BE49-F238E27FC236}">
                <a16:creationId xmlns="" xmlns:a16="http://schemas.microsoft.com/office/drawing/2014/main" id="{58732FBE-B69A-46E7-852D-F0C664BEA3F6}"/>
              </a:ext>
            </a:extLst>
          </p:cNvPr>
          <p:cNvSpPr txBox="1"/>
          <p:nvPr/>
        </p:nvSpPr>
        <p:spPr>
          <a:xfrm>
            <a:off x="1062221" y="1999375"/>
            <a:ext cx="8357197" cy="2264235"/>
          </a:xfrm>
          <a:prstGeom prst="rect">
            <a:avLst/>
          </a:prstGeom>
        </p:spPr>
        <p:txBody>
          <a:bodyPr vert="horz" wrap="square" lIns="0" tIns="11137" rIns="0" bIns="0" rtlCol="0">
            <a:spAutoFit/>
          </a:bodyPr>
          <a:lstStyle/>
          <a:p>
            <a:pPr marL="354038" indent="-342900">
              <a:lnSpc>
                <a:spcPct val="150000"/>
              </a:lnSpc>
              <a:buFont typeface="Wingdings" panose="05000000000000000000" pitchFamily="2" charset="2"/>
              <a:buChar char="v"/>
            </a:pPr>
            <a:r>
              <a:rPr sz="2000" spc="-132" dirty="0">
                <a:latin typeface="Times New Roman" panose="02020603050405020304" pitchFamily="18" charset="0"/>
                <a:cs typeface="Times New Roman" panose="02020603050405020304" pitchFamily="18" charset="0"/>
              </a:rPr>
              <a:t>İç </a:t>
            </a:r>
            <a:r>
              <a:rPr sz="2000" spc="-39" dirty="0">
                <a:latin typeface="Times New Roman" panose="02020603050405020304" pitchFamily="18" charset="0"/>
                <a:cs typeface="Times New Roman" panose="02020603050405020304" pitchFamily="18" charset="0"/>
              </a:rPr>
              <a:t>kontrol </a:t>
            </a:r>
            <a:r>
              <a:rPr sz="2000" spc="-9" dirty="0">
                <a:latin typeface="Times New Roman" panose="02020603050405020304" pitchFamily="18" charset="0"/>
                <a:cs typeface="Times New Roman" panose="02020603050405020304" pitchFamily="18" charset="0"/>
              </a:rPr>
              <a:t>tüm </a:t>
            </a:r>
            <a:r>
              <a:rPr sz="2000" spc="-83" dirty="0">
                <a:latin typeface="Times New Roman" panose="02020603050405020304" pitchFamily="18" charset="0"/>
                <a:cs typeface="Times New Roman" panose="02020603050405020304" pitchFamily="18" charset="0"/>
              </a:rPr>
              <a:t>personelin </a:t>
            </a:r>
            <a:r>
              <a:rPr sz="2000" spc="-79" dirty="0" err="1">
                <a:latin typeface="Times New Roman" panose="02020603050405020304" pitchFamily="18" charset="0"/>
                <a:cs typeface="Times New Roman" panose="02020603050405020304" pitchFamily="18" charset="0"/>
              </a:rPr>
              <a:t>görevinin</a:t>
            </a:r>
            <a:r>
              <a:rPr sz="2000" spc="-79" dirty="0">
                <a:latin typeface="Times New Roman" panose="02020603050405020304" pitchFamily="18" charset="0"/>
                <a:cs typeface="Times New Roman" panose="02020603050405020304" pitchFamily="18" charset="0"/>
              </a:rPr>
              <a:t> </a:t>
            </a:r>
            <a:r>
              <a:rPr sz="2000" spc="-9" dirty="0" err="1">
                <a:latin typeface="Times New Roman" panose="02020603050405020304" pitchFamily="18" charset="0"/>
                <a:cs typeface="Times New Roman" panose="02020603050405020304" pitchFamily="18" charset="0"/>
              </a:rPr>
              <a:t>bir</a:t>
            </a:r>
            <a:r>
              <a:rPr lang="tr-TR" sz="2000" spc="-9" dirty="0">
                <a:latin typeface="Times New Roman" panose="02020603050405020304" pitchFamily="18" charset="0"/>
                <a:cs typeface="Times New Roman" panose="02020603050405020304" pitchFamily="18" charset="0"/>
              </a:rPr>
              <a:t> </a:t>
            </a:r>
            <a:r>
              <a:rPr sz="2000" spc="-465" dirty="0">
                <a:latin typeface="Times New Roman" panose="02020603050405020304" pitchFamily="18" charset="0"/>
                <a:cs typeface="Times New Roman" panose="02020603050405020304" pitchFamily="18" charset="0"/>
              </a:rPr>
              <a:t> </a:t>
            </a:r>
            <a:r>
              <a:rPr sz="2000" spc="-140" dirty="0" err="1">
                <a:latin typeface="Times New Roman" panose="02020603050405020304" pitchFamily="18" charset="0"/>
                <a:cs typeface="Times New Roman" panose="02020603050405020304" pitchFamily="18" charset="0"/>
              </a:rPr>
              <a:t>parçasıdır</a:t>
            </a:r>
            <a:r>
              <a:rPr sz="2000" spc="-140" dirty="0">
                <a:latin typeface="Times New Roman" panose="02020603050405020304" pitchFamily="18" charset="0"/>
                <a:cs typeface="Times New Roman" panose="02020603050405020304" pitchFamily="18" charset="0"/>
              </a:rPr>
              <a:t>.</a:t>
            </a:r>
            <a:endParaRPr lang="tr-TR" sz="2000" spc="-140" dirty="0">
              <a:latin typeface="Times New Roman" panose="02020603050405020304" pitchFamily="18" charset="0"/>
              <a:cs typeface="Times New Roman" panose="02020603050405020304" pitchFamily="18" charset="0"/>
            </a:endParaRPr>
          </a:p>
          <a:p>
            <a:pPr marL="353481" marR="966770" indent="-342900">
              <a:lnSpc>
                <a:spcPct val="150000"/>
              </a:lnSpc>
              <a:buFont typeface="Wingdings" panose="05000000000000000000" pitchFamily="2" charset="2"/>
              <a:buChar char="v"/>
            </a:pPr>
            <a:r>
              <a:rPr lang="tr-TR" sz="2000" spc="-123" dirty="0">
                <a:latin typeface="Times New Roman" panose="02020603050405020304" pitchFamily="18" charset="0"/>
                <a:cs typeface="Times New Roman" panose="02020603050405020304" pitchFamily="18" charset="0"/>
              </a:rPr>
              <a:t>Kurumda </a:t>
            </a:r>
            <a:r>
              <a:rPr lang="tr-TR" sz="2000" spc="-153" dirty="0">
                <a:latin typeface="Times New Roman" panose="02020603050405020304" pitchFamily="18" charset="0"/>
                <a:cs typeface="Times New Roman" panose="02020603050405020304" pitchFamily="18" charset="0"/>
              </a:rPr>
              <a:t>çalışan </a:t>
            </a:r>
            <a:r>
              <a:rPr lang="tr-TR" sz="2000" spc="-132" dirty="0">
                <a:latin typeface="Times New Roman" panose="02020603050405020304" pitchFamily="18" charset="0"/>
                <a:cs typeface="Times New Roman" panose="02020603050405020304" pitchFamily="18" charset="0"/>
              </a:rPr>
              <a:t>herkes </a:t>
            </a:r>
            <a:r>
              <a:rPr lang="tr-TR" sz="2000" spc="-92" dirty="0">
                <a:latin typeface="Times New Roman" panose="02020603050405020304" pitchFamily="18" charset="0"/>
                <a:cs typeface="Times New Roman" panose="02020603050405020304" pitchFamily="18" charset="0"/>
              </a:rPr>
              <a:t>iç </a:t>
            </a:r>
            <a:r>
              <a:rPr lang="tr-TR" sz="2000" spc="-39" dirty="0">
                <a:latin typeface="Times New Roman" panose="02020603050405020304" pitchFamily="18" charset="0"/>
                <a:cs typeface="Times New Roman" panose="02020603050405020304" pitchFamily="18" charset="0"/>
              </a:rPr>
              <a:t>kontrol </a:t>
            </a:r>
            <a:r>
              <a:rPr lang="tr-TR" sz="2000" spc="-79" dirty="0">
                <a:latin typeface="Times New Roman" panose="02020603050405020304" pitchFamily="18" charset="0"/>
                <a:cs typeface="Times New Roman" panose="02020603050405020304" pitchFamily="18" charset="0"/>
              </a:rPr>
              <a:t>sisteminin</a:t>
            </a:r>
            <a:r>
              <a:rPr lang="tr-TR" sz="2000" spc="-272" dirty="0">
                <a:latin typeface="Times New Roman" panose="02020603050405020304" pitchFamily="18" charset="0"/>
                <a:cs typeface="Times New Roman" panose="02020603050405020304" pitchFamily="18" charset="0"/>
              </a:rPr>
              <a:t> </a:t>
            </a:r>
            <a:r>
              <a:rPr lang="tr-TR" sz="2000" spc="-132" dirty="0">
                <a:latin typeface="Times New Roman" panose="02020603050405020304" pitchFamily="18" charset="0"/>
                <a:cs typeface="Times New Roman" panose="02020603050405020304" pitchFamily="18" charset="0"/>
              </a:rPr>
              <a:t>hayata  </a:t>
            </a:r>
            <a:r>
              <a:rPr lang="tr-TR" sz="2000" spc="-88" dirty="0">
                <a:latin typeface="Times New Roman" panose="02020603050405020304" pitchFamily="18" charset="0"/>
                <a:cs typeface="Times New Roman" panose="02020603050405020304" pitchFamily="18" charset="0"/>
              </a:rPr>
              <a:t>geçirilmesinde </a:t>
            </a:r>
            <a:r>
              <a:rPr lang="tr-TR" sz="2000" spc="-18" dirty="0">
                <a:latin typeface="Times New Roman" panose="02020603050405020304" pitchFamily="18" charset="0"/>
                <a:cs typeface="Times New Roman" panose="02020603050405020304" pitchFamily="18" charset="0"/>
              </a:rPr>
              <a:t>rol </a:t>
            </a:r>
            <a:r>
              <a:rPr lang="tr-TR" sz="2000" spc="-123" dirty="0">
                <a:latin typeface="Times New Roman" panose="02020603050405020304" pitchFamily="18" charset="0"/>
                <a:cs typeface="Times New Roman" panose="02020603050405020304" pitchFamily="18" charset="0"/>
              </a:rPr>
              <a:t>oynar.</a:t>
            </a:r>
          </a:p>
          <a:p>
            <a:pPr marL="353481" marR="966770" indent="-342900">
              <a:lnSpc>
                <a:spcPct val="150000"/>
              </a:lnSpc>
              <a:buFont typeface="Wingdings" panose="05000000000000000000" pitchFamily="2" charset="2"/>
              <a:buChar char="v"/>
            </a:pPr>
            <a:r>
              <a:rPr lang="tr-TR" sz="2000" spc="-100" dirty="0">
                <a:latin typeface="Times New Roman" panose="02020603050405020304" pitchFamily="18" charset="0"/>
                <a:cs typeface="Times New Roman" panose="02020603050405020304" pitchFamily="18" charset="0"/>
              </a:rPr>
              <a:t>İ</a:t>
            </a:r>
            <a:r>
              <a:rPr lang="tr-TR" sz="2000" spc="-162" dirty="0">
                <a:latin typeface="Times New Roman" panose="02020603050405020304" pitchFamily="18" charset="0"/>
                <a:cs typeface="Times New Roman" panose="02020603050405020304" pitchFamily="18" charset="0"/>
              </a:rPr>
              <a:t>ç</a:t>
            </a:r>
            <a:r>
              <a:rPr lang="tr-TR" sz="2000" dirty="0">
                <a:latin typeface="Times New Roman" panose="02020603050405020304" pitchFamily="18" charset="0"/>
                <a:cs typeface="Times New Roman" panose="02020603050405020304" pitchFamily="18" charset="0"/>
              </a:rPr>
              <a:t> </a:t>
            </a:r>
            <a:r>
              <a:rPr lang="tr-TR" sz="2000" spc="-197" dirty="0">
                <a:latin typeface="Times New Roman" panose="02020603050405020304" pitchFamily="18" charset="0"/>
                <a:cs typeface="Times New Roman" panose="02020603050405020304" pitchFamily="18" charset="0"/>
              </a:rPr>
              <a:t>k</a:t>
            </a:r>
            <a:r>
              <a:rPr lang="tr-TR" sz="2000" spc="4" dirty="0">
                <a:latin typeface="Times New Roman" panose="02020603050405020304" pitchFamily="18" charset="0"/>
                <a:cs typeface="Times New Roman" panose="02020603050405020304" pitchFamily="18" charset="0"/>
              </a:rPr>
              <a:t>ont</a:t>
            </a:r>
            <a:r>
              <a:rPr lang="tr-TR" sz="2000" spc="-57" dirty="0">
                <a:latin typeface="Times New Roman" panose="02020603050405020304" pitchFamily="18" charset="0"/>
                <a:cs typeface="Times New Roman" panose="02020603050405020304" pitchFamily="18" charset="0"/>
              </a:rPr>
              <a:t>r</a:t>
            </a:r>
            <a:r>
              <a:rPr lang="tr-TR" sz="2000" spc="-44" dirty="0">
                <a:latin typeface="Times New Roman" panose="02020603050405020304" pitchFamily="18" charset="0"/>
                <a:cs typeface="Times New Roman" panose="02020603050405020304" pitchFamily="18" charset="0"/>
              </a:rPr>
              <a:t>o</a:t>
            </a:r>
            <a:r>
              <a:rPr lang="tr-TR" sz="2000" spc="-18" dirty="0">
                <a:latin typeface="Times New Roman" panose="02020603050405020304" pitchFamily="18" charset="0"/>
                <a:cs typeface="Times New Roman" panose="02020603050405020304" pitchFamily="18" charset="0"/>
              </a:rPr>
              <a:t>l</a:t>
            </a:r>
            <a:r>
              <a:rPr lang="tr-TR" sz="2000" dirty="0">
                <a:latin typeface="Times New Roman" panose="02020603050405020304" pitchFamily="18" charset="0"/>
                <a:cs typeface="Times New Roman" panose="02020603050405020304" pitchFamily="18" charset="0"/>
              </a:rPr>
              <a:t> </a:t>
            </a:r>
            <a:r>
              <a:rPr lang="tr-TR" sz="2000" spc="-162" dirty="0">
                <a:latin typeface="Times New Roman" panose="02020603050405020304" pitchFamily="18" charset="0"/>
                <a:cs typeface="Times New Roman" panose="02020603050405020304" pitchFamily="18" charset="0"/>
              </a:rPr>
              <a:t>y</a:t>
            </a:r>
            <a:r>
              <a:rPr lang="tr-TR" sz="2000" spc="-123" dirty="0">
                <a:latin typeface="Times New Roman" panose="02020603050405020304" pitchFamily="18" charset="0"/>
                <a:cs typeface="Times New Roman" panose="02020603050405020304" pitchFamily="18" charset="0"/>
              </a:rPr>
              <a:t>a</a:t>
            </a:r>
            <a:r>
              <a:rPr lang="tr-TR" sz="2000" spc="-79" dirty="0">
                <a:latin typeface="Times New Roman" panose="02020603050405020304" pitchFamily="18" charset="0"/>
                <a:cs typeface="Times New Roman" panose="02020603050405020304" pitchFamily="18" charset="0"/>
              </a:rPr>
              <a:t>l</a:t>
            </a:r>
            <a:r>
              <a:rPr lang="tr-TR" sz="2000" spc="-75" dirty="0">
                <a:latin typeface="Times New Roman" panose="02020603050405020304" pitchFamily="18" charset="0"/>
                <a:cs typeface="Times New Roman" panose="02020603050405020304" pitchFamily="18" charset="0"/>
              </a:rPr>
              <a:t>n</a:t>
            </a:r>
            <a:r>
              <a:rPr lang="tr-TR" sz="2000" spc="-136" dirty="0">
                <a:latin typeface="Times New Roman" panose="02020603050405020304" pitchFamily="18" charset="0"/>
                <a:cs typeface="Times New Roman" panose="02020603050405020304" pitchFamily="18" charset="0"/>
              </a:rPr>
              <a:t>ı</a:t>
            </a:r>
            <a:r>
              <a:rPr lang="tr-TR" sz="2000" spc="-324" dirty="0">
                <a:latin typeface="Times New Roman" panose="02020603050405020304" pitchFamily="18" charset="0"/>
                <a:cs typeface="Times New Roman" panose="02020603050405020304" pitchFamily="18" charset="0"/>
              </a:rPr>
              <a:t>z</a:t>
            </a:r>
            <a:r>
              <a:rPr lang="tr-TR" sz="2000" spc="-210" dirty="0">
                <a:latin typeface="Times New Roman" panose="02020603050405020304" pitchFamily="18" charset="0"/>
                <a:cs typeface="Times New Roman" panose="02020603050405020304" pitchFamily="18" charset="0"/>
              </a:rPr>
              <a:t>c</a:t>
            </a:r>
            <a:r>
              <a:rPr lang="tr-TR" sz="2000" spc="-189"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 </a:t>
            </a:r>
            <a:r>
              <a:rPr lang="tr-TR" sz="2000" spc="-75" dirty="0">
                <a:latin typeface="Times New Roman" panose="02020603050405020304" pitchFamily="18" charset="0"/>
                <a:cs typeface="Times New Roman" panose="02020603050405020304" pitchFamily="18" charset="0"/>
              </a:rPr>
              <a:t>b</a:t>
            </a:r>
            <a:r>
              <a:rPr lang="tr-TR" sz="2000" spc="26" dirty="0">
                <a:latin typeface="Times New Roman" panose="02020603050405020304" pitchFamily="18" charset="0"/>
                <a:cs typeface="Times New Roman" panose="02020603050405020304" pitchFamily="18" charset="0"/>
              </a:rPr>
              <a:t>ir</a:t>
            </a:r>
            <a:r>
              <a:rPr lang="tr-TR" sz="2000" dirty="0">
                <a:latin typeface="Times New Roman" panose="02020603050405020304" pitchFamily="18" charset="0"/>
                <a:cs typeface="Times New Roman" panose="02020603050405020304" pitchFamily="18" charset="0"/>
              </a:rPr>
              <a:t> </a:t>
            </a:r>
            <a:r>
              <a:rPr lang="tr-TR" sz="2000" spc="-88" dirty="0">
                <a:latin typeface="Times New Roman" panose="02020603050405020304" pitchFamily="18" charset="0"/>
                <a:cs typeface="Times New Roman" panose="02020603050405020304" pitchFamily="18" charset="0"/>
              </a:rPr>
              <a:t>b</a:t>
            </a:r>
            <a:r>
              <a:rPr lang="tr-TR" sz="2000" spc="-18" dirty="0">
                <a:latin typeface="Times New Roman" panose="02020603050405020304" pitchFamily="18" charset="0"/>
                <a:cs typeface="Times New Roman" panose="02020603050405020304" pitchFamily="18" charset="0"/>
              </a:rPr>
              <a:t>irim</a:t>
            </a:r>
            <a:r>
              <a:rPr lang="tr-TR" sz="2000" spc="-39" dirty="0">
                <a:latin typeface="Times New Roman" panose="02020603050405020304" pitchFamily="18" charset="0"/>
                <a:cs typeface="Times New Roman" panose="02020603050405020304" pitchFamily="18" charset="0"/>
              </a:rPr>
              <a:t>d</a:t>
            </a:r>
            <a:r>
              <a:rPr lang="tr-TR" sz="2000" spc="-136" dirty="0">
                <a:latin typeface="Times New Roman" panose="02020603050405020304" pitchFamily="18" charset="0"/>
                <a:cs typeface="Times New Roman" panose="02020603050405020304" pitchFamily="18" charset="0"/>
              </a:rPr>
              <a:t>e</a:t>
            </a:r>
            <a:r>
              <a:rPr lang="tr-TR" sz="2000" spc="-118" dirty="0">
                <a:latin typeface="Times New Roman" panose="02020603050405020304" pitchFamily="18" charset="0"/>
                <a:cs typeface="Times New Roman" panose="02020603050405020304" pitchFamily="18" charset="0"/>
              </a:rPr>
              <a:t>k</a:t>
            </a:r>
            <a:r>
              <a:rPr lang="tr-TR" sz="2000" spc="18" dirty="0">
                <a:latin typeface="Times New Roman" panose="02020603050405020304" pitchFamily="18" charset="0"/>
                <a:cs typeface="Times New Roman" panose="02020603050405020304" pitchFamily="18" charset="0"/>
              </a:rPr>
              <a:t>i</a:t>
            </a:r>
            <a:r>
              <a:rPr lang="tr-TR" sz="2000" dirty="0">
                <a:latin typeface="Times New Roman" panose="02020603050405020304" pitchFamily="18" charset="0"/>
                <a:cs typeface="Times New Roman" panose="02020603050405020304" pitchFamily="18" charset="0"/>
              </a:rPr>
              <a:t> </a:t>
            </a:r>
            <a:r>
              <a:rPr lang="tr-TR" sz="2000" spc="-75" dirty="0">
                <a:latin typeface="Times New Roman" panose="02020603050405020304" pitchFamily="18" charset="0"/>
                <a:cs typeface="Times New Roman" panose="02020603050405020304" pitchFamily="18" charset="0"/>
              </a:rPr>
              <a:t>p</a:t>
            </a:r>
            <a:r>
              <a:rPr lang="tr-TR" sz="2000" spc="-162" dirty="0">
                <a:latin typeface="Times New Roman" panose="02020603050405020304" pitchFamily="18" charset="0"/>
                <a:cs typeface="Times New Roman" panose="02020603050405020304" pitchFamily="18" charset="0"/>
              </a:rPr>
              <a:t>e</a:t>
            </a:r>
            <a:r>
              <a:rPr lang="tr-TR" sz="2000" dirty="0">
                <a:latin typeface="Times New Roman" panose="02020603050405020304" pitchFamily="18" charset="0"/>
                <a:cs typeface="Times New Roman" panose="02020603050405020304" pitchFamily="18" charset="0"/>
              </a:rPr>
              <a:t>r</a:t>
            </a:r>
            <a:r>
              <a:rPr lang="tr-TR" sz="2000" spc="-100" dirty="0">
                <a:latin typeface="Times New Roman" panose="02020603050405020304" pitchFamily="18" charset="0"/>
                <a:cs typeface="Times New Roman" panose="02020603050405020304" pitchFamily="18" charset="0"/>
              </a:rPr>
              <a:t>sonel</a:t>
            </a:r>
            <a:r>
              <a:rPr lang="tr-TR" sz="2000" spc="-57" dirty="0">
                <a:latin typeface="Times New Roman" panose="02020603050405020304" pitchFamily="18" charset="0"/>
                <a:cs typeface="Times New Roman" panose="02020603050405020304" pitchFamily="18" charset="0"/>
              </a:rPr>
              <a:t>i</a:t>
            </a:r>
            <a:r>
              <a:rPr lang="tr-TR" sz="2000" spc="-75" dirty="0">
                <a:latin typeface="Times New Roman" panose="02020603050405020304" pitchFamily="18" charset="0"/>
                <a:cs typeface="Times New Roman" panose="02020603050405020304" pitchFamily="18" charset="0"/>
              </a:rPr>
              <a:t>n</a:t>
            </a:r>
            <a:r>
              <a:rPr lang="tr-TR" sz="2000" dirty="0">
                <a:latin typeface="Times New Roman" panose="02020603050405020304" pitchFamily="18" charset="0"/>
                <a:cs typeface="Times New Roman" panose="02020603050405020304" pitchFamily="18" charset="0"/>
              </a:rPr>
              <a:t> </a:t>
            </a:r>
            <a:r>
              <a:rPr lang="tr-TR" sz="2000" spc="-127" dirty="0">
                <a:latin typeface="Times New Roman" panose="02020603050405020304" pitchFamily="18" charset="0"/>
                <a:cs typeface="Times New Roman" panose="02020603050405020304" pitchFamily="18" charset="0"/>
              </a:rPr>
              <a:t>y</a:t>
            </a:r>
            <a:r>
              <a:rPr lang="tr-TR" sz="2000" spc="-75" dirty="0">
                <a:latin typeface="Times New Roman" panose="02020603050405020304" pitchFamily="18" charset="0"/>
                <a:cs typeface="Times New Roman" panose="02020603050405020304" pitchFamily="18" charset="0"/>
              </a:rPr>
              <a:t>ü</a:t>
            </a:r>
            <a:r>
              <a:rPr lang="tr-TR" sz="2000" spc="18" dirty="0">
                <a:latin typeface="Times New Roman" panose="02020603050405020304" pitchFamily="18" charset="0"/>
                <a:cs typeface="Times New Roman" panose="02020603050405020304" pitchFamily="18" charset="0"/>
              </a:rPr>
              <a:t>r</a:t>
            </a:r>
            <a:r>
              <a:rPr lang="tr-TR" sz="2000" spc="-75" dirty="0">
                <a:latin typeface="Times New Roman" panose="02020603050405020304" pitchFamily="18" charset="0"/>
                <a:cs typeface="Times New Roman" panose="02020603050405020304" pitchFamily="18" charset="0"/>
              </a:rPr>
              <a:t>ü</a:t>
            </a:r>
            <a:r>
              <a:rPr lang="tr-TR" sz="2000" spc="105" dirty="0">
                <a:latin typeface="Times New Roman" panose="02020603050405020304" pitchFamily="18" charset="0"/>
                <a:cs typeface="Times New Roman" panose="02020603050405020304" pitchFamily="18" charset="0"/>
              </a:rPr>
              <a:t>t</a:t>
            </a:r>
            <a:r>
              <a:rPr lang="tr-TR" sz="2000" spc="-118" dirty="0">
                <a:latin typeface="Times New Roman" panose="02020603050405020304" pitchFamily="18" charset="0"/>
                <a:cs typeface="Times New Roman" panose="02020603050405020304" pitchFamily="18" charset="0"/>
              </a:rPr>
              <a:t>eceği </a:t>
            </a:r>
            <a:r>
              <a:rPr lang="tr-TR" sz="2000" spc="-75" dirty="0">
                <a:latin typeface="Times New Roman" panose="02020603050405020304" pitchFamily="18" charset="0"/>
                <a:cs typeface="Times New Roman" panose="02020603050405020304" pitchFamily="18" charset="0"/>
              </a:rPr>
              <a:t>b</a:t>
            </a:r>
            <a:r>
              <a:rPr lang="tr-TR" sz="2000" spc="26" dirty="0">
                <a:latin typeface="Times New Roman" panose="02020603050405020304" pitchFamily="18" charset="0"/>
                <a:cs typeface="Times New Roman" panose="02020603050405020304" pitchFamily="18" charset="0"/>
              </a:rPr>
              <a:t>ir </a:t>
            </a:r>
            <a:r>
              <a:rPr lang="tr-TR" sz="2000" spc="-228" dirty="0">
                <a:latin typeface="Times New Roman" panose="02020603050405020304" pitchFamily="18" charset="0"/>
                <a:cs typeface="Times New Roman" panose="02020603050405020304" pitchFamily="18" charset="0"/>
              </a:rPr>
              <a:t>g</a:t>
            </a:r>
            <a:r>
              <a:rPr lang="tr-TR" sz="2000" spc="-26" dirty="0">
                <a:latin typeface="Times New Roman" panose="02020603050405020304" pitchFamily="18" charset="0"/>
                <a:cs typeface="Times New Roman" panose="02020603050405020304" pitchFamily="18" charset="0"/>
              </a:rPr>
              <a:t>ö</a:t>
            </a:r>
            <a:r>
              <a:rPr lang="tr-TR" sz="2000" spc="-66" dirty="0">
                <a:latin typeface="Times New Roman" panose="02020603050405020304" pitchFamily="18" charset="0"/>
                <a:cs typeface="Times New Roman" panose="02020603050405020304" pitchFamily="18" charset="0"/>
              </a:rPr>
              <a:t>r</a:t>
            </a:r>
            <a:r>
              <a:rPr lang="tr-TR" sz="2000" spc="-179" dirty="0">
                <a:latin typeface="Times New Roman" panose="02020603050405020304" pitchFamily="18" charset="0"/>
                <a:cs typeface="Times New Roman" panose="02020603050405020304" pitchFamily="18" charset="0"/>
              </a:rPr>
              <a:t>e</a:t>
            </a:r>
            <a:r>
              <a:rPr lang="tr-TR" sz="2000" spc="-118" dirty="0">
                <a:latin typeface="Times New Roman" panose="02020603050405020304" pitchFamily="18" charset="0"/>
                <a:cs typeface="Times New Roman" panose="02020603050405020304" pitchFamily="18" charset="0"/>
              </a:rPr>
              <a:t>v </a:t>
            </a:r>
            <a:r>
              <a:rPr lang="tr-TR" sz="2000" spc="-83" dirty="0">
                <a:latin typeface="Times New Roman" panose="02020603050405020304" pitchFamily="18" charset="0"/>
                <a:cs typeface="Times New Roman" panose="02020603050405020304" pitchFamily="18" charset="0"/>
              </a:rPr>
              <a:t>değildir.</a:t>
            </a:r>
          </a:p>
          <a:p>
            <a:pPr marL="353481" marR="966770" indent="-342900">
              <a:lnSpc>
                <a:spcPct val="150000"/>
              </a:lnSpc>
              <a:buFont typeface="Wingdings" panose="05000000000000000000" pitchFamily="2" charset="2"/>
              <a:buChar char="v"/>
            </a:pPr>
            <a:r>
              <a:rPr lang="tr-TR" sz="2000" spc="-399" dirty="0">
                <a:latin typeface="Times New Roman" panose="02020603050405020304" pitchFamily="18" charset="0"/>
                <a:cs typeface="Times New Roman" panose="02020603050405020304" pitchFamily="18" charset="0"/>
              </a:rPr>
              <a:t>K</a:t>
            </a:r>
            <a:r>
              <a:rPr lang="tr-TR" sz="2000" spc="-75" dirty="0">
                <a:latin typeface="Times New Roman" panose="02020603050405020304" pitchFamily="18" charset="0"/>
                <a:cs typeface="Times New Roman" panose="02020603050405020304" pitchFamily="18" charset="0"/>
              </a:rPr>
              <a:t>u</a:t>
            </a:r>
            <a:r>
              <a:rPr lang="tr-TR" sz="2000" spc="-79" dirty="0">
                <a:latin typeface="Times New Roman" panose="02020603050405020304" pitchFamily="18" charset="0"/>
                <a:cs typeface="Times New Roman" panose="02020603050405020304" pitchFamily="18" charset="0"/>
              </a:rPr>
              <a:t>rumda</a:t>
            </a:r>
            <a:r>
              <a:rPr lang="tr-TR" sz="2000" dirty="0">
                <a:latin typeface="Times New Roman" panose="02020603050405020304" pitchFamily="18" charset="0"/>
                <a:cs typeface="Times New Roman" panose="02020603050405020304" pitchFamily="18" charset="0"/>
              </a:rPr>
              <a:t> </a:t>
            </a:r>
            <a:r>
              <a:rPr lang="tr-TR" sz="2000" spc="-215" dirty="0">
                <a:latin typeface="Times New Roman" panose="02020603050405020304" pitchFamily="18" charset="0"/>
                <a:cs typeface="Times New Roman" panose="02020603050405020304" pitchFamily="18" charset="0"/>
              </a:rPr>
              <a:t>ça</a:t>
            </a:r>
            <a:r>
              <a:rPr lang="tr-TR" sz="2000" spc="-127" dirty="0">
                <a:latin typeface="Times New Roman" panose="02020603050405020304" pitchFamily="18" charset="0"/>
                <a:cs typeface="Times New Roman" panose="02020603050405020304" pitchFamily="18" charset="0"/>
              </a:rPr>
              <a:t>lışan </a:t>
            </a:r>
            <a:r>
              <a:rPr lang="tr-TR" sz="2000" spc="-75" dirty="0">
                <a:latin typeface="Times New Roman" panose="02020603050405020304" pitchFamily="18" charset="0"/>
                <a:cs typeface="Times New Roman" panose="02020603050405020304" pitchFamily="18" charset="0"/>
              </a:rPr>
              <a:t>h</a:t>
            </a:r>
            <a:r>
              <a:rPr lang="tr-TR" sz="2000" spc="-153" dirty="0">
                <a:latin typeface="Times New Roman" panose="02020603050405020304" pitchFamily="18" charset="0"/>
                <a:cs typeface="Times New Roman" panose="02020603050405020304" pitchFamily="18" charset="0"/>
              </a:rPr>
              <a:t>e</a:t>
            </a:r>
            <a:r>
              <a:rPr lang="tr-TR" sz="2000" spc="-31" dirty="0">
                <a:latin typeface="Times New Roman" panose="02020603050405020304" pitchFamily="18" charset="0"/>
                <a:cs typeface="Times New Roman" panose="02020603050405020304" pitchFamily="18" charset="0"/>
              </a:rPr>
              <a:t>r</a:t>
            </a:r>
            <a:r>
              <a:rPr lang="tr-TR" sz="2000" spc="-127" dirty="0">
                <a:latin typeface="Times New Roman" panose="02020603050405020304" pitchFamily="18" charset="0"/>
                <a:cs typeface="Times New Roman" panose="02020603050405020304" pitchFamily="18" charset="0"/>
              </a:rPr>
              <a:t>k</a:t>
            </a:r>
            <a:r>
              <a:rPr lang="tr-TR" sz="2000" spc="-219" dirty="0">
                <a:latin typeface="Times New Roman" panose="02020603050405020304" pitchFamily="18" charset="0"/>
                <a:cs typeface="Times New Roman" panose="02020603050405020304" pitchFamily="18" charset="0"/>
              </a:rPr>
              <a:t>e</a:t>
            </a:r>
            <a:r>
              <a:rPr lang="tr-TR" sz="2000" spc="-184" dirty="0">
                <a:latin typeface="Times New Roman" panose="02020603050405020304" pitchFamily="18" charset="0"/>
                <a:cs typeface="Times New Roman" panose="02020603050405020304" pitchFamily="18" charset="0"/>
              </a:rPr>
              <a:t>s</a:t>
            </a:r>
            <a:r>
              <a:rPr lang="tr-TR" sz="2000" spc="-31" dirty="0">
                <a:latin typeface="Times New Roman" panose="02020603050405020304" pitchFamily="18" charset="0"/>
                <a:cs typeface="Times New Roman" panose="02020603050405020304" pitchFamily="18" charset="0"/>
              </a:rPr>
              <a:t>in</a:t>
            </a:r>
            <a:r>
              <a:rPr lang="tr-TR" sz="2000" dirty="0">
                <a:latin typeface="Times New Roman" panose="02020603050405020304" pitchFamily="18" charset="0"/>
                <a:cs typeface="Times New Roman" panose="02020603050405020304" pitchFamily="18" charset="0"/>
              </a:rPr>
              <a:t> </a:t>
            </a:r>
            <a:r>
              <a:rPr lang="tr-TR" sz="2000" spc="-127" dirty="0">
                <a:latin typeface="Times New Roman" panose="02020603050405020304" pitchFamily="18" charset="0"/>
                <a:cs typeface="Times New Roman" panose="02020603050405020304" pitchFamily="18" charset="0"/>
              </a:rPr>
              <a:t>y</a:t>
            </a:r>
            <a:r>
              <a:rPr lang="tr-TR" sz="2000" spc="-75" dirty="0">
                <a:latin typeface="Times New Roman" panose="02020603050405020304" pitchFamily="18" charset="0"/>
                <a:cs typeface="Times New Roman" panose="02020603050405020304" pitchFamily="18" charset="0"/>
              </a:rPr>
              <a:t>ü</a:t>
            </a:r>
            <a:r>
              <a:rPr lang="tr-TR" sz="2000" spc="18" dirty="0">
                <a:latin typeface="Times New Roman" panose="02020603050405020304" pitchFamily="18" charset="0"/>
                <a:cs typeface="Times New Roman" panose="02020603050405020304" pitchFamily="18" charset="0"/>
              </a:rPr>
              <a:t>r</a:t>
            </a:r>
            <a:r>
              <a:rPr lang="tr-TR" sz="2000" spc="-75" dirty="0">
                <a:latin typeface="Times New Roman" panose="02020603050405020304" pitchFamily="18" charset="0"/>
                <a:cs typeface="Times New Roman" panose="02020603050405020304" pitchFamily="18" charset="0"/>
              </a:rPr>
              <a:t>ü</a:t>
            </a:r>
            <a:r>
              <a:rPr lang="tr-TR" sz="2000" spc="105" dirty="0">
                <a:latin typeface="Times New Roman" panose="02020603050405020304" pitchFamily="18" charset="0"/>
                <a:cs typeface="Times New Roman" panose="02020603050405020304" pitchFamily="18" charset="0"/>
              </a:rPr>
              <a:t>t</a:t>
            </a:r>
            <a:r>
              <a:rPr lang="tr-TR" sz="2000" spc="123" dirty="0">
                <a:latin typeface="Times New Roman" panose="02020603050405020304" pitchFamily="18" charset="0"/>
                <a:cs typeface="Times New Roman" panose="02020603050405020304" pitchFamily="18" charset="0"/>
              </a:rPr>
              <a:t>t</a:t>
            </a:r>
            <a:r>
              <a:rPr lang="tr-TR" sz="2000" spc="-75" dirty="0">
                <a:latin typeface="Times New Roman" panose="02020603050405020304" pitchFamily="18" charset="0"/>
                <a:cs typeface="Times New Roman" panose="02020603050405020304" pitchFamily="18" charset="0"/>
              </a:rPr>
              <a:t>ü</a:t>
            </a:r>
            <a:r>
              <a:rPr lang="tr-TR" sz="2000" spc="-145" dirty="0">
                <a:latin typeface="Times New Roman" panose="02020603050405020304" pitchFamily="18" charset="0"/>
                <a:cs typeface="Times New Roman" panose="02020603050405020304" pitchFamily="18" charset="0"/>
              </a:rPr>
              <a:t>ğü</a:t>
            </a:r>
            <a:r>
              <a:rPr lang="tr-TR" sz="2000" dirty="0">
                <a:latin typeface="Times New Roman" panose="02020603050405020304" pitchFamily="18" charset="0"/>
                <a:cs typeface="Times New Roman" panose="02020603050405020304" pitchFamily="18" charset="0"/>
              </a:rPr>
              <a:t> </a:t>
            </a:r>
            <a:r>
              <a:rPr lang="tr-TR" sz="2000" spc="18" dirty="0">
                <a:latin typeface="Times New Roman" panose="02020603050405020304" pitchFamily="18" charset="0"/>
                <a:cs typeface="Times New Roman" panose="02020603050405020304" pitchFamily="18" charset="0"/>
              </a:rPr>
              <a:t>f</a:t>
            </a:r>
            <a:r>
              <a:rPr lang="tr-TR" sz="2000" spc="-88" dirty="0">
                <a:latin typeface="Times New Roman" panose="02020603050405020304" pitchFamily="18" charset="0"/>
                <a:cs typeface="Times New Roman" panose="02020603050405020304" pitchFamily="18" charset="0"/>
              </a:rPr>
              <a:t>aali</a:t>
            </a:r>
            <a:r>
              <a:rPr lang="tr-TR" sz="2000" spc="-162" dirty="0">
                <a:latin typeface="Times New Roman" panose="02020603050405020304" pitchFamily="18" charset="0"/>
                <a:cs typeface="Times New Roman" panose="02020603050405020304" pitchFamily="18" charset="0"/>
              </a:rPr>
              <a:t>y</a:t>
            </a:r>
            <a:r>
              <a:rPr lang="tr-TR" sz="2000" spc="-153" dirty="0">
                <a:latin typeface="Times New Roman" panose="02020603050405020304" pitchFamily="18" charset="0"/>
                <a:cs typeface="Times New Roman" panose="02020603050405020304" pitchFamily="18" charset="0"/>
              </a:rPr>
              <a:t>e</a:t>
            </a:r>
            <a:r>
              <a:rPr lang="tr-TR" sz="2000" spc="88" dirty="0">
                <a:latin typeface="Times New Roman" panose="02020603050405020304" pitchFamily="18" charset="0"/>
                <a:cs typeface="Times New Roman" panose="02020603050405020304" pitchFamily="18" charset="0"/>
              </a:rPr>
              <a:t>t</a:t>
            </a:r>
            <a:r>
              <a:rPr lang="tr-TR" sz="2000" spc="48" dirty="0">
                <a:latin typeface="Times New Roman" panose="02020603050405020304" pitchFamily="18" charset="0"/>
                <a:cs typeface="Times New Roman" panose="02020603050405020304" pitchFamily="18" charset="0"/>
              </a:rPr>
              <a:t>l</a:t>
            </a:r>
            <a:r>
              <a:rPr lang="tr-TR" sz="2000" spc="-70" dirty="0">
                <a:latin typeface="Times New Roman" panose="02020603050405020304" pitchFamily="18" charset="0"/>
                <a:cs typeface="Times New Roman" panose="02020603050405020304" pitchFamily="18" charset="0"/>
              </a:rPr>
              <a:t>e</a:t>
            </a:r>
            <a:r>
              <a:rPr lang="tr-TR" sz="2000" spc="-39" dirty="0">
                <a:latin typeface="Times New Roman" panose="02020603050405020304" pitchFamily="18" charset="0"/>
                <a:cs typeface="Times New Roman" panose="02020603050405020304" pitchFamily="18" charset="0"/>
              </a:rPr>
              <a:t>r</a:t>
            </a:r>
            <a:r>
              <a:rPr lang="tr-TR" sz="2000" spc="-4" dirty="0">
                <a:latin typeface="Times New Roman" panose="02020603050405020304" pitchFamily="18" charset="0"/>
                <a:cs typeface="Times New Roman" panose="02020603050405020304" pitchFamily="18" charset="0"/>
              </a:rPr>
              <a:t>i</a:t>
            </a:r>
            <a:r>
              <a:rPr lang="tr-TR" sz="2000" spc="-79" dirty="0">
                <a:latin typeface="Times New Roman" panose="02020603050405020304" pitchFamily="18" charset="0"/>
                <a:cs typeface="Times New Roman" panose="02020603050405020304" pitchFamily="18" charset="0"/>
              </a:rPr>
              <a:t>n</a:t>
            </a:r>
            <a:r>
              <a:rPr lang="tr-TR" sz="2000" dirty="0">
                <a:latin typeface="Times New Roman" panose="02020603050405020304" pitchFamily="18" charset="0"/>
                <a:cs typeface="Times New Roman" panose="02020603050405020304" pitchFamily="18" charset="0"/>
              </a:rPr>
              <a:t> </a:t>
            </a:r>
            <a:r>
              <a:rPr lang="tr-TR" sz="2000" spc="-61" dirty="0">
                <a:latin typeface="Times New Roman" panose="02020603050405020304" pitchFamily="18" charset="0"/>
                <a:cs typeface="Times New Roman" panose="02020603050405020304" pitchFamily="18" charset="0"/>
              </a:rPr>
              <a:t>iç</a:t>
            </a:r>
            <a:r>
              <a:rPr lang="tr-TR" sz="2000" spc="-48" dirty="0">
                <a:latin typeface="Times New Roman" panose="02020603050405020304" pitchFamily="18" charset="0"/>
                <a:cs typeface="Times New Roman" panose="02020603050405020304" pitchFamily="18" charset="0"/>
              </a:rPr>
              <a:t>i</a:t>
            </a:r>
            <a:r>
              <a:rPr lang="tr-TR" sz="2000" spc="-75" dirty="0">
                <a:latin typeface="Times New Roman" panose="02020603050405020304" pitchFamily="18" charset="0"/>
                <a:cs typeface="Times New Roman" panose="02020603050405020304" pitchFamily="18" charset="0"/>
              </a:rPr>
              <a:t>n</a:t>
            </a:r>
            <a:r>
              <a:rPr lang="tr-TR" sz="2000" spc="-92" dirty="0">
                <a:latin typeface="Times New Roman" panose="02020603050405020304" pitchFamily="18" charset="0"/>
                <a:cs typeface="Times New Roman" panose="02020603050405020304" pitchFamily="18" charset="0"/>
              </a:rPr>
              <a:t>d</a:t>
            </a:r>
            <a:r>
              <a:rPr lang="tr-TR" sz="2000" spc="-145" dirty="0">
                <a:latin typeface="Times New Roman" panose="02020603050405020304" pitchFamily="18" charset="0"/>
                <a:cs typeface="Times New Roman" panose="02020603050405020304" pitchFamily="18" charset="0"/>
              </a:rPr>
              <a:t>e</a:t>
            </a:r>
            <a:r>
              <a:rPr lang="tr-TR" sz="2000" dirty="0">
                <a:latin typeface="Times New Roman" panose="02020603050405020304" pitchFamily="18" charset="0"/>
                <a:cs typeface="Times New Roman" panose="02020603050405020304" pitchFamily="18" charset="0"/>
              </a:rPr>
              <a:t> </a:t>
            </a:r>
            <a:r>
              <a:rPr lang="tr-TR" sz="2000" spc="-162" dirty="0">
                <a:latin typeface="Times New Roman" panose="02020603050405020304" pitchFamily="18" charset="0"/>
                <a:cs typeface="Times New Roman" panose="02020603050405020304" pitchFamily="18" charset="0"/>
              </a:rPr>
              <a:t>y</a:t>
            </a:r>
            <a:r>
              <a:rPr lang="tr-TR" sz="2000" spc="-158" dirty="0">
                <a:latin typeface="Times New Roman" panose="02020603050405020304" pitchFamily="18" charset="0"/>
                <a:cs typeface="Times New Roman" panose="02020603050405020304" pitchFamily="18" charset="0"/>
              </a:rPr>
              <a:t>e</a:t>
            </a:r>
            <a:r>
              <a:rPr lang="tr-TR" sz="2000" spc="35" dirty="0">
                <a:latin typeface="Times New Roman" panose="02020603050405020304" pitchFamily="18" charset="0"/>
                <a:cs typeface="Times New Roman" panose="02020603050405020304" pitchFamily="18" charset="0"/>
              </a:rPr>
              <a:t>r</a:t>
            </a:r>
            <a:r>
              <a:rPr lang="tr-TR" sz="2000" dirty="0">
                <a:latin typeface="Times New Roman" panose="02020603050405020304" pitchFamily="18" charset="0"/>
                <a:cs typeface="Times New Roman" panose="02020603050405020304" pitchFamily="18" charset="0"/>
              </a:rPr>
              <a:t> </a:t>
            </a:r>
            <a:r>
              <a:rPr lang="tr-TR" sz="2000" spc="-123" dirty="0">
                <a:latin typeface="Times New Roman" panose="02020603050405020304" pitchFamily="18" charset="0"/>
                <a:cs typeface="Times New Roman" panose="02020603050405020304" pitchFamily="18" charset="0"/>
              </a:rPr>
              <a:t>a</a:t>
            </a:r>
            <a:r>
              <a:rPr lang="tr-TR" sz="2000" spc="-79" dirty="0">
                <a:latin typeface="Times New Roman" panose="02020603050405020304" pitchFamily="18" charset="0"/>
                <a:cs typeface="Times New Roman" panose="02020603050405020304" pitchFamily="18" charset="0"/>
              </a:rPr>
              <a:t>l</a:t>
            </a:r>
            <a:r>
              <a:rPr lang="tr-TR" sz="2000" spc="-75" dirty="0">
                <a:latin typeface="Times New Roman" panose="02020603050405020304" pitchFamily="18" charset="0"/>
                <a:cs typeface="Times New Roman" panose="02020603050405020304" pitchFamily="18" charset="0"/>
              </a:rPr>
              <a:t>d</a:t>
            </a:r>
            <a:r>
              <a:rPr lang="tr-TR" sz="2000" spc="-145" dirty="0">
                <a:latin typeface="Times New Roman" panose="02020603050405020304" pitchFamily="18" charset="0"/>
                <a:cs typeface="Times New Roman" panose="02020603050405020304" pitchFamily="18" charset="0"/>
              </a:rPr>
              <a:t>ı</a:t>
            </a:r>
            <a:r>
              <a:rPr lang="tr-TR" sz="2000" spc="-140" dirty="0">
                <a:latin typeface="Times New Roman" panose="02020603050405020304" pitchFamily="18" charset="0"/>
                <a:cs typeface="Times New Roman" panose="02020603050405020304" pitchFamily="18" charset="0"/>
              </a:rPr>
              <a:t>ğı </a:t>
            </a:r>
            <a:r>
              <a:rPr lang="tr-TR" sz="2000" spc="-88" dirty="0">
                <a:latin typeface="Times New Roman" panose="02020603050405020304" pitchFamily="18" charset="0"/>
                <a:cs typeface="Times New Roman" panose="02020603050405020304" pitchFamily="18" charset="0"/>
              </a:rPr>
              <a:t>süreçtir.</a:t>
            </a:r>
          </a:p>
          <a:p>
            <a:pPr marL="353481" marR="966770" indent="-342900">
              <a:lnSpc>
                <a:spcPct val="150000"/>
              </a:lnSpc>
              <a:buFont typeface="Wingdings" panose="05000000000000000000" pitchFamily="2" charset="2"/>
              <a:buChar char="v"/>
            </a:pPr>
            <a:r>
              <a:rPr lang="tr-TR" sz="2000" spc="-193" dirty="0">
                <a:latin typeface="Times New Roman" panose="02020603050405020304" pitchFamily="18" charset="0"/>
                <a:cs typeface="Times New Roman" panose="02020603050405020304" pitchFamily="18" charset="0"/>
              </a:rPr>
              <a:t>Bu </a:t>
            </a:r>
            <a:r>
              <a:rPr lang="tr-TR" sz="2000" spc="-92" dirty="0">
                <a:latin typeface="Times New Roman" panose="02020603050405020304" pitchFamily="18" charset="0"/>
                <a:cs typeface="Times New Roman" panose="02020603050405020304" pitchFamily="18" charset="0"/>
              </a:rPr>
              <a:t>nedenle </a:t>
            </a:r>
            <a:r>
              <a:rPr lang="tr-TR" sz="2000" spc="-100" dirty="0">
                <a:latin typeface="Times New Roman" panose="02020603050405020304" pitchFamily="18" charset="0"/>
                <a:cs typeface="Times New Roman" panose="02020603050405020304" pitchFamily="18" charset="0"/>
              </a:rPr>
              <a:t>ilave </a:t>
            </a:r>
            <a:r>
              <a:rPr lang="tr-TR" sz="2000" spc="-9" dirty="0">
                <a:latin typeface="Times New Roman" panose="02020603050405020304" pitchFamily="18" charset="0"/>
                <a:cs typeface="Times New Roman" panose="02020603050405020304" pitchFamily="18" charset="0"/>
              </a:rPr>
              <a:t>bir </a:t>
            </a:r>
            <a:r>
              <a:rPr lang="tr-TR" sz="2000" spc="-127" dirty="0">
                <a:latin typeface="Times New Roman" panose="02020603050405020304" pitchFamily="18" charset="0"/>
                <a:cs typeface="Times New Roman" panose="02020603050405020304" pitchFamily="18" charset="0"/>
              </a:rPr>
              <a:t>iş </a:t>
            </a:r>
            <a:r>
              <a:rPr lang="tr-TR" sz="2000" spc="-175" dirty="0">
                <a:latin typeface="Times New Roman" panose="02020603050405020304" pitchFamily="18" charset="0"/>
                <a:cs typeface="Times New Roman" panose="02020603050405020304" pitchFamily="18" charset="0"/>
              </a:rPr>
              <a:t>ya </a:t>
            </a:r>
            <a:r>
              <a:rPr lang="tr-TR" sz="2000" spc="-132" dirty="0">
                <a:latin typeface="Times New Roman" panose="02020603050405020304" pitchFamily="18" charset="0"/>
                <a:cs typeface="Times New Roman" panose="02020603050405020304" pitchFamily="18" charset="0"/>
              </a:rPr>
              <a:t>da </a:t>
            </a:r>
            <a:r>
              <a:rPr lang="tr-TR" sz="2000" spc="-114" dirty="0">
                <a:latin typeface="Times New Roman" panose="02020603050405020304" pitchFamily="18" charset="0"/>
                <a:cs typeface="Times New Roman" panose="02020603050405020304" pitchFamily="18" charset="0"/>
              </a:rPr>
              <a:t>görev </a:t>
            </a:r>
            <a:r>
              <a:rPr lang="tr-TR" sz="2000" spc="-96" dirty="0">
                <a:latin typeface="Times New Roman" panose="02020603050405020304" pitchFamily="18" charset="0"/>
                <a:cs typeface="Times New Roman" panose="02020603050405020304" pitchFamily="18" charset="0"/>
              </a:rPr>
              <a:t>olarak</a:t>
            </a:r>
            <a:r>
              <a:rPr lang="tr-TR" sz="2000" spc="-303" dirty="0">
                <a:latin typeface="Times New Roman" panose="02020603050405020304" pitchFamily="18" charset="0"/>
                <a:cs typeface="Times New Roman" panose="02020603050405020304" pitchFamily="18" charset="0"/>
              </a:rPr>
              <a:t> </a:t>
            </a:r>
            <a:r>
              <a:rPr lang="tr-TR" sz="2000" spc="-83" dirty="0">
                <a:latin typeface="Times New Roman" panose="02020603050405020304" pitchFamily="18" charset="0"/>
                <a:cs typeface="Times New Roman" panose="02020603050405020304" pitchFamily="18" charset="0"/>
              </a:rPr>
              <a:t>düşünülmemelidir.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7373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0" y="-57669"/>
            <a:ext cx="12192000" cy="6857999"/>
          </a:xfrm>
          <a:prstGeom prst="rect">
            <a:avLst/>
          </a:prstGeom>
        </p:spPr>
      </p:pic>
      <p:sp>
        <p:nvSpPr>
          <p:cNvPr id="5" name="Dikdörtgen 4"/>
          <p:cNvSpPr/>
          <p:nvPr/>
        </p:nvSpPr>
        <p:spPr>
          <a:xfrm>
            <a:off x="920983" y="5429506"/>
            <a:ext cx="6148735" cy="769441"/>
          </a:xfrm>
          <a:prstGeom prst="rect">
            <a:avLst/>
          </a:prstGeom>
          <a:noFill/>
        </p:spPr>
        <p:txBody>
          <a:bodyPr wrap="none" lIns="91440" tIns="45720" rIns="91440" bIns="45720">
            <a:spAutoFit/>
          </a:bodyPr>
          <a:lstStyle/>
          <a:p>
            <a:pPr algn="ctr"/>
            <a:r>
              <a:rPr lang="tr-TR" sz="44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İç Kontrol = İyi Yönetim</a:t>
            </a:r>
            <a:endParaRPr lang="tr-TR" sz="4400" b="1" cap="none" spc="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Dikdörtgen 5"/>
          <p:cNvSpPr/>
          <p:nvPr/>
        </p:nvSpPr>
        <p:spPr>
          <a:xfrm>
            <a:off x="7286521" y="3354854"/>
            <a:ext cx="4905479" cy="2123658"/>
          </a:xfrm>
          <a:prstGeom prst="rect">
            <a:avLst/>
          </a:prstGeom>
          <a:noFill/>
        </p:spPr>
        <p:txBody>
          <a:bodyPr wrap="square" lIns="91440" tIns="45720" rIns="91440" bIns="45720">
            <a:spAutoFit/>
          </a:bodyPr>
          <a:lstStyle/>
          <a:p>
            <a:pPr algn="ctr"/>
            <a:r>
              <a:rPr lang="tr-TR" sz="4400" b="1"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İç Kontrol Başarının Anahtarıdır</a:t>
            </a:r>
            <a:endParaRPr lang="tr-TR" sz="44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925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43868" y="155793"/>
            <a:ext cx="10986207" cy="728889"/>
          </a:xfrm>
        </p:spPr>
        <p:txBody>
          <a:bodyPr>
            <a:normAutofit/>
          </a:bodyPr>
          <a:lstStyle/>
          <a:p>
            <a:r>
              <a:rPr lang="tr-TR" sz="2800" b="1" dirty="0">
                <a:latin typeface="Times New Roman" panose="02020603050405020304" pitchFamily="18" charset="0"/>
                <a:cs typeface="Times New Roman" panose="02020603050405020304" pitchFamily="18" charset="0"/>
              </a:rPr>
              <a:t>MALİ HİZMETLER BİRİMİ</a:t>
            </a:r>
          </a:p>
        </p:txBody>
      </p:sp>
      <p:cxnSp>
        <p:nvCxnSpPr>
          <p:cNvPr id="7" name="Düz Bağlayıcı 6"/>
          <p:cNvCxnSpPr/>
          <p:nvPr/>
        </p:nvCxnSpPr>
        <p:spPr>
          <a:xfrm>
            <a:off x="2670984" y="5060845"/>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640142" y="5050070"/>
            <a:ext cx="5219059" cy="1384995"/>
          </a:xfrm>
          <a:prstGeom prst="rect">
            <a:avLst/>
          </a:prstGeom>
          <a:noFill/>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Mersin </a:t>
            </a:r>
            <a:r>
              <a:rPr lang="tr-TR" sz="1200" dirty="0">
                <a:latin typeface="Times New Roman" panose="02020603050405020304" pitchFamily="18" charset="0"/>
                <a:cs typeface="Times New Roman" panose="02020603050405020304" pitchFamily="18" charset="0"/>
              </a:rPr>
              <a:t>İl Sağlık Müdürlüğü</a:t>
            </a:r>
          </a:p>
          <a:p>
            <a:r>
              <a:rPr lang="tr-TR" sz="1200" dirty="0">
                <a:latin typeface="Times New Roman" panose="02020603050405020304" pitchFamily="18" charset="0"/>
                <a:cs typeface="Times New Roman" panose="02020603050405020304" pitchFamily="18" charset="0"/>
              </a:rPr>
              <a:t>Mali Hizmetler Birimi (İç </a:t>
            </a:r>
            <a:r>
              <a:rPr lang="tr-TR" sz="1200" dirty="0" smtClean="0">
                <a:latin typeface="Times New Roman" panose="02020603050405020304" pitchFamily="18" charset="0"/>
                <a:cs typeface="Times New Roman" panose="02020603050405020304" pitchFamily="18" charset="0"/>
              </a:rPr>
              <a:t>Kontrol)</a:t>
            </a:r>
          </a:p>
          <a:p>
            <a:r>
              <a:rPr lang="tr-TR" sz="1200" dirty="0" smtClean="0">
                <a:latin typeface="Times New Roman" panose="02020603050405020304" pitchFamily="18" charset="0"/>
                <a:cs typeface="Times New Roman" panose="02020603050405020304" pitchFamily="18" charset="0"/>
              </a:rPr>
              <a:t>Hasan TANDOĞAN ( İç Kontrol Sorumlusu)</a:t>
            </a:r>
            <a:endParaRPr lang="tr-TR" sz="1200" dirty="0">
              <a:latin typeface="Times New Roman" panose="02020603050405020304" pitchFamily="18" charset="0"/>
              <a:cs typeface="Times New Roman" panose="02020603050405020304" pitchFamily="18" charset="0"/>
            </a:endParaRPr>
          </a:p>
          <a:p>
            <a:endParaRPr lang="tr-TR" sz="1200" dirty="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Adres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Camişerif</a:t>
            </a:r>
            <a:r>
              <a:rPr lang="tr-TR" sz="1200" dirty="0">
                <a:latin typeface="Times New Roman" panose="02020603050405020304" pitchFamily="18" charset="0"/>
                <a:cs typeface="Times New Roman" panose="02020603050405020304" pitchFamily="18" charset="0"/>
              </a:rPr>
              <a:t> Mah. İsmet İnönü </a:t>
            </a:r>
            <a:r>
              <a:rPr lang="tr-TR" sz="1200" dirty="0" err="1">
                <a:latin typeface="Times New Roman" panose="02020603050405020304" pitchFamily="18" charset="0"/>
                <a:cs typeface="Times New Roman" panose="02020603050405020304" pitchFamily="18" charset="0"/>
              </a:rPr>
              <a:t>Blv</a:t>
            </a:r>
            <a:r>
              <a:rPr lang="tr-TR" sz="1200" dirty="0">
                <a:latin typeface="Times New Roman" panose="02020603050405020304" pitchFamily="18" charset="0"/>
                <a:cs typeface="Times New Roman" panose="02020603050405020304" pitchFamily="18" charset="0"/>
              </a:rPr>
              <a:t>. No:84   </a:t>
            </a:r>
            <a:r>
              <a:rPr lang="tr-TR" sz="1200" dirty="0" smtClean="0">
                <a:latin typeface="Times New Roman" panose="02020603050405020304" pitchFamily="18" charset="0"/>
                <a:cs typeface="Times New Roman" panose="02020603050405020304" pitchFamily="18" charset="0"/>
              </a:rPr>
              <a:t>Akdeniz/MERSİN</a:t>
            </a:r>
          </a:p>
          <a:p>
            <a:r>
              <a:rPr lang="tr-TR" sz="1200" dirty="0" smtClean="0">
                <a:latin typeface="Times New Roman" panose="02020603050405020304" pitchFamily="18" charset="0"/>
                <a:cs typeface="Times New Roman" panose="02020603050405020304" pitchFamily="18" charset="0"/>
              </a:rPr>
              <a:t>E-posta: </a:t>
            </a:r>
            <a:r>
              <a:rPr lang="tr-TR" sz="1200" dirty="0" smtClean="0">
                <a:latin typeface="Times New Roman" panose="02020603050405020304" pitchFamily="18" charset="0"/>
                <a:cs typeface="Times New Roman" panose="02020603050405020304" pitchFamily="18" charset="0"/>
                <a:hlinkClick r:id="rId2"/>
              </a:rPr>
              <a:t>mersin.ickontrol@saglik.gov.tr</a:t>
            </a:r>
            <a:endParaRPr lang="tr-TR" sz="1200" dirty="0" smtClean="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SANTRAL PBX 0 324 238 80 </a:t>
            </a:r>
            <a:r>
              <a:rPr lang="tr-TR" sz="1200" dirty="0" smtClean="0">
                <a:latin typeface="Times New Roman" panose="02020603050405020304" pitchFamily="18" charset="0"/>
                <a:cs typeface="Times New Roman" panose="02020603050405020304" pitchFamily="18" charset="0"/>
              </a:rPr>
              <a:t>83 - 182</a:t>
            </a:r>
            <a:endParaRPr lang="tr-TR" sz="1200"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43" y="4660154"/>
            <a:ext cx="1980477" cy="1980160"/>
          </a:xfrm>
          <a:prstGeom prst="rect">
            <a:avLst/>
          </a:prstGeom>
        </p:spPr>
      </p:pic>
      <p:cxnSp>
        <p:nvCxnSpPr>
          <p:cNvPr id="10" name="Düz Bağlayıcı 9"/>
          <p:cNvCxnSpPr/>
          <p:nvPr/>
        </p:nvCxnSpPr>
        <p:spPr>
          <a:xfrm>
            <a:off x="2602340" y="5050070"/>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7953735" y="5058920"/>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7886216" y="5060845"/>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p:cNvSpPr>
            <a:spLocks noGrp="1"/>
          </p:cNvSpPr>
          <p:nvPr>
            <p:ph type="sldNum" sz="quarter" idx="10"/>
          </p:nvPr>
        </p:nvSpPr>
        <p:spPr/>
        <p:txBody>
          <a:bodyPr/>
          <a:lstStyle/>
          <a:p>
            <a:pPr>
              <a:defRPr/>
            </a:pPr>
            <a:fld id="{104204BE-466C-4FCD-980B-D321A1B2D829}" type="slidenum">
              <a:rPr lang="tr-TR" smtClean="0"/>
              <a:pPr>
                <a:defRPr/>
              </a:pPr>
              <a:t>29</a:t>
            </a:fld>
            <a:endParaRPr lang="tr-TR" dirty="0"/>
          </a:p>
        </p:txBody>
      </p:sp>
      <p:sp>
        <p:nvSpPr>
          <p:cNvPr id="13" name="Metin kutusu 12"/>
          <p:cNvSpPr txBox="1"/>
          <p:nvPr/>
        </p:nvSpPr>
        <p:spPr>
          <a:xfrm>
            <a:off x="2684474" y="2765898"/>
            <a:ext cx="6859570" cy="923330"/>
          </a:xfrm>
          <a:prstGeom prst="rect">
            <a:avLst/>
          </a:prstGeom>
          <a:noFill/>
        </p:spPr>
        <p:txBody>
          <a:bodyPr wrap="none" rtlCol="0">
            <a:spAutoFit/>
          </a:bodyPr>
          <a:lstStyle/>
          <a:p>
            <a:r>
              <a:rPr lang="tr-TR" sz="5400" b="1" dirty="0">
                <a:latin typeface="Times New Roman" panose="02020603050405020304" pitchFamily="18" charset="0"/>
                <a:cs typeface="Times New Roman" panose="02020603050405020304" pitchFamily="18" charset="0"/>
              </a:rPr>
              <a:t>TEŞEKKÜR EDERİZ</a:t>
            </a:r>
          </a:p>
        </p:txBody>
      </p:sp>
    </p:spTree>
    <p:extLst>
      <p:ext uri="{BB962C8B-B14F-4D97-AF65-F5344CB8AC3E}">
        <p14:creationId xmlns:p14="http://schemas.microsoft.com/office/powerpoint/2010/main" val="32260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TARİHÇESİ</a:t>
            </a:r>
            <a:endParaRPr sz="2540" dirty="0">
              <a:solidFill>
                <a:srgbClr val="FF0000"/>
              </a:solidFill>
              <a:latin typeface="Times New Roman" panose="02020603050405020304" pitchFamily="18" charset="0"/>
              <a:cs typeface="Times New Roman" panose="02020603050405020304" pitchFamily="18" charset="0"/>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6" name="object 5">
            <a:extLst>
              <a:ext uri="{FF2B5EF4-FFF2-40B4-BE49-F238E27FC236}">
                <a16:creationId xmlns="" xmlns:a16="http://schemas.microsoft.com/office/drawing/2014/main" id="{96E3D2D6-5CD3-49E4-9B40-C1E812125712}"/>
              </a:ext>
            </a:extLst>
          </p:cNvPr>
          <p:cNvSpPr/>
          <p:nvPr/>
        </p:nvSpPr>
        <p:spPr>
          <a:xfrm>
            <a:off x="10367248" y="1305292"/>
            <a:ext cx="1391539" cy="2123708"/>
          </a:xfrm>
          <a:prstGeom prst="rect">
            <a:avLst/>
          </a:prstGeom>
          <a:blipFill>
            <a:blip r:embed="rId3" cstate="print"/>
            <a:stretch>
              <a:fillRect/>
            </a:stretch>
          </a:blipFill>
        </p:spPr>
        <p:txBody>
          <a:bodyPr wrap="square" lIns="0" tIns="0" rIns="0" bIns="0" rtlCol="0"/>
          <a:lstStyle/>
          <a:p>
            <a:endParaRPr sz="1984"/>
          </a:p>
        </p:txBody>
      </p:sp>
      <p:sp>
        <p:nvSpPr>
          <p:cNvPr id="7" name="object 3">
            <a:extLst>
              <a:ext uri="{FF2B5EF4-FFF2-40B4-BE49-F238E27FC236}">
                <a16:creationId xmlns="" xmlns:a16="http://schemas.microsoft.com/office/drawing/2014/main" id="{BE14E926-6B52-4F7E-A8A9-7589A573B8AD}"/>
              </a:ext>
            </a:extLst>
          </p:cNvPr>
          <p:cNvSpPr txBox="1"/>
          <p:nvPr/>
        </p:nvSpPr>
        <p:spPr>
          <a:xfrm>
            <a:off x="1065630" y="1994612"/>
            <a:ext cx="8749592" cy="2322460"/>
          </a:xfrm>
          <a:prstGeom prst="rect">
            <a:avLst/>
          </a:prstGeom>
        </p:spPr>
        <p:txBody>
          <a:bodyPr vert="horz" wrap="square" lIns="0" tIns="13999" rIns="0" bIns="0" rtlCol="0">
            <a:spAutoFit/>
          </a:bodyPr>
          <a:lstStyle/>
          <a:p>
            <a:pPr marL="849178" marR="5600" lvl="1" indent="-377979" algn="just">
              <a:lnSpc>
                <a:spcPct val="150000"/>
              </a:lnSpc>
              <a:buFont typeface="Liberation Sans"/>
              <a:buChar char="•"/>
              <a:tabLst>
                <a:tab pos="391978" algn="l"/>
              </a:tabLst>
            </a:pPr>
            <a:r>
              <a:rPr sz="2000" spc="-6" dirty="0">
                <a:latin typeface="Times New Roman" panose="02020603050405020304" pitchFamily="18" charset="0"/>
                <a:cs typeface="Times New Roman" panose="02020603050405020304" pitchFamily="18" charset="0"/>
              </a:rPr>
              <a:t>İç </a:t>
            </a:r>
            <a:r>
              <a:rPr sz="2000" spc="-11" dirty="0">
                <a:latin typeface="Times New Roman" panose="02020603050405020304" pitchFamily="18" charset="0"/>
                <a:cs typeface="Times New Roman" panose="02020603050405020304" pitchFamily="18" charset="0"/>
              </a:rPr>
              <a:t>kontrolün </a:t>
            </a:r>
            <a:r>
              <a:rPr sz="2000" dirty="0">
                <a:latin typeface="Times New Roman" panose="02020603050405020304" pitchFamily="18" charset="0"/>
                <a:cs typeface="Times New Roman" panose="02020603050405020304" pitchFamily="18" charset="0"/>
              </a:rPr>
              <a:t>gündeme </a:t>
            </a:r>
            <a:r>
              <a:rPr sz="2000" spc="-6" dirty="0">
                <a:latin typeface="Times New Roman" panose="02020603050405020304" pitchFamily="18" charset="0"/>
                <a:cs typeface="Times New Roman" panose="02020603050405020304" pitchFamily="18" charset="0"/>
              </a:rPr>
              <a:t>gelişi, 1970’lerin ortalarında  </a:t>
            </a:r>
            <a:r>
              <a:rPr sz="2000" spc="-6" dirty="0" err="1">
                <a:latin typeface="Times New Roman" panose="02020603050405020304" pitchFamily="18" charset="0"/>
                <a:cs typeface="Times New Roman" panose="02020603050405020304" pitchFamily="18" charset="0"/>
              </a:rPr>
              <a:t>Amerika’da</a:t>
            </a:r>
            <a:r>
              <a:rPr sz="2000" spc="-6" dirty="0">
                <a:latin typeface="Times New Roman" panose="02020603050405020304" pitchFamily="18" charset="0"/>
                <a:cs typeface="Times New Roman" panose="02020603050405020304" pitchFamily="18" charset="0"/>
              </a:rPr>
              <a:t> </a:t>
            </a:r>
            <a:r>
              <a:rPr sz="2000" spc="-17" dirty="0" smtClean="0">
                <a:latin typeface="Times New Roman" panose="02020603050405020304" pitchFamily="18" charset="0"/>
                <a:cs typeface="Times New Roman" panose="02020603050405020304" pitchFamily="18" charset="0"/>
              </a:rPr>
              <a:t>Watergate</a:t>
            </a:r>
            <a:r>
              <a:rPr lang="tr-TR" sz="2000" spc="-17" dirty="0" smtClean="0">
                <a:latin typeface="Times New Roman" panose="02020603050405020304" pitchFamily="18" charset="0"/>
                <a:cs typeface="Times New Roman" panose="02020603050405020304" pitchFamily="18" charset="0"/>
              </a:rPr>
              <a:t> </a:t>
            </a:r>
            <a:r>
              <a:rPr sz="2000" spc="-6" dirty="0" err="1" smtClean="0">
                <a:latin typeface="Times New Roman" panose="02020603050405020304" pitchFamily="18" charset="0"/>
                <a:cs typeface="Times New Roman" panose="02020603050405020304" pitchFamily="18" charset="0"/>
              </a:rPr>
              <a:t>savcısının</a:t>
            </a:r>
            <a:r>
              <a:rPr sz="2000" spc="-6"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konuya dikkat  çekmesi </a:t>
            </a:r>
            <a:r>
              <a:rPr sz="2000" spc="-6" dirty="0">
                <a:latin typeface="Times New Roman" panose="02020603050405020304" pitchFamily="18" charset="0"/>
                <a:cs typeface="Times New Roman" panose="02020603050405020304" pitchFamily="18" charset="0"/>
              </a:rPr>
              <a:t>ile</a:t>
            </a:r>
            <a:r>
              <a:rPr sz="2000" spc="6" dirty="0">
                <a:latin typeface="Times New Roman" panose="02020603050405020304" pitchFamily="18" charset="0"/>
                <a:cs typeface="Times New Roman" panose="02020603050405020304" pitchFamily="18" charset="0"/>
              </a:rPr>
              <a:t> </a:t>
            </a:r>
            <a:r>
              <a:rPr sz="2000" spc="-22" dirty="0">
                <a:latin typeface="Times New Roman" panose="02020603050405020304" pitchFamily="18" charset="0"/>
                <a:cs typeface="Times New Roman" panose="02020603050405020304" pitchFamily="18" charset="0"/>
              </a:rPr>
              <a:t>olmuştur.</a:t>
            </a:r>
            <a:endParaRPr sz="2000" dirty="0">
              <a:latin typeface="Times New Roman" panose="02020603050405020304" pitchFamily="18" charset="0"/>
              <a:cs typeface="Times New Roman" panose="02020603050405020304" pitchFamily="18" charset="0"/>
            </a:endParaRPr>
          </a:p>
          <a:p>
            <a:pPr marL="849178" marR="6300" lvl="1" indent="-377979" algn="just">
              <a:lnSpc>
                <a:spcPct val="150000"/>
              </a:lnSpc>
              <a:buChar char="•"/>
              <a:tabLst>
                <a:tab pos="391978" algn="l"/>
              </a:tabLst>
            </a:pPr>
            <a:r>
              <a:rPr sz="2000" spc="-17" dirty="0">
                <a:latin typeface="Times New Roman" panose="02020603050405020304" pitchFamily="18" charset="0"/>
                <a:cs typeface="Times New Roman" panose="02020603050405020304" pitchFamily="18" charset="0"/>
              </a:rPr>
              <a:t>Watergate</a:t>
            </a:r>
            <a:r>
              <a:rPr sz="2000" spc="794" dirty="0">
                <a:latin typeface="Times New Roman" panose="02020603050405020304" pitchFamily="18" charset="0"/>
                <a:cs typeface="Times New Roman" panose="02020603050405020304" pitchFamily="18" charset="0"/>
              </a:rPr>
              <a:t> </a:t>
            </a:r>
            <a:r>
              <a:rPr sz="2000" spc="-6" dirty="0">
                <a:latin typeface="Times New Roman" panose="02020603050405020304" pitchFamily="18" charset="0"/>
                <a:cs typeface="Times New Roman" panose="02020603050405020304" pitchFamily="18" charset="0"/>
              </a:rPr>
              <a:t>araştırmalarının </a:t>
            </a:r>
            <a:r>
              <a:rPr sz="2000" dirty="0">
                <a:latin typeface="Times New Roman" panose="02020603050405020304" pitchFamily="18" charset="0"/>
                <a:cs typeface="Times New Roman" panose="02020603050405020304" pitchFamily="18" charset="0"/>
              </a:rPr>
              <a:t>sonucunda </a:t>
            </a:r>
            <a:r>
              <a:rPr sz="2000" spc="-6" dirty="0">
                <a:latin typeface="Times New Roman" panose="02020603050405020304" pitchFamily="18" charset="0"/>
                <a:cs typeface="Times New Roman" panose="02020603050405020304" pitchFamily="18" charset="0"/>
              </a:rPr>
              <a:t>1977’de  </a:t>
            </a:r>
            <a:r>
              <a:rPr sz="2000" dirty="0">
                <a:latin typeface="Times New Roman" panose="02020603050405020304" pitchFamily="18" charset="0"/>
                <a:cs typeface="Times New Roman" panose="02020603050405020304" pitchFamily="18" charset="0"/>
              </a:rPr>
              <a:t>ana teması </a:t>
            </a:r>
            <a:r>
              <a:rPr sz="2000" spc="-6" dirty="0">
                <a:latin typeface="Times New Roman" panose="02020603050405020304" pitchFamily="18" charset="0"/>
                <a:cs typeface="Times New Roman" panose="02020603050405020304" pitchFamily="18" charset="0"/>
              </a:rPr>
              <a:t>iç kontrol olan </a:t>
            </a:r>
            <a:r>
              <a:rPr sz="2000" spc="-28" dirty="0">
                <a:latin typeface="Times New Roman" panose="02020603050405020304" pitchFamily="18" charset="0"/>
                <a:cs typeface="Times New Roman" panose="02020603050405020304" pitchFamily="18" charset="0"/>
              </a:rPr>
              <a:t>“Yabancı </a:t>
            </a:r>
            <a:r>
              <a:rPr sz="2000" spc="-39" dirty="0">
                <a:latin typeface="Times New Roman" panose="02020603050405020304" pitchFamily="18" charset="0"/>
                <a:cs typeface="Times New Roman" panose="02020603050405020304" pitchFamily="18" charset="0"/>
              </a:rPr>
              <a:t>Yolsuzluk  </a:t>
            </a:r>
            <a:r>
              <a:rPr sz="2000" dirty="0">
                <a:latin typeface="Times New Roman" panose="02020603050405020304" pitchFamily="18" charset="0"/>
                <a:cs typeface="Times New Roman" panose="02020603050405020304" pitchFamily="18" charset="0"/>
              </a:rPr>
              <a:t>Kanunu” </a:t>
            </a:r>
            <a:r>
              <a:rPr sz="2000" spc="-6" dirty="0">
                <a:latin typeface="Times New Roman" panose="02020603050405020304" pitchFamily="18" charset="0"/>
                <a:cs typeface="Times New Roman" panose="02020603050405020304" pitchFamily="18" charset="0"/>
              </a:rPr>
              <a:t>(Foreign Corrupt Practices Act) yürürlüğe  </a:t>
            </a:r>
            <a:r>
              <a:rPr sz="2000" spc="-22" dirty="0">
                <a:latin typeface="Times New Roman" panose="02020603050405020304" pitchFamily="18" charset="0"/>
                <a:cs typeface="Times New Roman" panose="02020603050405020304" pitchFamily="18" charset="0"/>
              </a:rPr>
              <a:t>girmiştir.</a:t>
            </a:r>
            <a:endParaRPr sz="2000" dirty="0">
              <a:latin typeface="Times New Roman" panose="02020603050405020304" pitchFamily="18" charset="0"/>
              <a:cs typeface="Times New Roman" panose="02020603050405020304" pitchFamily="18" charset="0"/>
            </a:endParaRPr>
          </a:p>
        </p:txBody>
      </p:sp>
      <p:sp>
        <p:nvSpPr>
          <p:cNvPr id="9" name="object 2">
            <a:extLst>
              <a:ext uri="{FF2B5EF4-FFF2-40B4-BE49-F238E27FC236}">
                <a16:creationId xmlns="" xmlns:a16="http://schemas.microsoft.com/office/drawing/2014/main" id="{A955CE31-EBFE-4072-A19B-249667A01EC1}"/>
              </a:ext>
            </a:extLst>
          </p:cNvPr>
          <p:cNvSpPr/>
          <p:nvPr/>
        </p:nvSpPr>
        <p:spPr>
          <a:xfrm>
            <a:off x="1065628" y="4367342"/>
            <a:ext cx="1626730" cy="2281902"/>
          </a:xfrm>
          <a:prstGeom prst="rect">
            <a:avLst/>
          </a:prstGeom>
          <a:blipFill>
            <a:blip r:embed="rId4"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11959842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TARİHÇESİ</a:t>
            </a:r>
            <a:endParaRPr sz="2540" dirty="0">
              <a:solidFill>
                <a:srgbClr val="FF0000"/>
              </a:solidFill>
              <a:latin typeface="Times New Roman" panose="02020603050405020304" pitchFamily="18" charset="0"/>
              <a:cs typeface="Times New Roman" panose="02020603050405020304" pitchFamily="18" charset="0"/>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6" name="object 3">
            <a:extLst>
              <a:ext uri="{FF2B5EF4-FFF2-40B4-BE49-F238E27FC236}">
                <a16:creationId xmlns="" xmlns:a16="http://schemas.microsoft.com/office/drawing/2014/main" id="{FA6A9D89-0DC9-4FB9-B6F0-66A85386F1A5}"/>
              </a:ext>
            </a:extLst>
          </p:cNvPr>
          <p:cNvSpPr txBox="1"/>
          <p:nvPr/>
        </p:nvSpPr>
        <p:spPr>
          <a:xfrm>
            <a:off x="1067149" y="1994602"/>
            <a:ext cx="8482906" cy="2784125"/>
          </a:xfrm>
          <a:prstGeom prst="rect">
            <a:avLst/>
          </a:prstGeom>
        </p:spPr>
        <p:txBody>
          <a:bodyPr vert="horz" wrap="square" lIns="0" tIns="13999" rIns="0" bIns="0" rtlCol="0">
            <a:spAutoFit/>
          </a:bodyPr>
          <a:lstStyle/>
          <a:p>
            <a:pPr marL="391978" indent="-377979">
              <a:lnSpc>
                <a:spcPct val="150000"/>
              </a:lnSpc>
              <a:buFont typeface="Liberation Sans"/>
              <a:buChar char="•"/>
              <a:tabLst>
                <a:tab pos="391278" algn="l"/>
                <a:tab pos="391978" algn="l"/>
                <a:tab pos="1616909" algn="l"/>
                <a:tab pos="3113424" algn="l"/>
                <a:tab pos="4315956" algn="l"/>
                <a:tab pos="5388296" algn="l"/>
              </a:tabLst>
            </a:pPr>
            <a:r>
              <a:rPr sz="2000" dirty="0">
                <a:latin typeface="Times New Roman" panose="02020603050405020304" pitchFamily="18" charset="0"/>
                <a:cs typeface="Times New Roman" panose="02020603050405020304" pitchFamily="18" charset="0"/>
              </a:rPr>
              <a:t>1985</a:t>
            </a:r>
            <a:r>
              <a:rPr lang="tr-TR" sz="2000" dirty="0">
                <a:latin typeface="Times New Roman" panose="02020603050405020304" pitchFamily="18" charset="0"/>
                <a:cs typeface="Times New Roman" panose="02020603050405020304" pitchFamily="18" charset="0"/>
              </a:rPr>
              <a:t> </a:t>
            </a:r>
            <a:r>
              <a:rPr sz="2000" spc="-6" dirty="0" err="1">
                <a:latin typeface="Times New Roman" panose="02020603050405020304" pitchFamily="18" charset="0"/>
                <a:cs typeface="Times New Roman" panose="02020603050405020304" pitchFamily="18" charset="0"/>
              </a:rPr>
              <a:t>yılında</a:t>
            </a:r>
            <a:r>
              <a:rPr lang="tr-TR" sz="2000" spc="-6" dirty="0">
                <a:latin typeface="Times New Roman" panose="02020603050405020304" pitchFamily="18" charset="0"/>
                <a:cs typeface="Times New Roman" panose="02020603050405020304" pitchFamily="18" charset="0"/>
              </a:rPr>
              <a:t> </a:t>
            </a:r>
            <a:r>
              <a:rPr sz="2000" spc="-6" dirty="0" err="1">
                <a:latin typeface="Times New Roman" panose="02020603050405020304" pitchFamily="18" charset="0"/>
                <a:cs typeface="Times New Roman" panose="02020603050405020304" pitchFamily="18" charset="0"/>
              </a:rPr>
              <a:t>Hileli</a:t>
            </a:r>
            <a:r>
              <a:rPr lang="tr-TR" sz="2000" spc="-6" dirty="0">
                <a:latin typeface="Times New Roman" panose="02020603050405020304" pitchFamily="18" charset="0"/>
                <a:cs typeface="Times New Roman" panose="02020603050405020304" pitchFamily="18" charset="0"/>
              </a:rPr>
              <a:t> </a:t>
            </a:r>
            <a:r>
              <a:rPr sz="2000" spc="-6" dirty="0">
                <a:latin typeface="Times New Roman" panose="02020603050405020304" pitchFamily="18" charset="0"/>
                <a:cs typeface="Times New Roman" panose="02020603050405020304" pitchFamily="18" charset="0"/>
              </a:rPr>
              <a:t>Mali</a:t>
            </a:r>
            <a:r>
              <a:rPr lang="tr-TR" sz="2000" spc="-6" dirty="0">
                <a:latin typeface="Times New Roman" panose="02020603050405020304" pitchFamily="18" charset="0"/>
                <a:cs typeface="Times New Roman" panose="02020603050405020304" pitchFamily="18" charset="0"/>
              </a:rPr>
              <a:t> </a:t>
            </a:r>
            <a:r>
              <a:rPr sz="2000" spc="-6" dirty="0" err="1">
                <a:latin typeface="Times New Roman" panose="02020603050405020304" pitchFamily="18" charset="0"/>
                <a:cs typeface="Times New Roman" panose="02020603050405020304" pitchFamily="18" charset="0"/>
              </a:rPr>
              <a:t>Raporlama</a:t>
            </a:r>
            <a:r>
              <a:rPr lang="tr-TR" sz="2000" spc="-6" dirty="0">
                <a:latin typeface="Times New Roman" panose="02020603050405020304" pitchFamily="18" charset="0"/>
                <a:cs typeface="Times New Roman" panose="02020603050405020304" pitchFamily="18" charset="0"/>
              </a:rPr>
              <a:t> il</a:t>
            </a:r>
            <a:r>
              <a:rPr lang="tr-TR" sz="2000" dirty="0">
                <a:latin typeface="Times New Roman" panose="02020603050405020304" pitchFamily="18" charset="0"/>
                <a:cs typeface="Times New Roman" panose="02020603050405020304" pitchFamily="18" charset="0"/>
              </a:rPr>
              <a:t>e </a:t>
            </a:r>
            <a:r>
              <a:rPr lang="tr-TR" sz="2000" spc="-6" dirty="0">
                <a:latin typeface="Times New Roman" panose="02020603050405020304" pitchFamily="18" charset="0"/>
                <a:cs typeface="Times New Roman" panose="02020603050405020304" pitchFamily="18" charset="0"/>
              </a:rPr>
              <a:t>i</a:t>
            </a:r>
            <a:r>
              <a:rPr lang="tr-TR" sz="2000" spc="-11" dirty="0">
                <a:latin typeface="Times New Roman" panose="02020603050405020304" pitchFamily="18" charset="0"/>
                <a:cs typeface="Times New Roman" panose="02020603050405020304" pitchFamily="18" charset="0"/>
              </a:rPr>
              <a:t>l</a:t>
            </a:r>
            <a:r>
              <a:rPr lang="tr-TR" sz="2000" spc="6" dirty="0">
                <a:latin typeface="Times New Roman" panose="02020603050405020304" pitchFamily="18" charset="0"/>
                <a:cs typeface="Times New Roman" panose="02020603050405020304" pitchFamily="18" charset="0"/>
              </a:rPr>
              <a:t>g</a:t>
            </a:r>
            <a:r>
              <a:rPr lang="tr-TR" sz="2000" spc="-6" dirty="0">
                <a:latin typeface="Times New Roman" panose="02020603050405020304" pitchFamily="18" charset="0"/>
                <a:cs typeface="Times New Roman" panose="02020603050405020304" pitchFamily="18" charset="0"/>
              </a:rPr>
              <a:t>ili</a:t>
            </a:r>
            <a:r>
              <a:rPr lang="tr-TR" sz="2000" dirty="0">
                <a:latin typeface="Times New Roman" panose="02020603050405020304" pitchFamily="18" charset="0"/>
                <a:cs typeface="Times New Roman" panose="02020603050405020304" pitchFamily="18" charset="0"/>
              </a:rPr>
              <a:t> </a:t>
            </a:r>
            <a:r>
              <a:rPr lang="tr-TR" sz="2000" spc="-126" dirty="0" err="1">
                <a:solidFill>
                  <a:srgbClr val="FF0000"/>
                </a:solidFill>
                <a:latin typeface="Times New Roman" panose="02020603050405020304" pitchFamily="18" charset="0"/>
                <a:cs typeface="Times New Roman" panose="02020603050405020304" pitchFamily="18" charset="0"/>
              </a:rPr>
              <a:t>T</a:t>
            </a:r>
            <a:r>
              <a:rPr lang="tr-TR" sz="2000" dirty="0" err="1">
                <a:solidFill>
                  <a:srgbClr val="FF0000"/>
                </a:solidFill>
                <a:latin typeface="Times New Roman" panose="02020603050405020304" pitchFamily="18" charset="0"/>
                <a:cs typeface="Times New Roman" panose="02020603050405020304" pitchFamily="18" charset="0"/>
              </a:rPr>
              <a:t>r</a:t>
            </a:r>
            <a:r>
              <a:rPr lang="tr-TR" sz="2000" spc="6" dirty="0" err="1">
                <a:solidFill>
                  <a:srgbClr val="FF0000"/>
                </a:solidFill>
                <a:latin typeface="Times New Roman" panose="02020603050405020304" pitchFamily="18" charset="0"/>
                <a:cs typeface="Times New Roman" panose="02020603050405020304" pitchFamily="18" charset="0"/>
              </a:rPr>
              <a:t>ea</a:t>
            </a:r>
            <a:r>
              <a:rPr lang="tr-TR" sz="2000" spc="-6" dirty="0" err="1">
                <a:solidFill>
                  <a:srgbClr val="FF0000"/>
                </a:solidFill>
                <a:latin typeface="Times New Roman" panose="02020603050405020304" pitchFamily="18" charset="0"/>
                <a:cs typeface="Times New Roman" panose="02020603050405020304" pitchFamily="18" charset="0"/>
              </a:rPr>
              <a:t>dw</a:t>
            </a:r>
            <a:r>
              <a:rPr lang="tr-TR" sz="2000" spc="6" dirty="0" err="1">
                <a:solidFill>
                  <a:srgbClr val="FF0000"/>
                </a:solidFill>
                <a:latin typeface="Times New Roman" panose="02020603050405020304" pitchFamily="18" charset="0"/>
                <a:cs typeface="Times New Roman" panose="02020603050405020304" pitchFamily="18" charset="0"/>
              </a:rPr>
              <a:t>a</a:t>
            </a:r>
            <a:r>
              <a:rPr lang="tr-TR" sz="2000" dirty="0" err="1">
                <a:solidFill>
                  <a:srgbClr val="FF0000"/>
                </a:solidFill>
                <a:latin typeface="Times New Roman" panose="02020603050405020304" pitchFamily="18" charset="0"/>
                <a:cs typeface="Times New Roman" panose="02020603050405020304" pitchFamily="18" charset="0"/>
              </a:rPr>
              <a:t>y</a:t>
            </a:r>
            <a:r>
              <a:rPr lang="tr-TR" sz="2000" dirty="0">
                <a:solidFill>
                  <a:srgbClr val="FF0000"/>
                </a:solidFill>
                <a:latin typeface="Times New Roman" panose="02020603050405020304" pitchFamily="18" charset="0"/>
                <a:cs typeface="Times New Roman" panose="02020603050405020304" pitchFamily="18" charset="0"/>
              </a:rPr>
              <a:t> </a:t>
            </a:r>
            <a:r>
              <a:rPr lang="tr-TR" sz="2000" spc="-28" dirty="0">
                <a:solidFill>
                  <a:srgbClr val="FF0000"/>
                </a:solidFill>
                <a:latin typeface="Times New Roman" panose="02020603050405020304" pitchFamily="18" charset="0"/>
                <a:cs typeface="Times New Roman" panose="02020603050405020304" pitchFamily="18" charset="0"/>
              </a:rPr>
              <a:t>K</a:t>
            </a:r>
            <a:r>
              <a:rPr lang="tr-TR" sz="2000" spc="-17" dirty="0">
                <a:solidFill>
                  <a:srgbClr val="FF0000"/>
                </a:solidFill>
                <a:latin typeface="Times New Roman" panose="02020603050405020304" pitchFamily="18" charset="0"/>
                <a:cs typeface="Times New Roman" panose="02020603050405020304" pitchFamily="18" charset="0"/>
              </a:rPr>
              <a:t>o</a:t>
            </a:r>
            <a:r>
              <a:rPr lang="tr-TR" sz="2000" spc="6" dirty="0">
                <a:solidFill>
                  <a:srgbClr val="FF0000"/>
                </a:solidFill>
                <a:latin typeface="Times New Roman" panose="02020603050405020304" pitchFamily="18" charset="0"/>
                <a:cs typeface="Times New Roman" panose="02020603050405020304" pitchFamily="18" charset="0"/>
              </a:rPr>
              <a:t>m</a:t>
            </a:r>
            <a:r>
              <a:rPr lang="tr-TR" sz="2000" spc="-6" dirty="0">
                <a:solidFill>
                  <a:srgbClr val="FF0000"/>
                </a:solidFill>
                <a:latin typeface="Times New Roman" panose="02020603050405020304" pitchFamily="18" charset="0"/>
                <a:cs typeface="Times New Roman" panose="02020603050405020304" pitchFamily="18" charset="0"/>
              </a:rPr>
              <a:t>i</a:t>
            </a:r>
            <a:r>
              <a:rPr lang="tr-TR" sz="2000" spc="-17" dirty="0">
                <a:solidFill>
                  <a:srgbClr val="FF0000"/>
                </a:solidFill>
                <a:latin typeface="Times New Roman" panose="02020603050405020304" pitchFamily="18" charset="0"/>
                <a:cs typeface="Times New Roman" panose="02020603050405020304" pitchFamily="18" charset="0"/>
              </a:rPr>
              <a:t>s</a:t>
            </a:r>
            <a:r>
              <a:rPr lang="tr-TR" sz="2000" spc="6" dirty="0">
                <a:solidFill>
                  <a:srgbClr val="FF0000"/>
                </a:solidFill>
                <a:latin typeface="Times New Roman" panose="02020603050405020304" pitchFamily="18" charset="0"/>
                <a:cs typeface="Times New Roman" panose="02020603050405020304" pitchFamily="18" charset="0"/>
              </a:rPr>
              <a:t>y</a:t>
            </a:r>
            <a:r>
              <a:rPr lang="tr-TR" sz="2000" spc="-28" dirty="0">
                <a:solidFill>
                  <a:srgbClr val="FF0000"/>
                </a:solidFill>
                <a:latin typeface="Times New Roman" panose="02020603050405020304" pitchFamily="18" charset="0"/>
                <a:cs typeface="Times New Roman" panose="02020603050405020304" pitchFamily="18" charset="0"/>
              </a:rPr>
              <a:t>o</a:t>
            </a:r>
            <a:r>
              <a:rPr lang="tr-TR" sz="2000" spc="17" dirty="0">
                <a:solidFill>
                  <a:srgbClr val="FF0000"/>
                </a:solidFill>
                <a:latin typeface="Times New Roman" panose="02020603050405020304" pitchFamily="18" charset="0"/>
                <a:cs typeface="Times New Roman" panose="02020603050405020304" pitchFamily="18" charset="0"/>
              </a:rPr>
              <a:t>n</a:t>
            </a:r>
            <a:r>
              <a:rPr lang="tr-TR" sz="2000" dirty="0">
                <a:solidFill>
                  <a:srgbClr val="FF0000"/>
                </a:solidFill>
                <a:latin typeface="Times New Roman" panose="02020603050405020304" pitchFamily="18" charset="0"/>
                <a:cs typeface="Times New Roman" panose="02020603050405020304" pitchFamily="18" charset="0"/>
              </a:rPr>
              <a:t>u </a:t>
            </a:r>
            <a:r>
              <a:rPr lang="tr-TR" sz="2000" spc="-17" dirty="0">
                <a:latin typeface="Times New Roman" panose="02020603050405020304" pitchFamily="18" charset="0"/>
                <a:cs typeface="Times New Roman" panose="02020603050405020304" pitchFamily="18" charset="0"/>
              </a:rPr>
              <a:t>o</a:t>
            </a:r>
            <a:r>
              <a:rPr lang="tr-TR" sz="2000" spc="-11" dirty="0">
                <a:latin typeface="Times New Roman" panose="02020603050405020304" pitchFamily="18" charset="0"/>
                <a:cs typeface="Times New Roman" panose="02020603050405020304" pitchFamily="18" charset="0"/>
              </a:rPr>
              <a:t>l</a:t>
            </a:r>
            <a:r>
              <a:rPr lang="tr-TR" sz="2000" spc="17"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r</a:t>
            </a:r>
            <a:r>
              <a:rPr lang="tr-TR" sz="2000" spc="6"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k </a:t>
            </a:r>
            <a:r>
              <a:rPr lang="tr-TR" sz="2000" spc="-6" dirty="0">
                <a:latin typeface="Times New Roman" panose="02020603050405020304" pitchFamily="18" charset="0"/>
                <a:cs typeface="Times New Roman" panose="02020603050405020304" pitchFamily="18" charset="0"/>
              </a:rPr>
              <a:t>d</a:t>
            </a:r>
            <a:r>
              <a:rPr lang="tr-TR" sz="2000" dirty="0">
                <a:latin typeface="Times New Roman" panose="02020603050405020304" pitchFamily="18" charset="0"/>
                <a:cs typeface="Times New Roman" panose="02020603050405020304" pitchFamily="18" charset="0"/>
              </a:rPr>
              <a:t>a </a:t>
            </a:r>
            <a:r>
              <a:rPr lang="tr-TR" sz="2000" spc="-6" dirty="0">
                <a:latin typeface="Times New Roman" panose="02020603050405020304" pitchFamily="18" charset="0"/>
                <a:cs typeface="Times New Roman" panose="02020603050405020304" pitchFamily="18" charset="0"/>
              </a:rPr>
              <a:t>bili</a:t>
            </a:r>
            <a:r>
              <a:rPr lang="tr-TR" sz="2000" spc="17" dirty="0">
                <a:latin typeface="Times New Roman" panose="02020603050405020304" pitchFamily="18" charset="0"/>
                <a:cs typeface="Times New Roman" panose="02020603050405020304" pitchFamily="18" charset="0"/>
              </a:rPr>
              <a:t>n</a:t>
            </a:r>
            <a:r>
              <a:rPr lang="tr-TR" sz="2000" spc="6" dirty="0">
                <a:latin typeface="Times New Roman" panose="02020603050405020304" pitchFamily="18" charset="0"/>
                <a:cs typeface="Times New Roman" panose="02020603050405020304" pitchFamily="18" charset="0"/>
              </a:rPr>
              <a:t>e</a:t>
            </a:r>
            <a:r>
              <a:rPr lang="tr-TR" sz="2000" dirty="0">
                <a:latin typeface="Times New Roman" panose="02020603050405020304" pitchFamily="18" charset="0"/>
                <a:cs typeface="Times New Roman" panose="02020603050405020304" pitchFamily="18" charset="0"/>
              </a:rPr>
              <a:t>n </a:t>
            </a:r>
            <a:r>
              <a:rPr lang="tr-TR" sz="2000" spc="-11" dirty="0">
                <a:latin typeface="Times New Roman" panose="02020603050405020304" pitchFamily="18" charset="0"/>
                <a:cs typeface="Times New Roman" panose="02020603050405020304" pitchFamily="18" charset="0"/>
              </a:rPr>
              <a:t>U</a:t>
            </a:r>
            <a:r>
              <a:rPr lang="tr-TR" sz="2000" spc="-6" dirty="0">
                <a:latin typeface="Times New Roman" panose="02020603050405020304" pitchFamily="18" charset="0"/>
                <a:cs typeface="Times New Roman" panose="02020603050405020304" pitchFamily="18" charset="0"/>
              </a:rPr>
              <a:t>l</a:t>
            </a:r>
            <a:r>
              <a:rPr lang="tr-TR" sz="2000" dirty="0">
                <a:latin typeface="Times New Roman" panose="02020603050405020304" pitchFamily="18" charset="0"/>
                <a:cs typeface="Times New Roman" panose="02020603050405020304" pitchFamily="18" charset="0"/>
              </a:rPr>
              <a:t>us</a:t>
            </a:r>
            <a:r>
              <a:rPr lang="tr-TR" sz="2000" spc="6"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l </a:t>
            </a:r>
            <a:r>
              <a:rPr lang="tr-TR" sz="2000" spc="-11" dirty="0">
                <a:latin typeface="Times New Roman" panose="02020603050405020304" pitchFamily="18" charset="0"/>
                <a:cs typeface="Times New Roman" panose="02020603050405020304" pitchFamily="18" charset="0"/>
              </a:rPr>
              <a:t>Komisyon </a:t>
            </a:r>
            <a:r>
              <a:rPr lang="tr-TR" sz="2000" dirty="0">
                <a:latin typeface="Times New Roman" panose="02020603050405020304" pitchFamily="18" charset="0"/>
                <a:cs typeface="Times New Roman" panose="02020603050405020304" pitchFamily="18" charset="0"/>
              </a:rPr>
              <a:t>kurulmuş ve </a:t>
            </a:r>
            <a:r>
              <a:rPr lang="tr-TR" sz="2000" spc="-11" dirty="0">
                <a:latin typeface="Times New Roman" panose="02020603050405020304" pitchFamily="18" charset="0"/>
                <a:cs typeface="Times New Roman" panose="02020603050405020304" pitchFamily="18" charset="0"/>
              </a:rPr>
              <a:t>Komisyon </a:t>
            </a:r>
            <a:r>
              <a:rPr lang="tr-TR" sz="2000" spc="-6" dirty="0">
                <a:latin typeface="Times New Roman" panose="02020603050405020304" pitchFamily="18" charset="0"/>
                <a:cs typeface="Times New Roman" panose="02020603050405020304" pitchFamily="18" charset="0"/>
              </a:rPr>
              <a:t>tarafından </a:t>
            </a:r>
            <a:r>
              <a:rPr lang="tr-TR" sz="2000" spc="-6" dirty="0">
                <a:solidFill>
                  <a:srgbClr val="FF0000"/>
                </a:solidFill>
                <a:latin typeface="Times New Roman" panose="02020603050405020304" pitchFamily="18" charset="0"/>
                <a:cs typeface="Times New Roman" panose="02020603050405020304" pitchFamily="18" charset="0"/>
              </a:rPr>
              <a:t>Hileli  Mali Raporlama </a:t>
            </a:r>
            <a:r>
              <a:rPr lang="tr-TR" sz="2000" dirty="0">
                <a:latin typeface="Times New Roman" panose="02020603050405020304" pitchFamily="18" charset="0"/>
                <a:cs typeface="Times New Roman" panose="02020603050405020304" pitchFamily="18" charset="0"/>
              </a:rPr>
              <a:t>konusunda </a:t>
            </a:r>
            <a:r>
              <a:rPr lang="tr-TR" sz="2000" spc="-6" dirty="0">
                <a:latin typeface="Times New Roman" panose="02020603050405020304" pitchFamily="18" charset="0"/>
                <a:cs typeface="Times New Roman" panose="02020603050405020304" pitchFamily="18" charset="0"/>
              </a:rPr>
              <a:t>bir rapor  </a:t>
            </a:r>
            <a:r>
              <a:rPr lang="tr-TR" sz="2000" spc="-17" dirty="0">
                <a:latin typeface="Times New Roman" panose="02020603050405020304" pitchFamily="18" charset="0"/>
                <a:cs typeface="Times New Roman" panose="02020603050405020304" pitchFamily="18" charset="0"/>
              </a:rPr>
              <a:t>yayımlanmıştır.</a:t>
            </a:r>
            <a:endParaRPr lang="tr-TR" sz="2000" dirty="0">
              <a:latin typeface="Times New Roman" panose="02020603050405020304" pitchFamily="18" charset="0"/>
              <a:cs typeface="Times New Roman" panose="02020603050405020304" pitchFamily="18" charset="0"/>
            </a:endParaRPr>
          </a:p>
          <a:p>
            <a:pPr marL="391978" indent="-377979">
              <a:lnSpc>
                <a:spcPct val="150000"/>
              </a:lnSpc>
              <a:buFont typeface="Liberation Sans"/>
              <a:buChar char="•"/>
              <a:tabLst>
                <a:tab pos="391278" algn="l"/>
                <a:tab pos="391978" algn="l"/>
                <a:tab pos="1616909" algn="l"/>
                <a:tab pos="3113424" algn="l"/>
                <a:tab pos="4315956" algn="l"/>
                <a:tab pos="5388296" algn="l"/>
              </a:tabLst>
            </a:pPr>
            <a:r>
              <a:rPr lang="tr-TR" sz="2000" spc="-6" dirty="0">
                <a:latin typeface="Times New Roman" panose="02020603050405020304" pitchFamily="18" charset="0"/>
                <a:cs typeface="Times New Roman" panose="02020603050405020304" pitchFamily="18" charset="0"/>
              </a:rPr>
              <a:t>R</a:t>
            </a:r>
            <a:r>
              <a:rPr lang="tr-TR" sz="2000" dirty="0">
                <a:latin typeface="Times New Roman" panose="02020603050405020304" pitchFamily="18" charset="0"/>
                <a:cs typeface="Times New Roman" panose="02020603050405020304" pitchFamily="18" charset="0"/>
              </a:rPr>
              <a:t>a</a:t>
            </a:r>
            <a:r>
              <a:rPr lang="tr-TR" sz="2000" spc="-6" dirty="0">
                <a:latin typeface="Times New Roman" panose="02020603050405020304" pitchFamily="18" charset="0"/>
                <a:cs typeface="Times New Roman" panose="02020603050405020304" pitchFamily="18" charset="0"/>
              </a:rPr>
              <a:t>p</a:t>
            </a:r>
            <a:r>
              <a:rPr lang="tr-TR" sz="2000" spc="-17" dirty="0">
                <a:latin typeface="Times New Roman" panose="02020603050405020304" pitchFamily="18" charset="0"/>
                <a:cs typeface="Times New Roman" panose="02020603050405020304" pitchFamily="18" charset="0"/>
              </a:rPr>
              <a:t>o</a:t>
            </a:r>
            <a:r>
              <a:rPr lang="tr-TR" sz="2000" dirty="0">
                <a:latin typeface="Times New Roman" panose="02020603050405020304" pitchFamily="18" charset="0"/>
                <a:cs typeface="Times New Roman" panose="02020603050405020304" pitchFamily="18" charset="0"/>
              </a:rPr>
              <a:t>rda k</a:t>
            </a:r>
            <a:r>
              <a:rPr lang="tr-TR" sz="2000" spc="-17" dirty="0">
                <a:latin typeface="Times New Roman" panose="02020603050405020304" pitchFamily="18" charset="0"/>
                <a:cs typeface="Times New Roman" panose="02020603050405020304" pitchFamily="18" charset="0"/>
              </a:rPr>
              <a:t>o</a:t>
            </a:r>
            <a:r>
              <a:rPr lang="tr-TR" sz="2000" spc="6" dirty="0">
                <a:latin typeface="Times New Roman" panose="02020603050405020304" pitchFamily="18" charset="0"/>
                <a:cs typeface="Times New Roman" panose="02020603050405020304" pitchFamily="18" charset="0"/>
              </a:rPr>
              <a:t>n</a:t>
            </a:r>
            <a:r>
              <a:rPr lang="tr-TR" sz="2000" spc="-6" dirty="0">
                <a:latin typeface="Times New Roman" panose="02020603050405020304" pitchFamily="18" charset="0"/>
                <a:cs typeface="Times New Roman" panose="02020603050405020304" pitchFamily="18" charset="0"/>
              </a:rPr>
              <a:t>tr</a:t>
            </a:r>
            <a:r>
              <a:rPr lang="tr-TR" sz="2000" spc="-17" dirty="0">
                <a:latin typeface="Times New Roman" panose="02020603050405020304" pitchFamily="18" charset="0"/>
                <a:cs typeface="Times New Roman" panose="02020603050405020304" pitchFamily="18" charset="0"/>
              </a:rPr>
              <a:t>o</a:t>
            </a:r>
            <a:r>
              <a:rPr lang="tr-TR" sz="2000" dirty="0">
                <a:latin typeface="Times New Roman" panose="02020603050405020304" pitchFamily="18" charset="0"/>
                <a:cs typeface="Times New Roman" panose="02020603050405020304" pitchFamily="18" charset="0"/>
              </a:rPr>
              <a:t>l </a:t>
            </a:r>
            <a:r>
              <a:rPr lang="tr-TR" sz="2000" spc="-17" dirty="0">
                <a:latin typeface="Times New Roman" panose="02020603050405020304" pitchFamily="18" charset="0"/>
                <a:cs typeface="Times New Roman" panose="02020603050405020304" pitchFamily="18" charset="0"/>
              </a:rPr>
              <a:t>o</a:t>
            </a:r>
            <a:r>
              <a:rPr lang="tr-TR" sz="2000" dirty="0">
                <a:latin typeface="Times New Roman" panose="02020603050405020304" pitchFamily="18" charset="0"/>
                <a:cs typeface="Times New Roman" panose="02020603050405020304" pitchFamily="18" charset="0"/>
              </a:rPr>
              <a:t>rt</a:t>
            </a:r>
            <a:r>
              <a:rPr lang="tr-TR" sz="2000" spc="6"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mı </a:t>
            </a:r>
            <a:r>
              <a:rPr lang="tr-TR" sz="2000" spc="-6" dirty="0">
                <a:latin typeface="Times New Roman" panose="02020603050405020304" pitchFamily="18" charset="0"/>
                <a:cs typeface="Times New Roman" panose="02020603050405020304" pitchFamily="18" charset="0"/>
              </a:rPr>
              <a:t>i</a:t>
            </a:r>
            <a:r>
              <a:rPr lang="tr-TR" sz="2000" spc="6" dirty="0">
                <a:latin typeface="Times New Roman" panose="02020603050405020304" pitchFamily="18" charset="0"/>
                <a:cs typeface="Times New Roman" panose="02020603050405020304" pitchFamily="18" charset="0"/>
              </a:rPr>
              <a:t>l</a:t>
            </a:r>
            <a:r>
              <a:rPr lang="tr-TR" sz="2000" dirty="0">
                <a:latin typeface="Times New Roman" panose="02020603050405020304" pitchFamily="18" charset="0"/>
                <a:cs typeface="Times New Roman" panose="02020603050405020304" pitchFamily="18" charset="0"/>
              </a:rPr>
              <a:t>e </a:t>
            </a:r>
            <a:r>
              <a:rPr lang="tr-TR" sz="2000" spc="-6" dirty="0">
                <a:latin typeface="Times New Roman" panose="02020603050405020304" pitchFamily="18" charset="0"/>
                <a:cs typeface="Times New Roman" panose="02020603050405020304" pitchFamily="18" charset="0"/>
              </a:rPr>
              <a:t>d</a:t>
            </a:r>
            <a:r>
              <a:rPr lang="tr-TR" sz="2000" spc="6" dirty="0">
                <a:latin typeface="Times New Roman" panose="02020603050405020304" pitchFamily="18" charset="0"/>
                <a:cs typeface="Times New Roman" panose="02020603050405020304" pitchFamily="18" charset="0"/>
              </a:rPr>
              <a:t>av</a:t>
            </a:r>
            <a:r>
              <a:rPr lang="tr-TR" sz="2000" dirty="0">
                <a:latin typeface="Times New Roman" panose="02020603050405020304" pitchFamily="18" charset="0"/>
                <a:cs typeface="Times New Roman" panose="02020603050405020304" pitchFamily="18" charset="0"/>
              </a:rPr>
              <a:t>r</a:t>
            </a:r>
            <a:r>
              <a:rPr lang="tr-TR" sz="2000" spc="6" dirty="0">
                <a:latin typeface="Times New Roman" panose="02020603050405020304" pitchFamily="18" charset="0"/>
                <a:cs typeface="Times New Roman" panose="02020603050405020304" pitchFamily="18" charset="0"/>
              </a:rPr>
              <a:t>an</a:t>
            </a:r>
            <a:r>
              <a:rPr lang="tr-TR" sz="2000" spc="-6" dirty="0">
                <a:latin typeface="Times New Roman" panose="02020603050405020304" pitchFamily="18" charset="0"/>
                <a:cs typeface="Times New Roman" panose="02020603050405020304" pitchFamily="18" charset="0"/>
              </a:rPr>
              <a:t>ı</a:t>
            </a:r>
            <a:r>
              <a:rPr lang="tr-TR" sz="2000" dirty="0">
                <a:latin typeface="Times New Roman" panose="02020603050405020304" pitchFamily="18" charset="0"/>
                <a:cs typeface="Times New Roman" panose="02020603050405020304" pitchFamily="18" charset="0"/>
              </a:rPr>
              <a:t>ş ve y</a:t>
            </a:r>
            <a:r>
              <a:rPr lang="tr-TR" sz="2000" spc="17" dirty="0">
                <a:latin typeface="Times New Roman" panose="02020603050405020304" pitchFamily="18" charset="0"/>
                <a:cs typeface="Times New Roman" panose="02020603050405020304" pitchFamily="18" charset="0"/>
              </a:rPr>
              <a:t>e</a:t>
            </a:r>
            <a:r>
              <a:rPr lang="tr-TR" sz="2000" spc="-17" dirty="0">
                <a:latin typeface="Times New Roman" panose="02020603050405020304" pitchFamily="18" charset="0"/>
                <a:cs typeface="Times New Roman" panose="02020603050405020304" pitchFamily="18" charset="0"/>
              </a:rPr>
              <a:t>t</a:t>
            </a:r>
            <a:r>
              <a:rPr lang="tr-TR" sz="2000" spc="6" dirty="0">
                <a:latin typeface="Times New Roman" panose="02020603050405020304" pitchFamily="18" charset="0"/>
                <a:cs typeface="Times New Roman" panose="02020603050405020304" pitchFamily="18" charset="0"/>
              </a:rPr>
              <a:t>k</a:t>
            </a:r>
            <a:r>
              <a:rPr lang="tr-TR" sz="2000" dirty="0">
                <a:latin typeface="Times New Roman" panose="02020603050405020304" pitchFamily="18" charset="0"/>
                <a:cs typeface="Times New Roman" panose="02020603050405020304" pitchFamily="18" charset="0"/>
              </a:rPr>
              <a:t>i s</a:t>
            </a:r>
            <a:r>
              <a:rPr lang="tr-TR" sz="2000" spc="-11" dirty="0">
                <a:latin typeface="Times New Roman" panose="02020603050405020304" pitchFamily="18" charset="0"/>
                <a:cs typeface="Times New Roman" panose="02020603050405020304" pitchFamily="18" charset="0"/>
              </a:rPr>
              <a:t>t</a:t>
            </a:r>
            <a:r>
              <a:rPr lang="tr-TR" sz="2000" spc="6" dirty="0">
                <a:latin typeface="Times New Roman" panose="02020603050405020304" pitchFamily="18" charset="0"/>
                <a:cs typeface="Times New Roman" panose="02020603050405020304" pitchFamily="18" charset="0"/>
              </a:rPr>
              <a:t>anda</a:t>
            </a:r>
            <a:r>
              <a:rPr lang="tr-TR" sz="2000" dirty="0">
                <a:latin typeface="Times New Roman" panose="02020603050405020304" pitchFamily="18" charset="0"/>
                <a:cs typeface="Times New Roman" panose="02020603050405020304" pitchFamily="18" charset="0"/>
              </a:rPr>
              <a:t>r</a:t>
            </a:r>
            <a:r>
              <a:rPr lang="tr-TR" sz="2000" spc="-11" dirty="0">
                <a:latin typeface="Times New Roman" panose="02020603050405020304" pitchFamily="18" charset="0"/>
                <a:cs typeface="Times New Roman" panose="02020603050405020304" pitchFamily="18" charset="0"/>
              </a:rPr>
              <a:t>t</a:t>
            </a:r>
            <a:r>
              <a:rPr lang="tr-TR" sz="2000" spc="-6" dirty="0">
                <a:latin typeface="Times New Roman" panose="02020603050405020304" pitchFamily="18" charset="0"/>
                <a:cs typeface="Times New Roman" panose="02020603050405020304" pitchFamily="18" charset="0"/>
              </a:rPr>
              <a:t>l</a:t>
            </a:r>
            <a:r>
              <a:rPr lang="tr-TR" sz="2000" dirty="0">
                <a:latin typeface="Times New Roman" panose="02020603050405020304" pitchFamily="18" charset="0"/>
                <a:cs typeface="Times New Roman" panose="02020603050405020304" pitchFamily="18" charset="0"/>
              </a:rPr>
              <a:t>arı</a:t>
            </a:r>
            <a:r>
              <a:rPr lang="tr-TR" sz="2000" spc="6" dirty="0">
                <a:latin typeface="Times New Roman" panose="02020603050405020304" pitchFamily="18" charset="0"/>
                <a:cs typeface="Times New Roman" panose="02020603050405020304" pitchFamily="18" charset="0"/>
              </a:rPr>
              <a:t>n</a:t>
            </a:r>
            <a:r>
              <a:rPr lang="tr-TR" sz="2000" dirty="0">
                <a:latin typeface="Times New Roman" panose="02020603050405020304" pitchFamily="18" charset="0"/>
                <a:cs typeface="Times New Roman" panose="02020603050405020304" pitchFamily="18" charset="0"/>
              </a:rPr>
              <a:t>a v</a:t>
            </a:r>
            <a:r>
              <a:rPr lang="tr-TR" sz="2000" spc="17" dirty="0">
                <a:latin typeface="Times New Roman" panose="02020603050405020304" pitchFamily="18" charset="0"/>
                <a:cs typeface="Times New Roman" panose="02020603050405020304" pitchFamily="18" charset="0"/>
              </a:rPr>
              <a:t>u</a:t>
            </a:r>
            <a:r>
              <a:rPr lang="tr-TR" sz="2000" dirty="0">
                <a:latin typeface="Times New Roman" panose="02020603050405020304" pitchFamily="18" charset="0"/>
                <a:cs typeface="Times New Roman" panose="02020603050405020304" pitchFamily="18" charset="0"/>
              </a:rPr>
              <a:t>rgu </a:t>
            </a:r>
            <a:r>
              <a:rPr lang="tr-TR" sz="2000" spc="6" dirty="0">
                <a:latin typeface="Times New Roman" panose="02020603050405020304" pitchFamily="18" charset="0"/>
                <a:cs typeface="Times New Roman" panose="02020603050405020304" pitchFamily="18" charset="0"/>
              </a:rPr>
              <a:t>ya</a:t>
            </a:r>
            <a:r>
              <a:rPr lang="tr-TR" sz="2000" spc="-6" dirty="0">
                <a:latin typeface="Times New Roman" panose="02020603050405020304" pitchFamily="18" charset="0"/>
                <a:cs typeface="Times New Roman" panose="02020603050405020304" pitchFamily="18" charset="0"/>
              </a:rPr>
              <a:t>pılmı</a:t>
            </a:r>
            <a:r>
              <a:rPr lang="tr-TR" sz="2000" spc="-17" dirty="0">
                <a:latin typeface="Times New Roman" panose="02020603050405020304" pitchFamily="18" charset="0"/>
                <a:cs typeface="Times New Roman" panose="02020603050405020304" pitchFamily="18" charset="0"/>
              </a:rPr>
              <a:t>ş</a:t>
            </a:r>
            <a:r>
              <a:rPr lang="tr-TR" sz="2000" dirty="0">
                <a:latin typeface="Times New Roman" panose="02020603050405020304" pitchFamily="18" charset="0"/>
                <a:cs typeface="Times New Roman" panose="02020603050405020304" pitchFamily="18" charset="0"/>
              </a:rPr>
              <a:t>, </a:t>
            </a:r>
            <a:r>
              <a:rPr lang="tr-TR" sz="2000" spc="-6" dirty="0">
                <a:latin typeface="Times New Roman" panose="02020603050405020304" pitchFamily="18" charset="0"/>
                <a:cs typeface="Times New Roman" panose="02020603050405020304" pitchFamily="18" charset="0"/>
              </a:rPr>
              <a:t>i</a:t>
            </a:r>
            <a:r>
              <a:rPr lang="tr-TR" sz="2000" dirty="0">
                <a:latin typeface="Times New Roman" panose="02020603050405020304" pitchFamily="18" charset="0"/>
                <a:cs typeface="Times New Roman" panose="02020603050405020304" pitchFamily="18" charset="0"/>
              </a:rPr>
              <a:t>ç </a:t>
            </a:r>
            <a:r>
              <a:rPr lang="tr-TR" sz="2000" spc="6" dirty="0">
                <a:latin typeface="Times New Roman" panose="02020603050405020304" pitchFamily="18" charset="0"/>
                <a:cs typeface="Times New Roman" panose="02020603050405020304" pitchFamily="18" charset="0"/>
              </a:rPr>
              <a:t>k</a:t>
            </a:r>
            <a:r>
              <a:rPr lang="tr-TR" sz="2000" spc="-28" dirty="0">
                <a:latin typeface="Times New Roman" panose="02020603050405020304" pitchFamily="18" charset="0"/>
                <a:cs typeface="Times New Roman" panose="02020603050405020304" pitchFamily="18" charset="0"/>
              </a:rPr>
              <a:t>o</a:t>
            </a:r>
            <a:r>
              <a:rPr lang="tr-TR" sz="2000" spc="6" dirty="0">
                <a:latin typeface="Times New Roman" panose="02020603050405020304" pitchFamily="18" charset="0"/>
                <a:cs typeface="Times New Roman" panose="02020603050405020304" pitchFamily="18" charset="0"/>
              </a:rPr>
              <a:t>n</a:t>
            </a:r>
            <a:r>
              <a:rPr lang="tr-TR" sz="2000" spc="-6" dirty="0">
                <a:latin typeface="Times New Roman" panose="02020603050405020304" pitchFamily="18" charset="0"/>
                <a:cs typeface="Times New Roman" panose="02020603050405020304" pitchFamily="18" charset="0"/>
              </a:rPr>
              <a:t>tr</a:t>
            </a:r>
            <a:r>
              <a:rPr lang="tr-TR" sz="2000" spc="-17" dirty="0">
                <a:latin typeface="Times New Roman" panose="02020603050405020304" pitchFamily="18" charset="0"/>
                <a:cs typeface="Times New Roman" panose="02020603050405020304" pitchFamily="18" charset="0"/>
              </a:rPr>
              <a:t>o</a:t>
            </a:r>
            <a:r>
              <a:rPr lang="tr-TR" sz="2000" dirty="0">
                <a:latin typeface="Times New Roman" panose="02020603050405020304" pitchFamily="18" charset="0"/>
                <a:cs typeface="Times New Roman" panose="02020603050405020304" pitchFamily="18" charset="0"/>
              </a:rPr>
              <a:t>l </a:t>
            </a:r>
            <a:r>
              <a:rPr lang="tr-TR" sz="2000" spc="6" dirty="0">
                <a:latin typeface="Times New Roman" panose="02020603050405020304" pitchFamily="18" charset="0"/>
                <a:cs typeface="Times New Roman" panose="02020603050405020304" pitchFamily="18" charset="0"/>
              </a:rPr>
              <a:t>kav</a:t>
            </a:r>
            <a:r>
              <a:rPr lang="tr-TR" sz="2000" spc="-11" dirty="0">
                <a:latin typeface="Times New Roman" panose="02020603050405020304" pitchFamily="18" charset="0"/>
                <a:cs typeface="Times New Roman" panose="02020603050405020304" pitchFamily="18" charset="0"/>
              </a:rPr>
              <a:t>r</a:t>
            </a:r>
            <a:r>
              <a:rPr lang="tr-TR" sz="2000" spc="17"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mı </a:t>
            </a:r>
            <a:r>
              <a:rPr lang="tr-TR" sz="2000" spc="-6" dirty="0">
                <a:latin typeface="Times New Roman" panose="02020603050405020304" pitchFamily="18" charset="0"/>
                <a:cs typeface="Times New Roman" panose="02020603050405020304" pitchFamily="18" charset="0"/>
              </a:rPr>
              <a:t>i</a:t>
            </a:r>
            <a:r>
              <a:rPr lang="tr-TR" sz="2000" spc="6" dirty="0">
                <a:latin typeface="Times New Roman" panose="02020603050405020304" pitchFamily="18" charset="0"/>
                <a:cs typeface="Times New Roman" panose="02020603050405020304" pitchFamily="18" charset="0"/>
              </a:rPr>
              <a:t>ç</a:t>
            </a:r>
            <a:r>
              <a:rPr lang="tr-TR" sz="2000" spc="-6" dirty="0">
                <a:latin typeface="Times New Roman" panose="02020603050405020304" pitchFamily="18" charset="0"/>
                <a:cs typeface="Times New Roman" panose="02020603050405020304" pitchFamily="18" charset="0"/>
              </a:rPr>
              <a:t>i</a:t>
            </a:r>
            <a:r>
              <a:rPr lang="tr-TR" sz="2000" dirty="0">
                <a:latin typeface="Times New Roman" panose="02020603050405020304" pitchFamily="18" charset="0"/>
                <a:cs typeface="Times New Roman" panose="02020603050405020304" pitchFamily="18" charset="0"/>
              </a:rPr>
              <a:t>n </a:t>
            </a:r>
            <a:r>
              <a:rPr lang="tr-TR" sz="2000" spc="-28" dirty="0">
                <a:latin typeface="Times New Roman" panose="02020603050405020304" pitchFamily="18" charset="0"/>
                <a:cs typeface="Times New Roman" panose="02020603050405020304" pitchFamily="18" charset="0"/>
              </a:rPr>
              <a:t>o</a:t>
            </a:r>
            <a:r>
              <a:rPr lang="tr-TR" sz="2000" dirty="0">
                <a:latin typeface="Times New Roman" panose="02020603050405020304" pitchFamily="18" charset="0"/>
                <a:cs typeface="Times New Roman" panose="02020603050405020304" pitchFamily="18" charset="0"/>
              </a:rPr>
              <a:t>rt</a:t>
            </a:r>
            <a:r>
              <a:rPr lang="tr-TR" sz="2000" spc="6"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k </a:t>
            </a:r>
            <a:r>
              <a:rPr lang="tr-TR" sz="2000" spc="-6" dirty="0">
                <a:latin typeface="Times New Roman" panose="02020603050405020304" pitchFamily="18" charset="0"/>
                <a:cs typeface="Times New Roman" panose="02020603050405020304" pitchFamily="18" charset="0"/>
              </a:rPr>
              <a:t>bir </a:t>
            </a:r>
            <a:r>
              <a:rPr lang="tr-TR" sz="2000" spc="17" dirty="0">
                <a:latin typeface="Times New Roman" panose="02020603050405020304" pitchFamily="18" charset="0"/>
                <a:cs typeface="Times New Roman" panose="02020603050405020304" pitchFamily="18" charset="0"/>
              </a:rPr>
              <a:t>a</a:t>
            </a:r>
            <a:r>
              <a:rPr lang="tr-TR" sz="2000" spc="6" dirty="0">
                <a:latin typeface="Times New Roman" panose="02020603050405020304" pitchFamily="18" charset="0"/>
                <a:cs typeface="Times New Roman" panose="02020603050405020304" pitchFamily="18" charset="0"/>
              </a:rPr>
              <a:t>n</a:t>
            </a:r>
            <a:r>
              <a:rPr lang="tr-TR" sz="2000" spc="-6" dirty="0">
                <a:latin typeface="Times New Roman" panose="02020603050405020304" pitchFamily="18" charset="0"/>
                <a:cs typeface="Times New Roman" panose="02020603050405020304" pitchFamily="18" charset="0"/>
              </a:rPr>
              <a:t>l</a:t>
            </a:r>
            <a:r>
              <a:rPr lang="tr-TR" sz="2000" dirty="0">
                <a:latin typeface="Times New Roman" panose="02020603050405020304" pitchFamily="18" charset="0"/>
                <a:cs typeface="Times New Roman" panose="02020603050405020304" pitchFamily="18" charset="0"/>
              </a:rPr>
              <a:t>ayış ve </a:t>
            </a:r>
            <a:r>
              <a:rPr lang="tr-TR" sz="2000" spc="6" dirty="0">
                <a:latin typeface="Times New Roman" panose="02020603050405020304" pitchFamily="18" charset="0"/>
                <a:cs typeface="Times New Roman" panose="02020603050405020304" pitchFamily="18" charset="0"/>
              </a:rPr>
              <a:t>ka</a:t>
            </a:r>
            <a:r>
              <a:rPr lang="tr-TR" sz="2000" spc="-6" dirty="0">
                <a:latin typeface="Times New Roman" panose="02020603050405020304" pitchFamily="18" charset="0"/>
                <a:cs typeface="Times New Roman" panose="02020603050405020304" pitchFamily="18" charset="0"/>
              </a:rPr>
              <a:t>p</a:t>
            </a:r>
            <a:r>
              <a:rPr lang="tr-TR" sz="2000" spc="-17" dirty="0">
                <a:latin typeface="Times New Roman" panose="02020603050405020304" pitchFamily="18" charset="0"/>
                <a:cs typeface="Times New Roman" panose="02020603050405020304" pitchFamily="18" charset="0"/>
              </a:rPr>
              <a:t>s</a:t>
            </a:r>
            <a:r>
              <a:rPr lang="tr-TR" sz="2000" spc="17"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yıcı </a:t>
            </a:r>
            <a:r>
              <a:rPr lang="tr-TR" sz="2000" spc="-6" dirty="0">
                <a:latin typeface="Times New Roman" panose="02020603050405020304" pitchFamily="18" charset="0"/>
                <a:cs typeface="Times New Roman" panose="02020603050405020304" pitchFamily="18" charset="0"/>
              </a:rPr>
              <a:t>bi</a:t>
            </a:r>
            <a:r>
              <a:rPr lang="tr-TR" sz="2000" dirty="0">
                <a:latin typeface="Times New Roman" panose="02020603050405020304" pitchFamily="18" charset="0"/>
                <a:cs typeface="Times New Roman" panose="02020603050405020304" pitchFamily="18" charset="0"/>
              </a:rPr>
              <a:t>r </a:t>
            </a:r>
            <a:r>
              <a:rPr lang="tr-TR" sz="2000" spc="6" dirty="0">
                <a:latin typeface="Times New Roman" panose="02020603050405020304" pitchFamily="18" charset="0"/>
                <a:cs typeface="Times New Roman" panose="02020603050405020304" pitchFamily="18" charset="0"/>
              </a:rPr>
              <a:t>çe</a:t>
            </a:r>
            <a:r>
              <a:rPr lang="tr-TR" sz="2000" dirty="0">
                <a:latin typeface="Times New Roman" panose="02020603050405020304" pitchFamily="18" charset="0"/>
                <a:cs typeface="Times New Roman" panose="02020603050405020304" pitchFamily="18" charset="0"/>
              </a:rPr>
              <a:t>r</a:t>
            </a:r>
            <a:r>
              <a:rPr lang="tr-TR" sz="2000" spc="6" dirty="0">
                <a:latin typeface="Times New Roman" panose="02020603050405020304" pitchFamily="18" charset="0"/>
                <a:cs typeface="Times New Roman" panose="02020603050405020304" pitchFamily="18" charset="0"/>
              </a:rPr>
              <a:t>çe</a:t>
            </a:r>
            <a:r>
              <a:rPr lang="tr-TR" sz="2000" dirty="0">
                <a:latin typeface="Times New Roman" panose="02020603050405020304" pitchFamily="18" charset="0"/>
                <a:cs typeface="Times New Roman" panose="02020603050405020304" pitchFamily="18" charset="0"/>
              </a:rPr>
              <a:t>ve </a:t>
            </a:r>
            <a:r>
              <a:rPr lang="tr-TR" sz="2000" spc="-6" dirty="0">
                <a:latin typeface="Times New Roman" panose="02020603050405020304" pitchFamily="18" charset="0"/>
                <a:cs typeface="Times New Roman" panose="02020603050405020304" pitchFamily="18" charset="0"/>
              </a:rPr>
              <a:t>oluşturulması ihtiyacı ile </a:t>
            </a:r>
            <a:r>
              <a:rPr lang="tr-TR" sz="2000" spc="-6" dirty="0" smtClean="0">
                <a:latin typeface="Times New Roman" panose="02020603050405020304" pitchFamily="18" charset="0"/>
                <a:cs typeface="Times New Roman" panose="02020603050405020304" pitchFamily="18" charset="0"/>
              </a:rPr>
              <a:t>destekleyici </a:t>
            </a:r>
            <a:r>
              <a:rPr lang="tr-TR" sz="2000" dirty="0" smtClean="0">
                <a:latin typeface="Times New Roman" panose="02020603050405020304" pitchFamily="18" charset="0"/>
                <a:cs typeface="Times New Roman" panose="02020603050405020304" pitchFamily="18" charset="0"/>
              </a:rPr>
              <a:t>kurumlara </a:t>
            </a:r>
            <a:r>
              <a:rPr lang="tr-TR" sz="2000" spc="-6" dirty="0">
                <a:latin typeface="Times New Roman" panose="02020603050405020304" pitchFamily="18" charset="0"/>
                <a:cs typeface="Times New Roman" panose="02020603050405020304" pitchFamily="18" charset="0"/>
              </a:rPr>
              <a:t>çağrıda</a:t>
            </a:r>
            <a:r>
              <a:rPr lang="tr-TR" sz="2000" spc="-17" dirty="0">
                <a:latin typeface="Times New Roman" panose="02020603050405020304" pitchFamily="18" charset="0"/>
                <a:cs typeface="Times New Roman" panose="02020603050405020304" pitchFamily="18" charset="0"/>
              </a:rPr>
              <a:t> bulunulmuştur.</a:t>
            </a:r>
            <a:endParaRPr lang="tr-TR" sz="2000" dirty="0">
              <a:latin typeface="Times New Roman" panose="02020603050405020304" pitchFamily="18" charset="0"/>
              <a:cs typeface="Times New Roman" panose="02020603050405020304" pitchFamily="18" charset="0"/>
            </a:endParaRPr>
          </a:p>
        </p:txBody>
      </p:sp>
      <p:sp>
        <p:nvSpPr>
          <p:cNvPr id="7" name="object 2">
            <a:extLst>
              <a:ext uri="{FF2B5EF4-FFF2-40B4-BE49-F238E27FC236}">
                <a16:creationId xmlns="" xmlns:a16="http://schemas.microsoft.com/office/drawing/2014/main" id="{08B71B5A-35BA-48B7-9DBC-97B33E269E3D}"/>
              </a:ext>
            </a:extLst>
          </p:cNvPr>
          <p:cNvSpPr/>
          <p:nvPr/>
        </p:nvSpPr>
        <p:spPr>
          <a:xfrm>
            <a:off x="10337453" y="4001294"/>
            <a:ext cx="1391539" cy="2123708"/>
          </a:xfrm>
          <a:prstGeom prst="rect">
            <a:avLst/>
          </a:prstGeom>
          <a:blipFill>
            <a:blip r:embed="rId3"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28346321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TARİHÇESİ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6" name="object 2">
            <a:extLst>
              <a:ext uri="{FF2B5EF4-FFF2-40B4-BE49-F238E27FC236}">
                <a16:creationId xmlns="" xmlns:a16="http://schemas.microsoft.com/office/drawing/2014/main" id="{BE810D36-F082-41D4-BD92-19DA89E35B9B}"/>
              </a:ext>
            </a:extLst>
          </p:cNvPr>
          <p:cNvSpPr txBox="1"/>
          <p:nvPr/>
        </p:nvSpPr>
        <p:spPr>
          <a:xfrm>
            <a:off x="1067969" y="1996837"/>
            <a:ext cx="7854732" cy="2322460"/>
          </a:xfrm>
          <a:prstGeom prst="rect">
            <a:avLst/>
          </a:prstGeom>
        </p:spPr>
        <p:txBody>
          <a:bodyPr vert="horz" wrap="square" lIns="0" tIns="13999" rIns="0" bIns="0" rtlCol="0">
            <a:spAutoFit/>
          </a:bodyPr>
          <a:lstStyle/>
          <a:p>
            <a:pPr marL="391978" marR="5600" indent="-377979" algn="just">
              <a:lnSpc>
                <a:spcPct val="150000"/>
              </a:lnSpc>
              <a:buFont typeface="Liberation Sans"/>
              <a:buChar char="•"/>
              <a:tabLst>
                <a:tab pos="391978" algn="l"/>
              </a:tabLst>
            </a:pPr>
            <a:r>
              <a:rPr sz="2000" spc="-6" dirty="0">
                <a:latin typeface="Times New Roman" panose="02020603050405020304" pitchFamily="18" charset="0"/>
                <a:cs typeface="Times New Roman" panose="02020603050405020304" pitchFamily="18" charset="0"/>
              </a:rPr>
              <a:t>Komisyonun bu çağrısı </a:t>
            </a:r>
            <a:r>
              <a:rPr sz="2000" dirty="0">
                <a:latin typeface="Times New Roman" panose="02020603050405020304" pitchFamily="18" charset="0"/>
                <a:cs typeface="Times New Roman" panose="02020603050405020304" pitchFamily="18" charset="0"/>
              </a:rPr>
              <a:t>sonucunda </a:t>
            </a:r>
            <a:r>
              <a:rPr sz="2000" spc="-6" dirty="0">
                <a:solidFill>
                  <a:srgbClr val="FF0000"/>
                </a:solidFill>
                <a:latin typeface="Times New Roman" panose="02020603050405020304" pitchFamily="18" charset="0"/>
                <a:cs typeface="Times New Roman" panose="02020603050405020304" pitchFamily="18" charset="0"/>
              </a:rPr>
              <a:t>Destekleyici  Kurumlar Komitesi (COSO)</a:t>
            </a:r>
            <a:r>
              <a:rPr sz="2000" spc="28" dirty="0">
                <a:solidFill>
                  <a:srgbClr val="FF0000"/>
                </a:solidFill>
                <a:latin typeface="Times New Roman" panose="02020603050405020304" pitchFamily="18" charset="0"/>
                <a:cs typeface="Times New Roman" panose="02020603050405020304" pitchFamily="18" charset="0"/>
              </a:rPr>
              <a:t> </a:t>
            </a:r>
            <a:r>
              <a:rPr sz="2000" spc="-17" dirty="0">
                <a:latin typeface="Times New Roman" panose="02020603050405020304" pitchFamily="18" charset="0"/>
                <a:cs typeface="Times New Roman" panose="02020603050405020304" pitchFamily="18" charset="0"/>
              </a:rPr>
              <a:t>oluşturulmuştur.</a:t>
            </a:r>
            <a:endParaRPr sz="2000" dirty="0">
              <a:latin typeface="Times New Roman" panose="02020603050405020304" pitchFamily="18" charset="0"/>
              <a:cs typeface="Times New Roman" panose="02020603050405020304" pitchFamily="18" charset="0"/>
            </a:endParaRPr>
          </a:p>
          <a:p>
            <a:pPr marL="391978" marR="14699" indent="-377979" algn="just">
              <a:lnSpc>
                <a:spcPct val="150000"/>
              </a:lnSpc>
              <a:buChar char="•"/>
              <a:tabLst>
                <a:tab pos="603366" algn="l"/>
              </a:tabLst>
            </a:pPr>
            <a:r>
              <a:rPr sz="2000" spc="-11" dirty="0">
                <a:latin typeface="Times New Roman" panose="02020603050405020304" pitchFamily="18" charset="0"/>
                <a:cs typeface="Times New Roman" panose="02020603050405020304" pitchFamily="18" charset="0"/>
              </a:rPr>
              <a:t>COSO </a:t>
            </a:r>
            <a:r>
              <a:rPr sz="2000" dirty="0">
                <a:latin typeface="Times New Roman" panose="02020603050405020304" pitchFamily="18" charset="0"/>
                <a:cs typeface="Times New Roman" panose="02020603050405020304" pitchFamily="18" charset="0"/>
              </a:rPr>
              <a:t>mevcut kaynaklardaki </a:t>
            </a:r>
            <a:r>
              <a:rPr sz="2000" spc="-6" dirty="0">
                <a:latin typeface="Times New Roman" panose="02020603050405020304" pitchFamily="18" charset="0"/>
                <a:cs typeface="Times New Roman" panose="02020603050405020304" pitchFamily="18" charset="0"/>
              </a:rPr>
              <a:t>iç kontrol ile ilgili  eğilimleri birleştirerek etkinliğin değerlendirilmesi  için </a:t>
            </a:r>
            <a:r>
              <a:rPr sz="2000" dirty="0">
                <a:latin typeface="Times New Roman" panose="02020603050405020304" pitchFamily="18" charset="0"/>
                <a:cs typeface="Times New Roman" panose="02020603050405020304" pitchFamily="18" charset="0"/>
              </a:rPr>
              <a:t>geniş kapsamlı ve </a:t>
            </a:r>
            <a:r>
              <a:rPr sz="2000" spc="-6" dirty="0">
                <a:latin typeface="Times New Roman" panose="02020603050405020304" pitchFamily="18" charset="0"/>
                <a:cs typeface="Times New Roman" panose="02020603050405020304" pitchFamily="18" charset="0"/>
              </a:rPr>
              <a:t>pratik kriterler </a:t>
            </a:r>
            <a:r>
              <a:rPr sz="2000" spc="-17" dirty="0">
                <a:latin typeface="Times New Roman" panose="02020603050405020304" pitchFamily="18" charset="0"/>
                <a:cs typeface="Times New Roman" panose="02020603050405020304" pitchFamily="18" charset="0"/>
              </a:rPr>
              <a:t>geliştirmiştir.</a:t>
            </a:r>
            <a:endParaRPr sz="2000" dirty="0">
              <a:latin typeface="Times New Roman" panose="02020603050405020304" pitchFamily="18" charset="0"/>
              <a:cs typeface="Times New Roman" panose="02020603050405020304" pitchFamily="18" charset="0"/>
            </a:endParaRPr>
          </a:p>
        </p:txBody>
      </p:sp>
      <p:sp>
        <p:nvSpPr>
          <p:cNvPr id="7" name="object 3">
            <a:extLst>
              <a:ext uri="{FF2B5EF4-FFF2-40B4-BE49-F238E27FC236}">
                <a16:creationId xmlns="" xmlns:a16="http://schemas.microsoft.com/office/drawing/2014/main" id="{5D767D96-C107-417B-A839-D7463E239074}"/>
              </a:ext>
            </a:extLst>
          </p:cNvPr>
          <p:cNvSpPr/>
          <p:nvPr/>
        </p:nvSpPr>
        <p:spPr>
          <a:xfrm>
            <a:off x="1472864" y="4590230"/>
            <a:ext cx="1391539" cy="2123708"/>
          </a:xfrm>
          <a:prstGeom prst="rect">
            <a:avLst/>
          </a:prstGeom>
          <a:blipFill>
            <a:blip r:embed="rId3"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2120193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cs typeface="Times New Roman" panose="02020603050405020304" pitchFamily="18" charset="0"/>
              </a:rPr>
              <a:t>İÇ KONTROLÜN TARİHÇESİ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3">
            <a:extLst>
              <a:ext uri="{FF2B5EF4-FFF2-40B4-BE49-F238E27FC236}">
                <a16:creationId xmlns="" xmlns:a16="http://schemas.microsoft.com/office/drawing/2014/main" id="{B1571D1E-D85C-4FC5-9D22-28ADDD2B9DE6}"/>
              </a:ext>
            </a:extLst>
          </p:cNvPr>
          <p:cNvSpPr txBox="1"/>
          <p:nvPr/>
        </p:nvSpPr>
        <p:spPr>
          <a:xfrm>
            <a:off x="1069763" y="1997399"/>
            <a:ext cx="8071267" cy="3245790"/>
          </a:xfrm>
          <a:prstGeom prst="rect">
            <a:avLst/>
          </a:prstGeom>
        </p:spPr>
        <p:txBody>
          <a:bodyPr vert="horz" wrap="square" lIns="0" tIns="13999" rIns="0" bIns="0" rtlCol="0">
            <a:spAutoFit/>
          </a:bodyPr>
          <a:lstStyle/>
          <a:p>
            <a:pPr marL="470499" marR="5600" indent="-457200" algn="just">
              <a:lnSpc>
                <a:spcPct val="150000"/>
              </a:lnSpc>
              <a:buFont typeface="Arial" panose="020B0604020202020204" pitchFamily="34" charset="0"/>
              <a:buChar char="•"/>
            </a:pPr>
            <a:r>
              <a:rPr sz="2000" spc="17" dirty="0" err="1">
                <a:latin typeface="Times New Roman" panose="02020603050405020304" pitchFamily="18" charset="0"/>
                <a:cs typeface="Times New Roman" panose="02020603050405020304" pitchFamily="18" charset="0"/>
              </a:rPr>
              <a:t>Treadway</a:t>
            </a:r>
            <a:r>
              <a:rPr sz="2000" spc="17" dirty="0">
                <a:latin typeface="Times New Roman" panose="02020603050405020304" pitchFamily="18" charset="0"/>
                <a:cs typeface="Times New Roman" panose="02020603050405020304" pitchFamily="18" charset="0"/>
              </a:rPr>
              <a:t> </a:t>
            </a:r>
            <a:r>
              <a:rPr sz="2000" spc="-6" dirty="0">
                <a:latin typeface="Times New Roman" panose="02020603050405020304" pitchFamily="18" charset="0"/>
                <a:cs typeface="Times New Roman" panose="02020603050405020304" pitchFamily="18" charset="0"/>
              </a:rPr>
              <a:t>Komisyonunu </a:t>
            </a:r>
            <a:r>
              <a:rPr sz="2000" dirty="0">
                <a:latin typeface="Times New Roman" panose="02020603050405020304" pitchFamily="18" charset="0"/>
                <a:cs typeface="Times New Roman" panose="02020603050405020304" pitchFamily="18" charset="0"/>
              </a:rPr>
              <a:t>Destekleyen </a:t>
            </a:r>
            <a:r>
              <a:rPr sz="2000" spc="-6" dirty="0">
                <a:latin typeface="Times New Roman" panose="02020603050405020304" pitchFamily="18" charset="0"/>
                <a:cs typeface="Times New Roman" panose="02020603050405020304" pitchFamily="18" charset="0"/>
              </a:rPr>
              <a:t>Kuruluşlar  Komitesi (Comittee </a:t>
            </a:r>
            <a:r>
              <a:rPr sz="2000" spc="-11" dirty="0">
                <a:latin typeface="Times New Roman" panose="02020603050405020304" pitchFamily="18" charset="0"/>
                <a:cs typeface="Times New Roman" panose="02020603050405020304" pitchFamily="18" charset="0"/>
              </a:rPr>
              <a:t>of Sponsoring </a:t>
            </a:r>
            <a:r>
              <a:rPr sz="2000" spc="-6" dirty="0">
                <a:latin typeface="Times New Roman" panose="02020603050405020304" pitchFamily="18" charset="0"/>
                <a:cs typeface="Times New Roman" panose="02020603050405020304" pitchFamily="18" charset="0"/>
              </a:rPr>
              <a:t>Organizations  </a:t>
            </a:r>
            <a:r>
              <a:rPr sz="2000" spc="-11" dirty="0">
                <a:latin typeface="Times New Roman" panose="02020603050405020304" pitchFamily="18" charset="0"/>
                <a:cs typeface="Times New Roman" panose="02020603050405020304" pitchFamily="18" charset="0"/>
              </a:rPr>
              <a:t>of </a:t>
            </a:r>
            <a:r>
              <a:rPr sz="2000" spc="-17" dirty="0">
                <a:latin typeface="Times New Roman" panose="02020603050405020304" pitchFamily="18" charset="0"/>
                <a:cs typeface="Times New Roman" panose="02020603050405020304" pitchFamily="18" charset="0"/>
              </a:rPr>
              <a:t>Treadway </a:t>
            </a:r>
            <a:r>
              <a:rPr sz="2000" spc="-11" dirty="0">
                <a:latin typeface="Times New Roman" panose="02020603050405020304" pitchFamily="18" charset="0"/>
                <a:cs typeface="Times New Roman" panose="02020603050405020304" pitchFamily="18" charset="0"/>
              </a:rPr>
              <a:t>Comission–COSO) </a:t>
            </a:r>
            <a:r>
              <a:rPr sz="2000" spc="-6" dirty="0">
                <a:latin typeface="Times New Roman" panose="02020603050405020304" pitchFamily="18" charset="0"/>
                <a:cs typeface="Times New Roman" panose="02020603050405020304" pitchFamily="18" charset="0"/>
              </a:rPr>
              <a:t>çalışma grubu,  </a:t>
            </a:r>
            <a:r>
              <a:rPr sz="2000" dirty="0">
                <a:latin typeface="Times New Roman" panose="02020603050405020304" pitchFamily="18" charset="0"/>
                <a:cs typeface="Times New Roman" panose="02020603050405020304" pitchFamily="18" charset="0"/>
              </a:rPr>
              <a:t>1992 </a:t>
            </a:r>
            <a:r>
              <a:rPr sz="2000" spc="-6" dirty="0">
                <a:latin typeface="Times New Roman" panose="02020603050405020304" pitchFamily="18" charset="0"/>
                <a:cs typeface="Times New Roman" panose="02020603050405020304" pitchFamily="18" charset="0"/>
              </a:rPr>
              <a:t>yılında, </a:t>
            </a:r>
            <a:r>
              <a:rPr sz="2000" spc="-11" dirty="0">
                <a:latin typeface="Times New Roman" panose="02020603050405020304" pitchFamily="18" charset="0"/>
                <a:cs typeface="Times New Roman" panose="02020603050405020304" pitchFamily="18" charset="0"/>
              </a:rPr>
              <a:t>COSO Modeli </a:t>
            </a:r>
            <a:r>
              <a:rPr sz="2000" spc="-6" dirty="0">
                <a:latin typeface="Times New Roman" panose="02020603050405020304" pitchFamily="18" charset="0"/>
                <a:cs typeface="Times New Roman" panose="02020603050405020304" pitchFamily="18" charset="0"/>
              </a:rPr>
              <a:t>olarak bilinen </a:t>
            </a:r>
            <a:r>
              <a:rPr sz="2000" b="1" spc="-11" dirty="0">
                <a:solidFill>
                  <a:srgbClr val="FF0000"/>
                </a:solidFill>
                <a:latin typeface="Times New Roman" panose="02020603050405020304" pitchFamily="18" charset="0"/>
                <a:cs typeface="Times New Roman" panose="02020603050405020304" pitchFamily="18" charset="0"/>
              </a:rPr>
              <a:t>İç  </a:t>
            </a:r>
            <a:r>
              <a:rPr sz="2000" b="1" spc="-6" dirty="0">
                <a:solidFill>
                  <a:srgbClr val="FF0000"/>
                </a:solidFill>
                <a:latin typeface="Times New Roman" panose="02020603050405020304" pitchFamily="18" charset="0"/>
                <a:cs typeface="Times New Roman" panose="02020603050405020304" pitchFamily="18" charset="0"/>
              </a:rPr>
              <a:t>Kontrol Bütünleşik Çerçeve </a:t>
            </a:r>
            <a:r>
              <a:rPr sz="2000" b="1" dirty="0">
                <a:solidFill>
                  <a:srgbClr val="FF0000"/>
                </a:solidFill>
                <a:latin typeface="Times New Roman" panose="02020603050405020304" pitchFamily="18" charset="0"/>
                <a:cs typeface="Times New Roman" panose="02020603050405020304" pitchFamily="18" charset="0"/>
              </a:rPr>
              <a:t>Raporu</a:t>
            </a:r>
            <a:r>
              <a:rPr sz="2000" dirty="0">
                <a:latin typeface="Times New Roman" panose="02020603050405020304" pitchFamily="18" charset="0"/>
                <a:cs typeface="Times New Roman" panose="02020603050405020304" pitchFamily="18" charset="0"/>
              </a:rPr>
              <a:t>nu  </a:t>
            </a:r>
            <a:r>
              <a:rPr sz="2000" spc="-17" dirty="0">
                <a:latin typeface="Times New Roman" panose="02020603050405020304" pitchFamily="18" charset="0"/>
                <a:cs typeface="Times New Roman" panose="02020603050405020304" pitchFamily="18" charset="0"/>
              </a:rPr>
              <a:t>yayımlamıştır.</a:t>
            </a:r>
            <a:endParaRPr sz="2000" dirty="0">
              <a:latin typeface="Times New Roman" panose="02020603050405020304" pitchFamily="18" charset="0"/>
              <a:cs typeface="Times New Roman" panose="02020603050405020304" pitchFamily="18" charset="0"/>
            </a:endParaRPr>
          </a:p>
          <a:p>
            <a:pPr marL="470499" marR="8400" indent="-457200" algn="just">
              <a:lnSpc>
                <a:spcPct val="150000"/>
              </a:lnSpc>
              <a:buFont typeface="Arial" panose="020B0604020202020204" pitchFamily="34" charset="0"/>
              <a:buChar char="•"/>
            </a:pPr>
            <a:r>
              <a:rPr sz="2000" spc="50" dirty="0">
                <a:latin typeface="Times New Roman" panose="02020603050405020304" pitchFamily="18" charset="0"/>
                <a:cs typeface="Times New Roman" panose="02020603050405020304" pitchFamily="18" charset="0"/>
              </a:rPr>
              <a:t>COSO </a:t>
            </a:r>
            <a:r>
              <a:rPr sz="2000" spc="-6" dirty="0">
                <a:latin typeface="Times New Roman" panose="02020603050405020304" pitchFamily="18" charset="0"/>
                <a:cs typeface="Times New Roman" panose="02020603050405020304" pitchFamily="18" charset="0"/>
              </a:rPr>
              <a:t>2004 yılında </a:t>
            </a:r>
            <a:r>
              <a:rPr sz="2000" b="1" spc="-6" dirty="0">
                <a:solidFill>
                  <a:srgbClr val="FF0000"/>
                </a:solidFill>
                <a:latin typeface="Times New Roman" panose="02020603050405020304" pitchFamily="18" charset="0"/>
                <a:cs typeface="Times New Roman" panose="02020603050405020304" pitchFamily="18" charset="0"/>
              </a:rPr>
              <a:t>Kurumsal Risk Yönetimi-  Bütünleşik </a:t>
            </a:r>
            <a:r>
              <a:rPr sz="2000" b="1" spc="-11" dirty="0">
                <a:solidFill>
                  <a:srgbClr val="FF0000"/>
                </a:solidFill>
                <a:latin typeface="Times New Roman" panose="02020603050405020304" pitchFamily="18" charset="0"/>
                <a:cs typeface="Times New Roman" panose="02020603050405020304" pitchFamily="18" charset="0"/>
              </a:rPr>
              <a:t>Çerçeve </a:t>
            </a:r>
            <a:r>
              <a:rPr sz="2000" spc="-6" dirty="0">
                <a:latin typeface="Times New Roman" panose="02020603050405020304" pitchFamily="18" charset="0"/>
                <a:cs typeface="Times New Roman" panose="02020603050405020304" pitchFamily="18" charset="0"/>
              </a:rPr>
              <a:t>(Enterprise </a:t>
            </a:r>
            <a:r>
              <a:rPr sz="2000" spc="-11" dirty="0">
                <a:latin typeface="Times New Roman" panose="02020603050405020304" pitchFamily="18" charset="0"/>
                <a:cs typeface="Times New Roman" panose="02020603050405020304" pitchFamily="18" charset="0"/>
              </a:rPr>
              <a:t>Risk  </a:t>
            </a:r>
            <a:r>
              <a:rPr sz="2000" dirty="0">
                <a:latin typeface="Times New Roman" panose="02020603050405020304" pitchFamily="18" charset="0"/>
                <a:cs typeface="Times New Roman" panose="02020603050405020304" pitchFamily="18" charset="0"/>
              </a:rPr>
              <a:t>Management - </a:t>
            </a:r>
            <a:r>
              <a:rPr sz="2000" spc="-6" dirty="0">
                <a:latin typeface="Times New Roman" panose="02020603050405020304" pitchFamily="18" charset="0"/>
                <a:cs typeface="Times New Roman" panose="02020603050405020304" pitchFamily="18" charset="0"/>
              </a:rPr>
              <a:t>Integrated Framework) çalışmasını  </a:t>
            </a:r>
            <a:r>
              <a:rPr sz="2000" spc="-17" dirty="0" err="1">
                <a:latin typeface="Times New Roman" panose="02020603050405020304" pitchFamily="18" charset="0"/>
                <a:cs typeface="Times New Roman" panose="02020603050405020304" pitchFamily="18" charset="0"/>
              </a:rPr>
              <a:t>yayımlamıştır</a:t>
            </a:r>
            <a:r>
              <a:rPr sz="2000" spc="-17"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6" name="object 2">
            <a:extLst>
              <a:ext uri="{FF2B5EF4-FFF2-40B4-BE49-F238E27FC236}">
                <a16:creationId xmlns="" xmlns:a16="http://schemas.microsoft.com/office/drawing/2014/main" id="{758A222A-7E61-4A03-95DB-265CBA96E263}"/>
              </a:ext>
            </a:extLst>
          </p:cNvPr>
          <p:cNvSpPr/>
          <p:nvPr/>
        </p:nvSpPr>
        <p:spPr>
          <a:xfrm>
            <a:off x="10131633" y="1333114"/>
            <a:ext cx="1391539" cy="2123708"/>
          </a:xfrm>
          <a:prstGeom prst="rect">
            <a:avLst/>
          </a:prstGeom>
          <a:blipFill>
            <a:blip r:embed="rId3"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4142056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ea typeface="Batang" pitchFamily="18" charset="-127"/>
                <a:cs typeface="Times New Roman" panose="02020603050405020304" pitchFamily="18" charset="0"/>
              </a:rPr>
              <a:t>ULUSLAR ARASI TAAHHÜTLER (AVRUPA BİRLİĞİ)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İçerik Yer Tutucusu 2">
            <a:extLst>
              <a:ext uri="{FF2B5EF4-FFF2-40B4-BE49-F238E27FC236}">
                <a16:creationId xmlns="" xmlns:a16="http://schemas.microsoft.com/office/drawing/2014/main" id="{B36997CA-4731-49D7-9AB7-B6C399B5F964}"/>
              </a:ext>
            </a:extLst>
          </p:cNvPr>
          <p:cNvSpPr txBox="1">
            <a:spLocks/>
          </p:cNvSpPr>
          <p:nvPr/>
        </p:nvSpPr>
        <p:spPr>
          <a:xfrm>
            <a:off x="1064914" y="1995622"/>
            <a:ext cx="10288886" cy="4303578"/>
          </a:xfrm>
          <a:prstGeom prst="rect">
            <a:avLst/>
          </a:prstGeom>
          <a:gradFill>
            <a:gsLst>
              <a:gs pos="0">
                <a:schemeClr val="accent2">
                  <a:lumMod val="110000"/>
                  <a:satMod val="105000"/>
                  <a:tint val="67000"/>
                </a:schemeClr>
              </a:gs>
              <a:gs pos="38000">
                <a:schemeClr val="accent1">
                  <a:lumMod val="20000"/>
                  <a:lumOff val="80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vert="horz" lIns="80189" tIns="40094" rIns="80189" bIns="4009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0145" indent="0" algn="just">
              <a:buNone/>
              <a:defRPr/>
            </a:pPr>
            <a:r>
              <a:rPr lang="tr-TR" sz="2631" dirty="0">
                <a:solidFill>
                  <a:sysClr val="windowText" lastClr="000000"/>
                </a:solidFill>
                <a:latin typeface="Calibri Light" panose="020F0302020204030204" pitchFamily="34" charset="0"/>
                <a:cs typeface="Calibri Light" panose="020F0302020204030204" pitchFamily="34" charset="0"/>
              </a:rPr>
              <a:t>Ülkemizde Avrupa Birliği mali mevzuatına uyum çerçevesinde;</a:t>
            </a:r>
          </a:p>
          <a:p>
            <a:pPr marL="60145" indent="0" algn="just">
              <a:buNone/>
              <a:defRPr/>
            </a:pPr>
            <a:endParaRPr lang="tr-TR" sz="2631" dirty="0">
              <a:solidFill>
                <a:sysClr val="windowText" lastClr="000000"/>
              </a:solidFill>
              <a:latin typeface="Calibri Light" panose="020F0302020204030204" pitchFamily="34" charset="0"/>
              <a:cs typeface="Calibri Light" panose="020F0302020204030204" pitchFamily="34" charset="0"/>
            </a:endParaRPr>
          </a:p>
          <a:p>
            <a:pPr marL="461109" indent="-400964" algn="just">
              <a:buFont typeface="Wingdings" panose="05000000000000000000" pitchFamily="2" charset="2"/>
              <a:buChar char="Ø"/>
              <a:defRPr/>
            </a:pPr>
            <a:r>
              <a:rPr lang="tr-TR" sz="2631" dirty="0">
                <a:solidFill>
                  <a:sysClr val="windowText" lastClr="000000"/>
                </a:solidFill>
                <a:latin typeface="Calibri Light" panose="020F0302020204030204" pitchFamily="34" charset="0"/>
                <a:cs typeface="Calibri Light" panose="020F0302020204030204" pitchFamily="34" charset="0"/>
              </a:rPr>
              <a:t>10.12.2003 tarihinde kabul edilerek yasalaşan 5018 sayılı Kamu Mali Yönetimi ve Kontrol Kanunu ile kamu mali yönetiminde köklü bir değişiklik yapılmıştır.</a:t>
            </a:r>
          </a:p>
          <a:p>
            <a:pPr marL="60145" indent="0" algn="just">
              <a:buNone/>
              <a:defRPr/>
            </a:pPr>
            <a:r>
              <a:rPr lang="tr-TR" sz="2631" dirty="0">
                <a:solidFill>
                  <a:sysClr val="windowText" lastClr="000000"/>
                </a:solidFill>
                <a:latin typeface="Calibri Light" panose="020F0302020204030204" pitchFamily="34" charset="0"/>
                <a:cs typeface="Calibri Light" panose="020F0302020204030204" pitchFamily="34" charset="0"/>
              </a:rPr>
              <a:t> </a:t>
            </a:r>
          </a:p>
          <a:p>
            <a:pPr marL="461109" indent="-400964" algn="just">
              <a:buFont typeface="Wingdings" panose="05000000000000000000" pitchFamily="2" charset="2"/>
              <a:buChar char="Ø"/>
              <a:defRPr/>
            </a:pPr>
            <a:r>
              <a:rPr lang="tr-TR" sz="2631" dirty="0">
                <a:solidFill>
                  <a:sysClr val="windowText" lastClr="000000"/>
                </a:solidFill>
                <a:latin typeface="Calibri Light" panose="020F0302020204030204" pitchFamily="34" charset="0"/>
                <a:cs typeface="Calibri Light" panose="020F0302020204030204" pitchFamily="34" charset="0"/>
              </a:rPr>
              <a:t>Yapılan en önemli değişikliklerden birisi de merkezi kontrolden iç kontrole geçiş olmuştur.</a:t>
            </a:r>
          </a:p>
        </p:txBody>
      </p:sp>
    </p:spTree>
    <p:extLst>
      <p:ext uri="{BB962C8B-B14F-4D97-AF65-F5344CB8AC3E}">
        <p14:creationId xmlns:p14="http://schemas.microsoft.com/office/powerpoint/2010/main" val="3794671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57860"/>
            <a:ext cx="10772774" cy="869891"/>
          </a:xfrm>
          <a:prstGeom prst="rect">
            <a:avLst/>
          </a:prstGeom>
        </p:spPr>
        <p:txBody>
          <a:bodyPr vert="horz" wrap="square" lIns="0" tIns="8038" rIns="0" bIns="0" rtlCol="0" anchor="ctr">
            <a:spAutoFit/>
          </a:bodyPr>
          <a:lstStyle/>
          <a:p>
            <a:pPr marL="8039">
              <a:lnSpc>
                <a:spcPct val="100000"/>
              </a:lnSpc>
              <a:spcBef>
                <a:spcPts val="64"/>
              </a:spcBef>
            </a:pPr>
            <a:r>
              <a:rPr lang="tr-TR" sz="2800" dirty="0">
                <a:solidFill>
                  <a:srgbClr val="C00000"/>
                </a:solidFill>
                <a:latin typeface="Times New Roman" panose="02020603050405020304" pitchFamily="18" charset="0"/>
                <a:ea typeface="Batang" pitchFamily="18" charset="-127"/>
                <a:cs typeface="Times New Roman" panose="02020603050405020304" pitchFamily="18" charset="0"/>
              </a:rPr>
              <a:t>ULUSAL TAAHHÜTLER</a:t>
            </a:r>
            <a:br>
              <a:rPr lang="tr-TR" sz="2800" dirty="0">
                <a:solidFill>
                  <a:srgbClr val="C00000"/>
                </a:solidFill>
                <a:latin typeface="Times New Roman" panose="02020603050405020304" pitchFamily="18" charset="0"/>
                <a:ea typeface="Batang" pitchFamily="18" charset="-127"/>
                <a:cs typeface="Times New Roman" panose="02020603050405020304" pitchFamily="18" charset="0"/>
              </a:rPr>
            </a:br>
            <a:r>
              <a:rPr lang="tr-TR" sz="2800" dirty="0">
                <a:solidFill>
                  <a:srgbClr val="C00000"/>
                </a:solidFill>
                <a:latin typeface="Times New Roman" panose="02020603050405020304" pitchFamily="18" charset="0"/>
                <a:ea typeface="Batang" pitchFamily="18" charset="-127"/>
                <a:cs typeface="Times New Roman" panose="02020603050405020304" pitchFamily="18" charset="0"/>
              </a:rPr>
              <a:t>(HÜKÜMET PROGRAMLARI, STÖ RAPORLARI)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İçerik Yer Tutucusu 2">
            <a:extLst>
              <a:ext uri="{FF2B5EF4-FFF2-40B4-BE49-F238E27FC236}">
                <a16:creationId xmlns="" xmlns:a16="http://schemas.microsoft.com/office/drawing/2014/main" id="{BCB42344-D83B-4714-90D2-92B4C3AD8788}"/>
              </a:ext>
            </a:extLst>
          </p:cNvPr>
          <p:cNvSpPr txBox="1">
            <a:spLocks/>
          </p:cNvSpPr>
          <p:nvPr/>
        </p:nvSpPr>
        <p:spPr>
          <a:xfrm>
            <a:off x="1064131" y="1995335"/>
            <a:ext cx="10288800" cy="4302000"/>
          </a:xfrm>
          <a:prstGeom prst="rect">
            <a:avLst/>
          </a:prstGeom>
          <a:gradFill>
            <a:gsLst>
              <a:gs pos="0">
                <a:schemeClr val="accent2">
                  <a:lumMod val="110000"/>
                  <a:satMod val="105000"/>
                  <a:tint val="67000"/>
                </a:schemeClr>
              </a:gs>
              <a:gs pos="50000">
                <a:schemeClr val="accent1">
                  <a:lumMod val="20000"/>
                  <a:lumOff val="80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vert="horz" lIns="80189" tIns="40094" rIns="80189" bIns="4009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9465" indent="-239465">
              <a:lnSpc>
                <a:spcPct val="100000"/>
              </a:lnSpc>
              <a:spcBef>
                <a:spcPts val="1052"/>
              </a:spcBef>
              <a:spcAft>
                <a:spcPts val="1052"/>
              </a:spcAft>
              <a:buFont typeface="Wingdings" panose="05000000000000000000" pitchFamily="2" charset="2"/>
              <a:buChar char="Ø"/>
              <a:defRPr/>
            </a:pPr>
            <a:r>
              <a:rPr lang="tr-TR" sz="2631" dirty="0">
                <a:solidFill>
                  <a:sysClr val="windowText" lastClr="000000"/>
                </a:solidFill>
                <a:latin typeface="Calibri Light" panose="020F0302020204030204" pitchFamily="34" charset="0"/>
                <a:cs typeface="Calibri Light" panose="020F0302020204030204" pitchFamily="34" charset="0"/>
              </a:rPr>
              <a:t>Kamu yönetiminde yapı, mevzuat ve  zihniyet değişimi sağlamak,</a:t>
            </a:r>
          </a:p>
          <a:p>
            <a:pPr marL="239465" indent="-239465">
              <a:lnSpc>
                <a:spcPct val="100000"/>
              </a:lnSpc>
              <a:spcBef>
                <a:spcPts val="1052"/>
              </a:spcBef>
              <a:spcAft>
                <a:spcPts val="1052"/>
              </a:spcAft>
              <a:buFont typeface="Wingdings" panose="05000000000000000000" pitchFamily="2" charset="2"/>
              <a:buChar char="Ø"/>
              <a:defRPr/>
            </a:pPr>
            <a:r>
              <a:rPr lang="tr-TR" sz="2631" dirty="0">
                <a:solidFill>
                  <a:sysClr val="windowText" lastClr="000000"/>
                </a:solidFill>
                <a:latin typeface="Calibri Light" panose="020F0302020204030204" pitchFamily="34" charset="0"/>
                <a:cs typeface="Calibri Light" panose="020F0302020204030204" pitchFamily="34" charset="0"/>
              </a:rPr>
              <a:t>Kamu çalışanlarının ve yöneticilerinin modern yönetim kültürüne sahip olmalarını sağlamak,</a:t>
            </a:r>
          </a:p>
          <a:p>
            <a:pPr marL="239465" indent="-239465">
              <a:lnSpc>
                <a:spcPct val="100000"/>
              </a:lnSpc>
              <a:spcBef>
                <a:spcPts val="1052"/>
              </a:spcBef>
              <a:spcAft>
                <a:spcPts val="1052"/>
              </a:spcAft>
              <a:buFont typeface="Wingdings" panose="05000000000000000000" pitchFamily="2" charset="2"/>
              <a:buChar char="Ø"/>
              <a:defRPr/>
            </a:pPr>
            <a:r>
              <a:rPr lang="tr-TR" sz="2631" dirty="0">
                <a:solidFill>
                  <a:sysClr val="windowText" lastClr="000000"/>
                </a:solidFill>
                <a:latin typeface="Calibri Light" panose="020F0302020204030204" pitchFamily="34" charset="0"/>
                <a:cs typeface="Calibri Light" panose="020F0302020204030204" pitchFamily="34" charset="0"/>
              </a:rPr>
              <a:t>Kurumların politika hazırlama, uygulama, eşgüdüm, izleme ve değerlendirme konularında kapasitelerini geliştirmek,</a:t>
            </a:r>
          </a:p>
          <a:p>
            <a:pPr marL="239465" indent="-239465">
              <a:lnSpc>
                <a:spcPct val="100000"/>
              </a:lnSpc>
              <a:spcBef>
                <a:spcPts val="1052"/>
              </a:spcBef>
              <a:spcAft>
                <a:spcPts val="1052"/>
              </a:spcAft>
              <a:buFont typeface="Wingdings" panose="05000000000000000000" pitchFamily="2" charset="2"/>
              <a:buChar char="Ø"/>
              <a:defRPr/>
            </a:pPr>
            <a:r>
              <a:rPr lang="tr-TR" sz="2631" dirty="0">
                <a:solidFill>
                  <a:sysClr val="windowText" lastClr="000000"/>
                </a:solidFill>
                <a:latin typeface="Calibri Light" panose="020F0302020204030204" pitchFamily="34" charset="0"/>
                <a:cs typeface="Calibri Light" panose="020F0302020204030204" pitchFamily="34" charset="0"/>
              </a:rPr>
              <a:t>Stratejik planlama ve performans esaslı bütçe uygulamalarının etkinliğini arttırmak.</a:t>
            </a:r>
          </a:p>
        </p:txBody>
      </p:sp>
    </p:spTree>
    <p:extLst>
      <p:ext uri="{BB962C8B-B14F-4D97-AF65-F5344CB8AC3E}">
        <p14:creationId xmlns:p14="http://schemas.microsoft.com/office/powerpoint/2010/main" val="334652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257300" y="273303"/>
            <a:ext cx="10772774" cy="439004"/>
          </a:xfrm>
          <a:prstGeom prst="rect">
            <a:avLst/>
          </a:prstGeom>
        </p:spPr>
        <p:txBody>
          <a:bodyPr vert="horz" wrap="square" lIns="0" tIns="8038" rIns="0" bIns="0" rtlCol="0" anchor="ctr">
            <a:spAutoFit/>
          </a:bodyPr>
          <a:lstStyle/>
          <a:p>
            <a:pPr marL="8039">
              <a:lnSpc>
                <a:spcPct val="100000"/>
              </a:lnSpc>
              <a:spcBef>
                <a:spcPts val="64"/>
              </a:spcBef>
            </a:pPr>
            <a:r>
              <a:rPr lang="tr-TR" sz="2800" b="1" dirty="0">
                <a:solidFill>
                  <a:srgbClr val="C00000"/>
                </a:solidFill>
                <a:latin typeface="Times New Roman" panose="02020603050405020304" pitchFamily="18" charset="0"/>
                <a:cs typeface="Times New Roman" panose="02020603050405020304" pitchFamily="18" charset="0"/>
              </a:rPr>
              <a:t>İÇ KONTROLDE FARKLI ÜLKE MODELLERİ</a:t>
            </a:r>
            <a:endParaRPr sz="2800" b="1" dirty="0">
              <a:solidFill>
                <a:srgbClr val="FF0000"/>
              </a:solidFill>
            </a:endParaRPr>
          </a:p>
        </p:txBody>
      </p:sp>
      <p:sp>
        <p:nvSpPr>
          <p:cNvPr id="5" name="Rectangle 58"/>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dirty="0"/>
          </a:p>
        </p:txBody>
      </p:sp>
      <p:sp>
        <p:nvSpPr>
          <p:cNvPr id="4" name="object 13">
            <a:extLst>
              <a:ext uri="{FF2B5EF4-FFF2-40B4-BE49-F238E27FC236}">
                <a16:creationId xmlns="" xmlns:a16="http://schemas.microsoft.com/office/drawing/2014/main" id="{3A6462A3-66A6-4A4B-963E-9B1C04E145F0}"/>
              </a:ext>
            </a:extLst>
          </p:cNvPr>
          <p:cNvSpPr txBox="1"/>
          <p:nvPr/>
        </p:nvSpPr>
        <p:spPr>
          <a:xfrm>
            <a:off x="3035582" y="1994959"/>
            <a:ext cx="6137769" cy="3242900"/>
          </a:xfrm>
          <a:prstGeom prst="rect">
            <a:avLst/>
          </a:prstGeom>
        </p:spPr>
        <p:txBody>
          <a:bodyPr vert="horz" wrap="square" lIns="0" tIns="11137" rIns="0" bIns="0" rtlCol="0">
            <a:spAutoFit/>
          </a:bodyPr>
          <a:lstStyle/>
          <a:p>
            <a:pPr marL="296888" marR="423796" indent="-285750">
              <a:lnSpc>
                <a:spcPct val="150000"/>
              </a:lnSpc>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COSO Modeli  </a:t>
            </a:r>
          </a:p>
          <a:p>
            <a:pPr marL="296888" marR="423796" indent="-285750">
              <a:lnSpc>
                <a:spcPct val="150000"/>
              </a:lnSpc>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CoCo</a:t>
            </a:r>
            <a:r>
              <a:rPr lang="tr-TR" sz="2000" dirty="0">
                <a:latin typeface="Times New Roman" panose="02020603050405020304" pitchFamily="18" charset="0"/>
                <a:cs typeface="Times New Roman" panose="02020603050405020304" pitchFamily="18" charset="0"/>
              </a:rPr>
              <a:t>,</a:t>
            </a:r>
          </a:p>
          <a:p>
            <a:pPr marL="296888" marR="4455" indent="-285750">
              <a:lnSpc>
                <a:spcPct val="150000"/>
              </a:lnSpc>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Turnbull</a:t>
            </a:r>
            <a:r>
              <a:rPr lang="tr-TR" sz="2000" dirty="0">
                <a:latin typeface="Times New Roman" panose="02020603050405020304" pitchFamily="18" charset="0"/>
                <a:cs typeface="Times New Roman" panose="02020603050405020304" pitchFamily="18" charset="0"/>
              </a:rPr>
              <a:t> Report,  </a:t>
            </a:r>
          </a:p>
          <a:p>
            <a:pPr marL="296888" marR="4455" indent="-285750">
              <a:lnSpc>
                <a:spcPct val="150000"/>
              </a:lnSpc>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King</a:t>
            </a:r>
            <a:r>
              <a:rPr lang="tr-TR" sz="2000" dirty="0">
                <a:latin typeface="Times New Roman" panose="02020603050405020304" pitchFamily="18" charset="0"/>
                <a:cs typeface="Times New Roman" panose="02020603050405020304" pitchFamily="18" charset="0"/>
              </a:rPr>
              <a:t> Report,  </a:t>
            </a:r>
          </a:p>
          <a:p>
            <a:pPr marL="296888" marR="4455" indent="-285750">
              <a:lnSpc>
                <a:spcPct val="150000"/>
              </a:lnSpc>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Vienot</a:t>
            </a:r>
            <a:r>
              <a:rPr lang="tr-TR" sz="2000" dirty="0">
                <a:latin typeface="Times New Roman" panose="02020603050405020304" pitchFamily="18" charset="0"/>
                <a:cs typeface="Times New Roman" panose="02020603050405020304" pitchFamily="18" charset="0"/>
              </a:rPr>
              <a:t> Report,  </a:t>
            </a:r>
          </a:p>
          <a:p>
            <a:pPr marL="296888" marR="4455" indent="-285750">
              <a:lnSpc>
                <a:spcPct val="150000"/>
              </a:lnSpc>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Kontrag</a:t>
            </a:r>
            <a:endParaRPr lang="tr-TR" sz="2000" dirty="0">
              <a:latin typeface="Times New Roman" panose="02020603050405020304" pitchFamily="18" charset="0"/>
              <a:cs typeface="Times New Roman" panose="02020603050405020304" pitchFamily="18" charset="0"/>
            </a:endParaRPr>
          </a:p>
          <a:p>
            <a:pPr marL="296888" indent="-285750">
              <a:lnSpc>
                <a:spcPct val="150000"/>
              </a:lnSpc>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Intosai</a:t>
            </a:r>
            <a:endParaRPr lang="tr-TR" sz="2000" dirty="0">
              <a:latin typeface="Times New Roman" panose="02020603050405020304" pitchFamily="18" charset="0"/>
              <a:cs typeface="Times New Roman" panose="02020603050405020304" pitchFamily="18" charset="0"/>
            </a:endParaRPr>
          </a:p>
        </p:txBody>
      </p:sp>
      <p:sp>
        <p:nvSpPr>
          <p:cNvPr id="6" name="object 2">
            <a:extLst>
              <a:ext uri="{FF2B5EF4-FFF2-40B4-BE49-F238E27FC236}">
                <a16:creationId xmlns="" xmlns:a16="http://schemas.microsoft.com/office/drawing/2014/main" id="{3231902D-BDCD-41F7-A10B-727A6A9CF070}"/>
              </a:ext>
            </a:extLst>
          </p:cNvPr>
          <p:cNvSpPr/>
          <p:nvPr/>
        </p:nvSpPr>
        <p:spPr>
          <a:xfrm>
            <a:off x="6096000" y="1825625"/>
            <a:ext cx="2641600" cy="3512241"/>
          </a:xfrm>
          <a:prstGeom prst="rect">
            <a:avLst/>
          </a:prstGeom>
          <a:blipFill>
            <a:blip r:embed="rId3" cstate="print"/>
            <a:stretch>
              <a:fillRect/>
            </a:stretch>
          </a:blipFill>
        </p:spPr>
        <p:txBody>
          <a:bodyPr wrap="square" lIns="0" tIns="0" rIns="0" bIns="0" rtlCol="0"/>
          <a:lstStyle/>
          <a:p>
            <a:endParaRPr sz="1984"/>
          </a:p>
        </p:txBody>
      </p:sp>
    </p:spTree>
    <p:extLst>
      <p:ext uri="{BB962C8B-B14F-4D97-AF65-F5344CB8AC3E}">
        <p14:creationId xmlns:p14="http://schemas.microsoft.com/office/powerpoint/2010/main" val="1366102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11071</TotalTime>
  <Words>1750</Words>
  <Application>Microsoft Office PowerPoint</Application>
  <PresentationFormat>Geniş ekran</PresentationFormat>
  <Paragraphs>218</Paragraphs>
  <Slides>29</Slides>
  <Notes>20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Batang</vt:lpstr>
      <vt:lpstr>Arial</vt:lpstr>
      <vt:lpstr>Calibri</vt:lpstr>
      <vt:lpstr>Calibri Light</vt:lpstr>
      <vt:lpstr>Liberation Sans</vt:lpstr>
      <vt:lpstr>Segoe UI</vt:lpstr>
      <vt:lpstr>Times New Roman</vt:lpstr>
      <vt:lpstr>Wingdings</vt:lpstr>
      <vt:lpstr>1_Office Teması</vt:lpstr>
      <vt:lpstr>PowerPoint Sunusu</vt:lpstr>
      <vt:lpstr>İÇ KONTROL NEDİR?</vt:lpstr>
      <vt:lpstr>İÇ KONTROLÜN TARİHÇESİ</vt:lpstr>
      <vt:lpstr>İÇ KONTROLÜN TARİHÇESİ</vt:lpstr>
      <vt:lpstr>İÇ KONTROLÜN TARİHÇESİ</vt:lpstr>
      <vt:lpstr>İÇ KONTROLÜN TARİHÇESİ</vt:lpstr>
      <vt:lpstr>ULUSLAR ARASI TAAHHÜTLER (AVRUPA BİRLİĞİ)</vt:lpstr>
      <vt:lpstr>ULUSAL TAAHHÜTLER (HÜKÜMET PROGRAMLARI, STÖ RAPORLARI)</vt:lpstr>
      <vt:lpstr>İÇ KONTROLDE FARKLI ÜLKE MODELLERİ</vt:lpstr>
      <vt:lpstr>İÇ KONTROL SİSTEMİ MEVZUATI</vt:lpstr>
      <vt:lpstr>İÇ KONTROLÜN TANIMI</vt:lpstr>
      <vt:lpstr>İÇ KONTROLÜN AMACI</vt:lpstr>
      <vt:lpstr>İÇ KONTROLÜN YAPISI VE İŞLEYİŞİ</vt:lpstr>
      <vt:lpstr>İÇ KONTROL STANDARTLARI</vt:lpstr>
      <vt:lpstr>İÇ KONTROLÜN TEMEL İLKELERİ </vt:lpstr>
      <vt:lpstr>İÇ KONTROL NE DEĞİLDİR?</vt:lpstr>
      <vt:lpstr>İÇ KONTROL NE FAYDA SAĞLAR?</vt:lpstr>
      <vt:lpstr>İÇ KONTROLÜN UNSURLARI VE GENEL KOŞULLARI </vt:lpstr>
      <vt:lpstr>KAMU İÇ KONTROL STANDARTLARI</vt:lpstr>
      <vt:lpstr>İÇ KONTROL SİSTEMİ STANDARTLARI</vt:lpstr>
      <vt:lpstr>PowerPoint Sunusu</vt:lpstr>
      <vt:lpstr>İç Kontrol Kapsamında Yapılması Gerekenler</vt:lpstr>
      <vt:lpstr>ROL VE SORUMLULUKLAR</vt:lpstr>
      <vt:lpstr>İç Kontrolun Kurulma Evreleri</vt:lpstr>
      <vt:lpstr>Kamu/Şehir Hastanelerinde İç Kontrol Sistemi</vt:lpstr>
      <vt:lpstr>Hastanelerde İç Kontrol Sistemi Olmalı mıdır ?</vt:lpstr>
      <vt:lpstr>İÇ KONTROLÜN ÖZÜ</vt:lpstr>
      <vt:lpstr>PowerPoint Sunusu</vt:lpstr>
      <vt:lpstr>MALİ HİZMETLER BİRİMİ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Zeki ÇETER</cp:lastModifiedBy>
  <cp:revision>54</cp:revision>
  <cp:lastPrinted>2019-04-16T08:50:32Z</cp:lastPrinted>
  <dcterms:created xsi:type="dcterms:W3CDTF">2019-02-27T04:54:01Z</dcterms:created>
  <dcterms:modified xsi:type="dcterms:W3CDTF">2021-03-31T06:54:37Z</dcterms:modified>
</cp:coreProperties>
</file>